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0" r:id="rId2"/>
    <p:sldMasterId id="2147483662" r:id="rId3"/>
    <p:sldMasterId id="2147483664" r:id="rId4"/>
    <p:sldMasterId id="2147483668" r:id="rId5"/>
    <p:sldMasterId id="2147483682" r:id="rId6"/>
  </p:sldMasterIdLst>
  <p:sldIdLst>
    <p:sldId id="256" r:id="rId7"/>
    <p:sldId id="257" r:id="rId8"/>
    <p:sldId id="268" r:id="rId9"/>
    <p:sldId id="267" r:id="rId10"/>
    <p:sldId id="274" r:id="rId11"/>
    <p:sldId id="271" r:id="rId12"/>
    <p:sldId id="273" r:id="rId13"/>
    <p:sldId id="270" r:id="rId14"/>
    <p:sldId id="266" r:id="rId15"/>
    <p:sldId id="272" r:id="rId16"/>
    <p:sldId id="259" r:id="rId17"/>
    <p:sldId id="265" r:id="rId18"/>
    <p:sldId id="260" r:id="rId19"/>
    <p:sldId id="261" r:id="rId20"/>
    <p:sldId id="262" r:id="rId21"/>
    <p:sldId id="263" r:id="rId22"/>
    <p:sldId id="264" r:id="rId23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0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7459598E-E60A-4E74-9ACE-5B39BC77E45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25ECAF37-8C1A-4DF2-BAED-93BB5733B33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A1C1-D46B-4EC0-83EB-3CC47FADE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150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Обычный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Обычный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Обычный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Обычный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u="none" strike="noStrike">
                <a:solidFill>
                  <a:srgbClr val="FFFFFF"/>
                </a:solidFill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FFFFFF"/>
                </a:solidFill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FFFFFF"/>
                </a:solidFill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FFFFFF"/>
                </a:solidFill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FFFFFF"/>
                </a:solidFill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FFFFFF"/>
                </a:solidFill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FFFFFF"/>
                </a:solidFill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FFFFFF"/>
                </a:solidFill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u="none" strike="noStrik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5"/>
          <p:cNvPicPr/>
          <p:nvPr/>
        </p:nvPicPr>
        <p:blipFill>
          <a:blip r:embed="rId5">
            <a:lum bright="70000" contrast="-70000"/>
          </a:blip>
          <a:stretch/>
        </p:blipFill>
        <p:spPr>
          <a:xfrm>
            <a:off x="11436480" y="6305040"/>
            <a:ext cx="407520" cy="411480"/>
          </a:xfrm>
          <a:prstGeom prst="rect">
            <a:avLst/>
          </a:prstGeom>
          <a:ln w="0">
            <a:noFill/>
          </a:ln>
        </p:spPr>
      </p:pic>
      <p:sp>
        <p:nvSpPr>
          <p:cNvPr id="14" name="PlaceHolder 1"/>
          <p:cNvSpPr>
            <a:spLocks noGrp="1"/>
          </p:cNvSpPr>
          <p:nvPr>
            <p:ph type="sldNum" idx="4"/>
          </p:nvPr>
        </p:nvSpPr>
        <p:spPr>
          <a:xfrm>
            <a:off x="8737560" y="6356520"/>
            <a:ext cx="2843280" cy="363600"/>
          </a:xfrm>
          <a:prstGeom prst="rect">
            <a:avLst/>
          </a:prstGeom>
          <a:noFill/>
          <a:ln w="0">
            <a:noFill/>
          </a:ln>
        </p:spPr>
        <p:txBody>
          <a:bodyPr lIns="122040" tIns="60840" rIns="122040" bIns="6084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ru-RU" sz="1800" b="0" u="none" strike="noStrike">
                <a:solidFill>
                  <a:schemeClr val="dk1"/>
                </a:solidFill>
                <a:uFillTx/>
                <a:latin typeface="Montserrat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0773AD11-039A-4C70-8F6E-37C0A9B6464A}" type="slidenum">
              <a:rPr lang="ru-RU" sz="1800" b="0" u="none" strike="noStrike">
                <a:solidFill>
                  <a:schemeClr val="dk1"/>
                </a:solidFill>
                <a:uFillTx/>
                <a:latin typeface="Montserrat"/>
              </a:r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u="none" strike="noStrik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u="none" strike="noStrik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080" cy="124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ru-RU" sz="1800" b="0" u="none" strike="noStrik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u="none" strike="noStrik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u="none" strike="noStrik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5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u="none" strike="noStrik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u="none" strike="noStrik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u="none" strike="noStrik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u="none" strike="noStrik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histrf.ru/teacher" TargetMode="External"/><Relationship Id="rId2" Type="http://schemas.openxmlformats.org/officeDocument/2006/relationships/hyperlink" Target="https://&#1084;&#1086;&#1080;&#1091;&#1088;&#1086;&#1082;&#1080;.&#1088;&#1092;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ector.irro.ru/" TargetMode="External"/><Relationship Id="rId4" Type="http://schemas.openxmlformats.org/officeDocument/2006/relationships/hyperlink" Target="https://www.irro.ru/iro/dep/kaf/ond/metmat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olsu2022@yandex.ru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k.com/club211093091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10.sv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" TargetMode="External"/><Relationship Id="rId2" Type="http://schemas.openxmlformats.org/officeDocument/2006/relationships/hyperlink" Target="https://ege.midural.ru/publikacii/analiticheskie-materialy.html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99800" y="1926360"/>
            <a:ext cx="7179120" cy="2306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algn="just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u="none" strike="noStrike">
                <a:solidFill>
                  <a:schemeClr val="lt1"/>
                </a:solidFill>
                <a:uFillTx/>
                <a:latin typeface="Montserrat ExtraBold"/>
                <a:ea typeface="Times New Roman"/>
              </a:rPr>
              <a:t>Итоги государственной итоговой аттестации и независимых диагностических мероприятий по истории и обществознанию в 2024 – 2025 учебном году и задачи на 2025 – 2026 учебный год. Использование единых государственных учебников в образовательном процессе.</a:t>
            </a:r>
            <a:endParaRPr lang="ru-RU" sz="24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739800" y="5224320"/>
            <a:ext cx="6407280" cy="102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u="none" strike="noStrike">
                <a:solidFill>
                  <a:schemeClr val="lt1"/>
                </a:solidFill>
                <a:uFillTx/>
                <a:latin typeface="Montserrat ExtraBold"/>
              </a:rPr>
              <a:t>Заседание ОМО 08.09.2025</a:t>
            </a:r>
            <a:endParaRPr lang="ru-RU" sz="2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 idx="4294967295"/>
          </p:nvPr>
        </p:nvSpPr>
        <p:spPr>
          <a:xfrm>
            <a:off x="1578240" y="304920"/>
            <a:ext cx="10275120" cy="1197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4000" b="0" u="none" strike="noStrike" spc="400" dirty="0">
                <a:solidFill>
                  <a:schemeClr val="accent3"/>
                </a:solidFill>
                <a:uFillTx/>
                <a:latin typeface="Montserrat ExtraBold"/>
              </a:rPr>
              <a:t>ПРИОРИТЕТЫ РАБОТЫ </a:t>
            </a:r>
            <a:r>
              <a:rPr sz="4000" dirty="0"/>
              <a:t/>
            </a:r>
            <a:br>
              <a:rPr sz="4000" dirty="0"/>
            </a:br>
            <a:r>
              <a:rPr lang="ru-RU" sz="4000" b="0" u="none" strike="noStrike" spc="400" dirty="0">
                <a:solidFill>
                  <a:schemeClr val="accent3"/>
                </a:solidFill>
                <a:uFillTx/>
                <a:latin typeface="Montserrat ExtraBold"/>
              </a:rPr>
              <a:t>В 2025 ГОДУ</a:t>
            </a:r>
            <a:endParaRPr lang="ru-RU" sz="4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idx="4294967295"/>
          </p:nvPr>
        </p:nvSpPr>
        <p:spPr>
          <a:xfrm>
            <a:off x="1603440" y="1728720"/>
            <a:ext cx="10257480" cy="4670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85000" lnSpcReduction="9999"/>
          </a:bodyPr>
          <a:lstStyle/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spc="201" dirty="0">
                <a:solidFill>
                  <a:schemeClr val="tx1"/>
                </a:solidFill>
                <a:uFillTx/>
                <a:latin typeface="Montserrat"/>
              </a:rPr>
              <a:t>Год защитника Отечества и 80-летия победы в Великой Отечественной войне</a:t>
            </a:r>
            <a:endParaRPr lang="ru-RU" sz="3200" b="0" u="none" strike="noStrike" dirty="0">
              <a:solidFill>
                <a:schemeClr val="tx1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spc="201" dirty="0">
                <a:solidFill>
                  <a:schemeClr val="tx1"/>
                </a:solidFill>
                <a:uFillTx/>
                <a:latin typeface="Montserrat"/>
              </a:rPr>
              <a:t>Начало перехода на обновлённую ФООП в части учебных предметов «История» и «Обществознание», использование единых государственных учебников по истории для основной </a:t>
            </a:r>
            <a:r>
              <a:rPr lang="ru-RU" sz="3200" b="0" u="none" strike="noStrike" spc="201" dirty="0" smtClean="0">
                <a:solidFill>
                  <a:schemeClr val="tx1"/>
                </a:solidFill>
                <a:uFillTx/>
                <a:latin typeface="Montserrat"/>
              </a:rPr>
              <a:t>и средней школы</a:t>
            </a:r>
            <a:endParaRPr lang="ru-RU" sz="3200" b="0" u="none" strike="noStrike" dirty="0">
              <a:solidFill>
                <a:schemeClr val="tx1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spc="201" dirty="0">
                <a:solidFill>
                  <a:schemeClr val="tx1"/>
                </a:solidFill>
                <a:uFillTx/>
                <a:latin typeface="Montserrat"/>
              </a:rPr>
              <a:t>Изучение истории нашего </a:t>
            </a:r>
            <a:r>
              <a:rPr lang="ru-RU" sz="3200" b="0" u="none" strike="noStrike" spc="201" dirty="0" smtClean="0">
                <a:solidFill>
                  <a:schemeClr val="tx1"/>
                </a:solidFill>
                <a:uFillTx/>
                <a:latin typeface="Montserrat"/>
              </a:rPr>
              <a:t>края в 5 – 7 классах</a:t>
            </a:r>
            <a:endParaRPr lang="ru-RU" sz="3200" b="0" u="none" strike="noStrike" dirty="0">
              <a:solidFill>
                <a:schemeClr val="tx1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2021368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 rot="21586800">
            <a:off x="1801521" y="359999"/>
            <a:ext cx="10047240" cy="1196754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sz="3200" dirty="0"/>
              <a:t/>
            </a:r>
            <a:br>
              <a:rPr sz="3200" dirty="0"/>
            </a:br>
            <a:r>
              <a:rPr sz="3200" dirty="0"/>
              <a:t/>
            </a:r>
            <a:br>
              <a:rPr sz="3200" dirty="0"/>
            </a:br>
            <a:r>
              <a:rPr sz="3200" dirty="0"/>
              <a:t/>
            </a:r>
            <a:br>
              <a:rPr sz="3200" dirty="0"/>
            </a:br>
            <a:r>
              <a:rPr lang="ru-RU" sz="3200" b="1" u="none" strike="noStrike" spc="400" dirty="0">
                <a:solidFill>
                  <a:schemeClr val="accent3"/>
                </a:solidFill>
                <a:uFillTx/>
                <a:latin typeface="Montserrat ExtraBold"/>
              </a:rPr>
              <a:t>ДПП ПК </a:t>
            </a:r>
            <a:r>
              <a:rPr sz="3200" dirty="0"/>
              <a:t/>
            </a:r>
            <a:br>
              <a:rPr sz="3200" dirty="0"/>
            </a:br>
            <a:r>
              <a:rPr lang="ru-RU" sz="3200" b="1" u="none" strike="noStrike" spc="400" dirty="0">
                <a:solidFill>
                  <a:schemeClr val="accent3"/>
                </a:solidFill>
                <a:uFillTx/>
                <a:latin typeface="Montserrat ExtraBold"/>
              </a:rPr>
              <a:t>для учителей истории и обществознания</a:t>
            </a:r>
            <a:endParaRPr lang="ru-RU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1740960" y="1565640"/>
            <a:ext cx="10157040" cy="4833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25000" lnSpcReduction="20000"/>
          </a:bodyPr>
          <a:lstStyle/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5600" b="1" u="none" strike="noStrike" spc="201" dirty="0" smtClean="0">
                <a:solidFill>
                  <a:schemeClr val="accent3"/>
                </a:solidFill>
                <a:uFillTx/>
                <a:latin typeface="Montserrat"/>
              </a:rPr>
              <a:t>Начало перехода на обновлённую ФООП в части учебных предметов «История» и «Обществознание», использование единых государственных учебников по истории для основной и средней школы</a:t>
            </a:r>
            <a:endParaRPr lang="ru-RU" sz="5600" b="1" u="none" strike="noStrike" dirty="0" smtClean="0">
              <a:solidFill>
                <a:schemeClr val="accent3"/>
              </a:solidFill>
              <a:uFillTx/>
              <a:latin typeface="Arial"/>
            </a:endParaRPr>
          </a:p>
          <a:p>
            <a:pPr marL="457200" indent="-457200" algn="just" defTabSz="914400">
              <a:lnSpc>
                <a:spcPct val="13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5600" b="1" u="none" strike="noStrike" spc="201" dirty="0" smtClean="0">
                <a:solidFill>
                  <a:schemeClr val="dk1"/>
                </a:solidFill>
                <a:uFillTx/>
                <a:latin typeface="Montserrat"/>
              </a:rPr>
              <a:t>Методические </a:t>
            </a:r>
            <a:r>
              <a:rPr lang="ru-RU" sz="5600" b="1" u="none" strike="noStrike" spc="201" dirty="0">
                <a:solidFill>
                  <a:schemeClr val="dk1"/>
                </a:solidFill>
                <a:uFillTx/>
                <a:latin typeface="Montserrat"/>
              </a:rPr>
              <a:t>подходы к изучению реформ в курсе истории России в основной и средней школе (24 ч очно)</a:t>
            </a:r>
            <a:endParaRPr lang="ru-RU" sz="5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algn="just" defTabSz="914400">
              <a:lnSpc>
                <a:spcPct val="13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5600" b="1" u="none" strike="noStrike" spc="201" dirty="0">
                <a:solidFill>
                  <a:schemeClr val="dk1"/>
                </a:solidFill>
                <a:uFillTx/>
                <a:latin typeface="Montserrat"/>
              </a:rPr>
              <a:t>Обновление содержания и методики преподавания обществознания на уровне основного общего и среднего общего образования (24 ч очно) </a:t>
            </a:r>
            <a:endParaRPr lang="ru-RU" sz="5600" b="1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algn="just" defTabSz="914400">
              <a:lnSpc>
                <a:spcPct val="13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5600" b="1" u="none" strike="noStrike" spc="201" dirty="0">
                <a:solidFill>
                  <a:schemeClr val="dk1"/>
                </a:solidFill>
                <a:uFillTx/>
                <a:latin typeface="Montserrat"/>
              </a:rPr>
              <a:t>Основы экономики и финансовой грамотности в обновлённом курсе обществознания (24 ч очно)</a:t>
            </a:r>
            <a:endParaRPr lang="ru-RU" sz="5600" b="1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algn="just" defTabSz="914400">
              <a:lnSpc>
                <a:spcPct val="13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5600" b="1" u="none" strike="noStrike" spc="201" dirty="0">
                <a:solidFill>
                  <a:schemeClr val="dk1"/>
                </a:solidFill>
                <a:uFillTx/>
                <a:latin typeface="Montserrat"/>
              </a:rPr>
              <a:t>Содержательные и методические аспекты преподавания общественно-научных предметов на уровне среднего общего образования (базовый и углублённый уровни) (модули: история, обществознание, география)(40 ч с ДОТ)</a:t>
            </a:r>
            <a:endParaRPr lang="ru-RU" sz="5600" b="1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algn="just" defTabSz="914400">
              <a:lnSpc>
                <a:spcPct val="13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5600" b="1" u="none" strike="noStrike" spc="201" dirty="0">
                <a:solidFill>
                  <a:schemeClr val="dk1"/>
                </a:solidFill>
                <a:uFillTx/>
                <a:latin typeface="Montserrat"/>
              </a:rPr>
              <a:t>Формирование функциональной грамотности на уроках общественно-научных предметов  (модули: история, обществознание, география) (40 ч с ДОТ)</a:t>
            </a:r>
            <a:endParaRPr lang="ru-RU" sz="5600" b="1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5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5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5600" b="0" u="none" strike="noStrike" spc="201" dirty="0">
                <a:solidFill>
                  <a:schemeClr val="dk1"/>
                </a:solidFill>
                <a:uFillTx/>
                <a:latin typeface="Montserrat"/>
              </a:rPr>
              <a:t> </a:t>
            </a:r>
            <a:endParaRPr lang="ru-RU" sz="5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 idx="4294967295"/>
          </p:nvPr>
        </p:nvSpPr>
        <p:spPr>
          <a:xfrm rot="21586800">
            <a:off x="1801522" y="359999"/>
            <a:ext cx="10047240" cy="119703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sz="3200" dirty="0"/>
              <a:t/>
            </a:r>
            <a:br>
              <a:rPr sz="3200" dirty="0"/>
            </a:br>
            <a:r>
              <a:rPr sz="3200" dirty="0"/>
              <a:t/>
            </a:r>
            <a:br>
              <a:rPr sz="3200" dirty="0"/>
            </a:br>
            <a:r>
              <a:rPr sz="3200" dirty="0"/>
              <a:t/>
            </a:r>
            <a:br>
              <a:rPr sz="3200" dirty="0"/>
            </a:br>
            <a:r>
              <a:rPr lang="ru-RU" sz="3200" b="1" u="none" strike="noStrike" spc="400" dirty="0">
                <a:solidFill>
                  <a:schemeClr val="accent3"/>
                </a:solidFill>
                <a:uFillTx/>
                <a:latin typeface="Montserrat ExtraBold"/>
              </a:rPr>
              <a:t>ДПП ПК </a:t>
            </a:r>
            <a:r>
              <a:rPr sz="3200" dirty="0"/>
              <a:t/>
            </a:r>
            <a:br>
              <a:rPr sz="3200" dirty="0"/>
            </a:br>
            <a:r>
              <a:rPr lang="ru-RU" sz="3200" b="1" u="none" strike="noStrike" spc="400" dirty="0">
                <a:solidFill>
                  <a:schemeClr val="accent3"/>
                </a:solidFill>
                <a:uFillTx/>
                <a:latin typeface="Montserrat ExtraBold"/>
              </a:rPr>
              <a:t>для учителей истории и обществознания</a:t>
            </a:r>
            <a:endParaRPr lang="ru-RU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idx="4294967295"/>
          </p:nvPr>
        </p:nvSpPr>
        <p:spPr>
          <a:xfrm>
            <a:off x="1740960" y="1565640"/>
            <a:ext cx="10157040" cy="4833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55000" lnSpcReduction="20000"/>
          </a:bodyPr>
          <a:lstStyle/>
          <a:p>
            <a:pPr algn="just">
              <a:lnSpc>
                <a:spcPct val="130000"/>
              </a:lnSpc>
              <a:spcBef>
                <a:spcPts val="601"/>
              </a:spcBef>
              <a:buClr>
                <a:srgbClr val="000000"/>
              </a:buClr>
            </a:pPr>
            <a:r>
              <a:rPr lang="ru-RU" sz="4400" b="1" u="none" strike="noStrike" spc="201" dirty="0" smtClean="0">
                <a:solidFill>
                  <a:schemeClr val="accent3"/>
                </a:solidFill>
                <a:uFillTx/>
                <a:latin typeface="Montserrat"/>
              </a:rPr>
              <a:t>Изучение истории нашего края в 5 – 7 классах</a:t>
            </a:r>
            <a:endParaRPr lang="ru-RU" sz="4400" b="1" u="none" strike="noStrike" dirty="0" smtClean="0">
              <a:solidFill>
                <a:schemeClr val="accent3"/>
              </a:solidFill>
              <a:uFillTx/>
              <a:latin typeface="Arial"/>
            </a:endParaRPr>
          </a:p>
          <a:p>
            <a:pPr marL="457200" indent="-457200" algn="just" defTabSz="914400">
              <a:lnSpc>
                <a:spcPct val="13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4300" b="1" u="none" strike="noStrike" spc="201" dirty="0" smtClean="0">
                <a:solidFill>
                  <a:srgbClr val="000000"/>
                </a:solidFill>
                <a:uFillTx/>
                <a:latin typeface="Montserrat"/>
              </a:rPr>
              <a:t>Изучение </a:t>
            </a:r>
            <a:r>
              <a:rPr lang="ru-RU" sz="4300" b="1" u="none" strike="noStrike" spc="201" dirty="0">
                <a:solidFill>
                  <a:srgbClr val="000000"/>
                </a:solidFill>
                <a:uFillTx/>
                <a:latin typeface="Montserrat"/>
              </a:rPr>
              <a:t>истории родного края в рамках учебного предмета «История» и во внеурочной деятельности (24 ч очно) </a:t>
            </a:r>
            <a:endParaRPr lang="ru-RU" sz="43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algn="just" defTabSz="914400">
              <a:lnSpc>
                <a:spcPct val="13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4300" b="1" u="none" strike="noStrike" spc="201" dirty="0">
                <a:solidFill>
                  <a:srgbClr val="000000"/>
                </a:solidFill>
                <a:uFillTx/>
                <a:latin typeface="Montserrat"/>
              </a:rPr>
              <a:t>Преподавание курса «История нашего края» в 5-7 классах в соответствии с ФОП ООО (24 ч очно) </a:t>
            </a:r>
            <a:endParaRPr lang="ru-RU" sz="43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43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43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4300" b="0" u="none" strike="noStrike" spc="201" dirty="0">
                <a:solidFill>
                  <a:schemeClr val="dk1"/>
                </a:solidFill>
                <a:uFillTx/>
                <a:latin typeface="Montserrat"/>
              </a:rPr>
              <a:t> </a:t>
            </a:r>
            <a:endParaRPr lang="ru-RU" sz="43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067423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620000" y="139320"/>
            <a:ext cx="10438920" cy="1659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1" u="none" strike="noStrike" spc="400">
                <a:solidFill>
                  <a:schemeClr val="accent3"/>
                </a:solidFill>
                <a:uFillTx/>
                <a:latin typeface="Montserrat ExtraBold"/>
              </a:rPr>
              <a:t>ВЕБИНАРЫ-КОНСУЛЬТАЦИИ</a:t>
            </a:r>
            <a:r>
              <a:rPr lang="ru-RU" sz="3200" b="0" u="none" strike="noStrike">
                <a:solidFill>
                  <a:schemeClr val="dk1"/>
                </a:solidFill>
                <a:uFillTx/>
                <a:latin typeface="Montserrat"/>
              </a:rPr>
              <a:t> </a:t>
            </a:r>
            <a:r>
              <a:rPr sz="3200"/>
              <a:t/>
            </a:r>
            <a:br>
              <a:rPr sz="3200"/>
            </a:br>
            <a:r>
              <a:rPr lang="ru-RU" sz="3200" b="1" u="none" strike="noStrike" spc="400">
                <a:solidFill>
                  <a:schemeClr val="accent3"/>
                </a:solidFill>
                <a:uFillTx/>
                <a:latin typeface="Montserrat ExtraBold"/>
              </a:rPr>
              <a:t>в рамках деятельности ОМО учителей истории и обществознания</a:t>
            </a:r>
            <a:endParaRPr lang="ru-RU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1800000" y="1980000"/>
            <a:ext cx="10078920" cy="4419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 algn="just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200" b="1" u="none" strike="noStrike" dirty="0">
                <a:solidFill>
                  <a:schemeClr val="dk1"/>
                </a:solidFill>
                <a:uFillTx/>
                <a:latin typeface="Montserrat"/>
              </a:rPr>
              <a:t>«Готовимся преподавать историю по единым государственным учебникам. Содержание и методика преподавания истории культуры»</a:t>
            </a:r>
            <a:endParaRPr lang="ru-RU" sz="2200" b="1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32000" indent="-324000" algn="just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200" b="1" u="none" strike="noStrike" dirty="0">
                <a:solidFill>
                  <a:schemeClr val="dk1"/>
                </a:solidFill>
                <a:uFillTx/>
                <a:latin typeface="Montserrat"/>
              </a:rPr>
              <a:t>«Историческое пространство: содержательные аспекты изучения в школьном курсе истории России. Методика работы с исторической </a:t>
            </a:r>
            <a:r>
              <a:rPr lang="ru-RU" sz="2200" b="1" u="none" strike="noStrike" dirty="0" smtClean="0">
                <a:solidFill>
                  <a:schemeClr val="dk1"/>
                </a:solidFill>
                <a:uFillTx/>
                <a:latin typeface="Montserrat"/>
              </a:rPr>
              <a:t>картой»</a:t>
            </a:r>
          </a:p>
          <a:p>
            <a:pPr marL="432000" indent="-324000" algn="just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200" b="1" dirty="0" smtClean="0">
                <a:solidFill>
                  <a:schemeClr val="dk1"/>
                </a:solidFill>
                <a:latin typeface="Montserrat"/>
              </a:rPr>
              <a:t>В </a:t>
            </a:r>
            <a:r>
              <a:rPr lang="ru-RU" sz="2200" b="1" dirty="0">
                <a:solidFill>
                  <a:schemeClr val="dk1"/>
                </a:solidFill>
                <a:latin typeface="Montserrat"/>
              </a:rPr>
              <a:t>2026 г. планируются </a:t>
            </a:r>
            <a:r>
              <a:rPr lang="ru-RU" sz="2200" b="1" dirty="0" err="1">
                <a:solidFill>
                  <a:schemeClr val="dk1"/>
                </a:solidFill>
                <a:latin typeface="Montserrat"/>
              </a:rPr>
              <a:t>вебинары</a:t>
            </a:r>
            <a:r>
              <a:rPr lang="ru-RU" sz="2200" b="1" dirty="0">
                <a:solidFill>
                  <a:schemeClr val="dk1"/>
                </a:solidFill>
                <a:latin typeface="Montserrat"/>
              </a:rPr>
              <a:t> по обществознанию</a:t>
            </a:r>
          </a:p>
        </p:txBody>
      </p:sp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666080" y="304920"/>
            <a:ext cx="9772200" cy="1209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4000" b="0" u="none" strike="noStrike" spc="400">
                <a:solidFill>
                  <a:schemeClr val="accent3"/>
                </a:solidFill>
                <a:uFillTx/>
                <a:latin typeface="Montserrat ExtraBold"/>
              </a:rPr>
              <a:t>ПРЕДСТАВЛЕНИЕ ПЕДАГОГИЧЕСКИХ ПРАКТИК</a:t>
            </a:r>
            <a:endParaRPr lang="ru-RU" sz="4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1515600" y="1753560"/>
            <a:ext cx="10558080" cy="4645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85000" lnSpcReduction="9999"/>
          </a:bodyPr>
          <a:lstStyle/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2800" b="0" u="none" strike="noStrike" spc="201" dirty="0">
                <a:solidFill>
                  <a:schemeClr val="dk1"/>
                </a:solidFill>
                <a:uFillTx/>
                <a:latin typeface="Montserrat"/>
              </a:rPr>
              <a:t>Заседание ОМО учителей истории и обществознания </a:t>
            </a:r>
            <a:endParaRPr lang="ru-RU" sz="2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2800" b="0" u="none" strike="noStrike" spc="201" dirty="0">
                <a:solidFill>
                  <a:schemeClr val="accent4"/>
                </a:solidFill>
                <a:uFillTx/>
                <a:latin typeface="Montserrat"/>
              </a:rPr>
              <a:t>24 ноября 2025 г.</a:t>
            </a:r>
            <a:endParaRPr lang="ru-RU" sz="2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2800" b="0" u="none" strike="noStrike" spc="201" dirty="0">
                <a:solidFill>
                  <a:schemeClr val="dk1"/>
                </a:solidFill>
                <a:uFillTx/>
                <a:latin typeface="Montserrat"/>
              </a:rPr>
              <a:t>Открытое собрание ОМО учителей истории и обществознания и Свердловского РО «Ассоциации учителей истории и обществознания» «Обновление системы школьного общественно-научного образования: работаем по единым государственным учебникам» </a:t>
            </a:r>
            <a:endParaRPr lang="ru-RU" sz="2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2800" b="0" u="none" strike="noStrike" spc="201" dirty="0">
                <a:solidFill>
                  <a:schemeClr val="accent4"/>
                </a:solidFill>
                <a:uFillTx/>
                <a:latin typeface="Montserrat"/>
              </a:rPr>
              <a:t>6 декабря 2025 г.</a:t>
            </a:r>
            <a:endParaRPr lang="ru-RU" sz="2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2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28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2019240" y="759960"/>
            <a:ext cx="9142560" cy="53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200" b="0" u="none" strike="noStrike">
                <a:solidFill>
                  <a:schemeClr val="accent3"/>
                </a:solidFill>
                <a:uFillTx/>
                <a:latin typeface="Montserrat ExtraBold"/>
              </a:rPr>
              <a:t>ПОЛЕЗНЫЕ ССЫЛКИ ДЛЯ УЧИТЕЛЯ</a:t>
            </a:r>
            <a:endParaRPr lang="ru-RU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1415480" y="1800360"/>
            <a:ext cx="10776520" cy="2630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u="none" strike="noStrike" dirty="0" smtClean="0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Библиотека ЦОК: </a:t>
            </a:r>
            <a:r>
              <a:rPr lang="en-US" sz="2800" b="0" u="sng" strike="noStrike" dirty="0" smtClean="0">
                <a:solidFill>
                  <a:schemeClr val="dk1"/>
                </a:solidFill>
                <a:uFillTx/>
                <a:latin typeface="Montserrat Medium"/>
                <a:ea typeface="Montserrat Medium"/>
                <a:hlinkClick r:id="rId2"/>
              </a:rPr>
              <a:t>https://</a:t>
            </a:r>
            <a:r>
              <a:rPr lang="ru-RU" sz="2800" b="0" u="sng" strike="noStrike" dirty="0" err="1" smtClean="0">
                <a:solidFill>
                  <a:schemeClr val="dk1"/>
                </a:solidFill>
                <a:uFillTx/>
                <a:latin typeface="Montserrat Medium"/>
                <a:ea typeface="Montserrat Medium"/>
                <a:hlinkClick r:id="rId2"/>
              </a:rPr>
              <a:t>моиуроки.рф</a:t>
            </a:r>
            <a:r>
              <a:rPr lang="ru-RU" sz="2800" b="0" u="sng" strike="noStrike" dirty="0" smtClean="0">
                <a:solidFill>
                  <a:schemeClr val="dk1"/>
                </a:solidFill>
                <a:uFillTx/>
                <a:latin typeface="Montserrat Medium"/>
                <a:ea typeface="Montserrat Medium"/>
                <a:hlinkClick r:id="rId2"/>
              </a:rPr>
              <a:t>/</a:t>
            </a:r>
            <a:r>
              <a:rPr lang="ru-RU" sz="2800" b="0" u="none" strike="noStrike" dirty="0" smtClean="0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 </a:t>
            </a:r>
            <a:endParaRPr lang="ru-RU" sz="2800" b="0" u="none" strike="noStrike" dirty="0" smtClean="0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u="none" strike="noStrike" dirty="0" smtClean="0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История РФ. Ученику и учителю:  </a:t>
            </a:r>
            <a:r>
              <a:rPr lang="en-US" sz="2800" b="0" u="sng" strike="noStrike" dirty="0" smtClean="0">
                <a:solidFill>
                  <a:schemeClr val="dk1"/>
                </a:solidFill>
                <a:uFillTx/>
                <a:latin typeface="Montserrat Medium"/>
                <a:ea typeface="Montserrat Medium"/>
                <a:hlinkClick r:id="rId3"/>
              </a:rPr>
              <a:t>https://histrf.ru/teacher</a:t>
            </a:r>
            <a:r>
              <a:rPr lang="ru-RU" sz="2800" b="0" u="none" strike="noStrike" dirty="0" smtClean="0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 </a:t>
            </a:r>
            <a:endParaRPr lang="ru-RU" sz="2800" b="0" u="none" strike="noStrike" dirty="0" smtClean="0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u="none" strike="noStrike" dirty="0" smtClean="0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Методические </a:t>
            </a:r>
            <a:r>
              <a:rPr lang="ru-RU" sz="2800" b="0" u="none" strike="noStrike" dirty="0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материалы кафедры ОНД ИРО:</a:t>
            </a:r>
            <a:endParaRPr lang="ru-RU" sz="2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800" b="0" u="sng" strike="noStrike" dirty="0">
                <a:solidFill>
                  <a:schemeClr val="dk1"/>
                </a:solidFill>
                <a:uFillTx/>
                <a:latin typeface="Montserrat Medium"/>
                <a:ea typeface="Montserrat Medium"/>
                <a:hlinkClick r:id="rId4"/>
              </a:rPr>
              <a:t>https://www.irro.ru/iro/dep/kaf/ond/metmat/</a:t>
            </a:r>
            <a:r>
              <a:rPr lang="ru-RU" sz="2800" b="0" u="none" strike="noStrike" dirty="0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 </a:t>
            </a:r>
            <a:endParaRPr lang="ru-RU" sz="2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u="none" strike="noStrike" dirty="0" smtClean="0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Ежемесячные </a:t>
            </a:r>
            <a:r>
              <a:rPr lang="ru-RU" sz="2800" b="0" u="none" strike="noStrike" dirty="0" err="1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вебинары</a:t>
            </a:r>
            <a:r>
              <a:rPr lang="ru-RU" sz="2800" b="0" u="none" strike="noStrike" dirty="0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 «Вектор образования ИРО»: </a:t>
            </a:r>
            <a:r>
              <a:rPr lang="en-US" sz="2800" b="0" u="sng" strike="noStrike" dirty="0">
                <a:solidFill>
                  <a:schemeClr val="dk1"/>
                </a:solidFill>
                <a:uFillTx/>
                <a:latin typeface="Montserrat Medium"/>
                <a:ea typeface="Montserrat Medium"/>
                <a:hlinkClick r:id="rId5"/>
              </a:rPr>
              <a:t>https://vector.irro.ru/</a:t>
            </a:r>
            <a:r>
              <a:rPr lang="ru-RU" sz="2800" b="0" u="none" strike="noStrike" dirty="0">
                <a:solidFill>
                  <a:schemeClr val="dk1"/>
                </a:solidFill>
                <a:uFillTx/>
                <a:latin typeface="Montserrat Medium"/>
                <a:ea typeface="Montserrat Medium"/>
              </a:rPr>
              <a:t> </a:t>
            </a:r>
            <a:endParaRPr lang="ru-RU" sz="28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Объект 3"/>
          <p:cNvPicPr/>
          <p:nvPr/>
        </p:nvPicPr>
        <p:blipFill>
          <a:blip r:embed="rId2"/>
          <a:stretch/>
        </p:blipFill>
        <p:spPr>
          <a:xfrm>
            <a:off x="619560" y="1516320"/>
            <a:ext cx="4392000" cy="3824280"/>
          </a:xfrm>
          <a:prstGeom prst="rect">
            <a:avLst/>
          </a:prstGeom>
          <a:ln w="0">
            <a:noFill/>
          </a:ln>
        </p:spPr>
      </p:pic>
      <p:sp>
        <p:nvSpPr>
          <p:cNvPr id="72" name="Прямоугольник 4"/>
          <p:cNvSpPr/>
          <p:nvPr/>
        </p:nvSpPr>
        <p:spPr>
          <a:xfrm>
            <a:off x="5843880" y="1928520"/>
            <a:ext cx="567432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ru-RU" sz="3600" b="0" u="none" strike="noStrike">
                <a:solidFill>
                  <a:schemeClr val="accent3"/>
                </a:solidFill>
                <a:uFillTx/>
                <a:latin typeface="Montserrat ExtraBold"/>
              </a:rPr>
              <a:t>Уколова</a:t>
            </a:r>
            <a:r>
              <a:rPr sz="3600"/>
              <a:t/>
            </a:r>
            <a:br>
              <a:rPr sz="3600"/>
            </a:br>
            <a:r>
              <a:rPr lang="ru-RU" sz="3600" b="0" u="none" strike="noStrike">
                <a:solidFill>
                  <a:schemeClr val="accent3"/>
                </a:solidFill>
                <a:uFillTx/>
                <a:latin typeface="Montserrat ExtraBold"/>
              </a:rPr>
              <a:t>Ольга Сергеевна</a:t>
            </a:r>
            <a:endParaRPr lang="ru-RU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3" name="Прямоугольник 5"/>
          <p:cNvSpPr/>
          <p:nvPr/>
        </p:nvSpPr>
        <p:spPr>
          <a:xfrm>
            <a:off x="6022440" y="3252240"/>
            <a:ext cx="574776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ru-RU" sz="1800" b="0" u="none" strike="noStrike">
                <a:solidFill>
                  <a:schemeClr val="dk1"/>
                </a:solidFill>
                <a:uFillTx/>
                <a:latin typeface="Montserrat"/>
              </a:rPr>
              <a:t>Доцент кафедры общественно-научных дисциплин ГАОУ ДПО СО «Институт развития образования»</a:t>
            </a:r>
            <a:endParaRPr lang="ru-RU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4" name="Прямоугольник 6"/>
          <p:cNvSpPr/>
          <p:nvPr/>
        </p:nvSpPr>
        <p:spPr>
          <a:xfrm>
            <a:off x="6022440" y="4404240"/>
            <a:ext cx="5747760" cy="1260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sng" strike="noStrike">
                <a:solidFill>
                  <a:schemeClr val="dk1"/>
                </a:solidFill>
                <a:uFillTx/>
                <a:latin typeface="Montserrat"/>
                <a:hlinkClick r:id="rId3"/>
              </a:rPr>
              <a:t>olsu20</a:t>
            </a:r>
            <a:r>
              <a:rPr lang="ru-RU" sz="1800" b="0" u="sng" strike="noStrike">
                <a:solidFill>
                  <a:schemeClr val="dk1"/>
                </a:solidFill>
                <a:uFillTx/>
                <a:latin typeface="Montserrat"/>
                <a:hlinkClick r:id="rId3"/>
              </a:rPr>
              <a:t>22</a:t>
            </a:r>
            <a:r>
              <a:rPr lang="en-US" sz="1800" b="0" u="sng" strike="noStrike">
                <a:solidFill>
                  <a:schemeClr val="dk1"/>
                </a:solidFill>
                <a:uFillTx/>
                <a:latin typeface="Montserrat"/>
                <a:hlinkClick r:id="rId3"/>
              </a:rPr>
              <a:t>@yandex.ru</a:t>
            </a:r>
            <a:r>
              <a:rPr lang="en-US" sz="1800" b="0" u="none" strike="noStrike">
                <a:solidFill>
                  <a:schemeClr val="dk1"/>
                </a:solidFill>
                <a:uFillTx/>
                <a:latin typeface="Montserrat"/>
              </a:rPr>
              <a:t> </a:t>
            </a:r>
            <a:endParaRPr lang="ru-RU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chemeClr val="dk1"/>
                </a:solidFill>
                <a:uFillTx/>
                <a:latin typeface="Montserrat"/>
              </a:rPr>
              <a:t>8-922-14-33-896</a:t>
            </a:r>
            <a:endParaRPr lang="ru-RU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800" b="0" u="sng" strike="noStrike">
                <a:solidFill>
                  <a:schemeClr val="hlink"/>
                </a:solidFill>
                <a:uFillTx/>
                <a:latin typeface="Montserrat"/>
                <a:hlinkClick r:id="rId4"/>
              </a:rPr>
              <a:t>https://vk.com/club211093091</a:t>
            </a:r>
            <a:endParaRPr lang="ru-RU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800" b="0" u="sng" strike="noStrike">
                <a:solidFill>
                  <a:schemeClr val="hlink"/>
                </a:solidFill>
                <a:uFillTx/>
                <a:latin typeface="Montserrat"/>
              </a:rPr>
              <a:t>https://t.me/KlassDama</a:t>
            </a:r>
            <a:endParaRPr lang="ru-RU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" name="Прямоугольник 1"/>
          <p:cNvSpPr/>
          <p:nvPr/>
        </p:nvSpPr>
        <p:spPr>
          <a:xfrm>
            <a:off x="1666080" y="5411160"/>
            <a:ext cx="35560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sng" strike="noStrike">
                <a:solidFill>
                  <a:schemeClr val="hlink"/>
                </a:solidFill>
                <a:uFillTx/>
                <a:latin typeface="Montserrat"/>
              </a:rPr>
              <a:t>https://schoolhistorians.ru/</a:t>
            </a:r>
            <a:endParaRPr lang="ru-RU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353960" y="365040"/>
            <a:ext cx="9998640" cy="644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4000" b="0" u="none" strike="noStrike">
                <a:solidFill>
                  <a:schemeClr val="lt1"/>
                </a:solidFill>
                <a:uFillTx/>
                <a:latin typeface="Montserrat ExtraBold"/>
              </a:rPr>
              <a:t>Информационные ресурсы ИРО</a:t>
            </a:r>
            <a:endParaRPr lang="ru-RU" sz="4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" name="TextBox 5"/>
          <p:cNvSpPr/>
          <p:nvPr/>
        </p:nvSpPr>
        <p:spPr>
          <a:xfrm>
            <a:off x="1559160" y="5693040"/>
            <a:ext cx="23695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Montserrat SemiBold"/>
              </a:rPr>
              <a:t>irro@irro.pro</a:t>
            </a:r>
            <a:endParaRPr lang="ru-RU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" name="TextBox 6"/>
          <p:cNvSpPr/>
          <p:nvPr/>
        </p:nvSpPr>
        <p:spPr>
          <a:xfrm>
            <a:off x="4793760" y="5394960"/>
            <a:ext cx="267336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ru-RU" sz="1800" b="0" u="none" strike="noStrike">
                <a:solidFill>
                  <a:srgbClr val="000000"/>
                </a:solidFill>
                <a:uFillTx/>
                <a:latin typeface="Montserrat SemiBold"/>
              </a:rPr>
              <a:t>+7 343 369 29 86 </a:t>
            </a:r>
            <a:r>
              <a:rPr sz="1800"/>
              <a:t/>
            </a:r>
            <a:br>
              <a:rPr sz="1800"/>
            </a:br>
            <a:r>
              <a:rPr lang="ru-RU" sz="1800" b="0" u="none" strike="noStrike">
                <a:solidFill>
                  <a:srgbClr val="000000"/>
                </a:solidFill>
                <a:uFillTx/>
                <a:latin typeface="Montserrat SemiBold"/>
              </a:rPr>
              <a:t>+7 343 369 22 32</a:t>
            </a:r>
            <a:r>
              <a:rPr sz="1800"/>
              <a:t/>
            </a:r>
            <a:br>
              <a:rPr sz="1800"/>
            </a:br>
            <a:r>
              <a:rPr lang="ru-RU" sz="1800" b="0" u="none" strike="noStrike">
                <a:solidFill>
                  <a:srgbClr val="000000"/>
                </a:solidFill>
                <a:uFillTx/>
                <a:latin typeface="Montserrat SemiBold"/>
              </a:rPr>
              <a:t>+7 343 369 27 50</a:t>
            </a:r>
            <a:endParaRPr lang="ru-RU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9" name="TextBox 7"/>
          <p:cNvSpPr/>
          <p:nvPr/>
        </p:nvSpPr>
        <p:spPr>
          <a:xfrm>
            <a:off x="8251560" y="4612680"/>
            <a:ext cx="2550240" cy="39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Montserrat SemiBold"/>
              </a:rPr>
              <a:t>Телеграм</a:t>
            </a:r>
            <a:endParaRPr lang="ru-RU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0" name="TextBox 8"/>
          <p:cNvSpPr/>
          <p:nvPr/>
        </p:nvSpPr>
        <p:spPr>
          <a:xfrm>
            <a:off x="4651560" y="4631040"/>
            <a:ext cx="2550240" cy="39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r>
              <a:rPr lang="ru-RU" sz="2000" b="0" u="none" strike="noStrike">
                <a:solidFill>
                  <a:srgbClr val="000000"/>
                </a:solidFill>
                <a:uFillTx/>
                <a:latin typeface="Montserrat SemiBold"/>
              </a:rPr>
              <a:t>ВКонтакте</a:t>
            </a:r>
            <a:endParaRPr lang="ru-RU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1" name="Рисунок 9"/>
          <p:cNvPicPr/>
          <p:nvPr/>
        </p:nvPicPr>
        <p:blipFill>
          <a:blip r:embed="rId2">
            <a:extLst>
              <a:ext uri="{96DAC541-7B7A-43D3-8B79-37D633B846F1}">
                <asvg:svgBlip xmlns="" xmlns:p14="http://schemas.microsoft.com/office/powerpoint/2010/main" xmlns:p15="http://schemas.microsoft.com/office/powerpoint/2012/main" xmlns:mc="http://schemas.openxmlformats.org/markup-compatibility/2006" xmlns:asvg="http://schemas.microsoft.com/office/drawing/2016/SVG/main" r:embed="rId3"/>
              </a:ext>
            </a:extLst>
          </a:blip>
          <a:stretch/>
        </p:blipFill>
        <p:spPr>
          <a:xfrm>
            <a:off x="1024560" y="5625360"/>
            <a:ext cx="744480" cy="553320"/>
          </a:xfrm>
          <a:prstGeom prst="rect">
            <a:avLst/>
          </a:prstGeom>
          <a:ln w="0">
            <a:noFill/>
          </a:ln>
        </p:spPr>
      </p:pic>
      <p:sp>
        <p:nvSpPr>
          <p:cNvPr id="82" name="TextBox 10"/>
          <p:cNvSpPr/>
          <p:nvPr/>
        </p:nvSpPr>
        <p:spPr>
          <a:xfrm>
            <a:off x="8179200" y="5558040"/>
            <a:ext cx="336312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ru-RU" sz="1800" b="0" u="none" strike="noStrike">
                <a:solidFill>
                  <a:srgbClr val="000000"/>
                </a:solidFill>
                <a:uFillTx/>
                <a:latin typeface="Montserrat SemiBold"/>
              </a:rPr>
              <a:t>ул. Академическая, 16</a:t>
            </a:r>
            <a:r>
              <a:rPr sz="1800"/>
              <a:t/>
            </a:r>
            <a:br>
              <a:rPr sz="1800"/>
            </a:br>
            <a:r>
              <a:rPr lang="ru-RU" sz="1800" b="0" u="none" strike="noStrike">
                <a:solidFill>
                  <a:srgbClr val="000000"/>
                </a:solidFill>
                <a:uFillTx/>
                <a:latin typeface="Montserrat SemiBold"/>
              </a:rPr>
              <a:t>ул. Щорса, 92а, корп. 4</a:t>
            </a:r>
            <a:endParaRPr lang="ru-RU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3" name="Рисунок 11"/>
          <p:cNvPicPr/>
          <p:nvPr/>
        </p:nvPicPr>
        <p:blipFill>
          <a:blip r:embed="rId4">
            <a:extLst>
              <a:ext uri="{96DAC541-7B7A-43D3-8B79-37D633B846F1}">
                <asvg:svgBlip xmlns="" xmlns:p14="http://schemas.microsoft.com/office/powerpoint/2010/main" xmlns:p15="http://schemas.microsoft.com/office/powerpoint/2012/main" xmlns:mc="http://schemas.openxmlformats.org/markup-compatibility/2006" xmlns:asvg="http://schemas.microsoft.com/office/drawing/2016/SVG/main" r:embed="rId5"/>
              </a:ext>
            </a:extLst>
          </a:blip>
          <a:stretch/>
        </p:blipFill>
        <p:spPr>
          <a:xfrm>
            <a:off x="7566480" y="5567760"/>
            <a:ext cx="460440" cy="636480"/>
          </a:xfrm>
          <a:prstGeom prst="rect">
            <a:avLst/>
          </a:prstGeom>
          <a:ln w="0">
            <a:noFill/>
          </a:ln>
        </p:spPr>
      </p:pic>
      <p:pic>
        <p:nvPicPr>
          <p:cNvPr id="84" name="Рисунок 12"/>
          <p:cNvPicPr/>
          <p:nvPr/>
        </p:nvPicPr>
        <p:blipFill>
          <a:blip r:embed="rId6">
            <a:extLst>
              <a:ext uri="{96DAC541-7B7A-43D3-8B79-37D633B846F1}">
                <asvg:svgBlip xmlns="" xmlns:p14="http://schemas.microsoft.com/office/powerpoint/2010/main" xmlns:p15="http://schemas.microsoft.com/office/powerpoint/2012/main" xmlns:mc="http://schemas.openxmlformats.org/markup-compatibility/2006" xmlns:asvg="http://schemas.microsoft.com/office/drawing/2016/SVG/main" r:embed="rId7"/>
              </a:ext>
            </a:extLst>
          </a:blip>
          <a:stretch/>
        </p:blipFill>
        <p:spPr>
          <a:xfrm>
            <a:off x="4002840" y="5559840"/>
            <a:ext cx="636480" cy="636480"/>
          </a:xfrm>
          <a:prstGeom prst="rect">
            <a:avLst/>
          </a:prstGeom>
          <a:ln w="0">
            <a:noFill/>
          </a:ln>
        </p:spPr>
      </p:pic>
      <p:sp>
        <p:nvSpPr>
          <p:cNvPr id="85" name="TextBox 14"/>
          <p:cNvSpPr/>
          <p:nvPr/>
        </p:nvSpPr>
        <p:spPr>
          <a:xfrm>
            <a:off x="1051920" y="4629600"/>
            <a:ext cx="2550240" cy="39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Montserrat SemiBold"/>
              </a:rPr>
              <a:t>www.irro.ru</a:t>
            </a:r>
            <a:endParaRPr lang="ru-RU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6" name="Рисунок 18"/>
          <p:cNvPicPr/>
          <p:nvPr/>
        </p:nvPicPr>
        <p:blipFill>
          <a:blip r:embed="rId8"/>
          <a:stretch/>
        </p:blipFill>
        <p:spPr>
          <a:xfrm>
            <a:off x="867240" y="1751760"/>
            <a:ext cx="2919240" cy="2919240"/>
          </a:xfrm>
          <a:prstGeom prst="rect">
            <a:avLst/>
          </a:prstGeom>
          <a:ln w="0">
            <a:noFill/>
          </a:ln>
        </p:spPr>
      </p:pic>
      <p:pic>
        <p:nvPicPr>
          <p:cNvPr id="87" name="Рисунок 20"/>
          <p:cNvPicPr/>
          <p:nvPr/>
        </p:nvPicPr>
        <p:blipFill>
          <a:blip r:embed="rId9"/>
          <a:stretch/>
        </p:blipFill>
        <p:spPr>
          <a:xfrm>
            <a:off x="4449960" y="1748880"/>
            <a:ext cx="2919240" cy="2919240"/>
          </a:xfrm>
          <a:prstGeom prst="rect">
            <a:avLst/>
          </a:prstGeom>
          <a:ln w="0">
            <a:noFill/>
          </a:ln>
        </p:spPr>
      </p:pic>
      <p:pic>
        <p:nvPicPr>
          <p:cNvPr id="88" name="Рисунок 22"/>
          <p:cNvPicPr/>
          <p:nvPr/>
        </p:nvPicPr>
        <p:blipFill>
          <a:blip r:embed="rId10"/>
          <a:stretch/>
        </p:blipFill>
        <p:spPr>
          <a:xfrm>
            <a:off x="8052120" y="1772640"/>
            <a:ext cx="2919240" cy="2919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640880" y="304920"/>
            <a:ext cx="10332360" cy="776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4000" b="0" u="none" strike="noStrike" spc="400" dirty="0">
                <a:solidFill>
                  <a:schemeClr val="accent3"/>
                </a:solidFill>
                <a:uFillTx/>
                <a:latin typeface="Montserrat ExtraBold"/>
              </a:rPr>
              <a:t>ЦЕЛЬ ДЕЯТЕЛЬНОСТИ ОМО</a:t>
            </a:r>
            <a:endParaRPr lang="ru-RU" sz="4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1816200" y="1957680"/>
            <a:ext cx="9120600" cy="3962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20000"/>
          </a:bodyPr>
          <a:lstStyle/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2400" b="0" u="none" strike="noStrike" spc="201" dirty="0">
                <a:solidFill>
                  <a:schemeClr val="dk1"/>
                </a:solidFill>
                <a:uFillTx/>
                <a:latin typeface="Montserrat"/>
              </a:rPr>
              <a:t>Создание единого образовательного пространства для повышения профессиональной компетентности учителей истории и обществознания общеобразовательных организаций Свердловской области; повышение качества преподавания истории и обществознания в общеобразовательных организациях, распространение передового педагогического опыта.</a:t>
            </a:r>
            <a:endParaRPr lang="ru-RU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2400" b="0" u="none" strike="noStrike" spc="201" dirty="0">
                <a:solidFill>
                  <a:schemeClr val="dk1"/>
                </a:solidFill>
                <a:uFillTx/>
                <a:latin typeface="Montserrat"/>
              </a:rPr>
              <a:t>КООРДИНАЦИЯ ДЕЯТЕЛЬНОСТИ МЕТОДИЧЕСКИХ ОБЪЕДИНЕНИЙ В МУНИЦИПАЛИТЕТАХ И ШКОЛАХ!</a:t>
            </a:r>
            <a:endParaRPr lang="ru-RU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subTitle"/>
          </p:nvPr>
        </p:nvSpPr>
        <p:spPr>
          <a:xfrm>
            <a:off x="1753560" y="1246680"/>
            <a:ext cx="9183240" cy="42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000" b="1" u="none" strike="noStrike" spc="601">
                <a:solidFill>
                  <a:schemeClr val="accent3"/>
                </a:solidFill>
                <a:uFillTx/>
                <a:latin typeface="Montserrat"/>
              </a:rPr>
              <a:t>учителей истории и обществознания</a:t>
            </a:r>
            <a:endParaRPr lang="ru-RU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 idx="4294967295"/>
          </p:nvPr>
        </p:nvSpPr>
        <p:spPr>
          <a:xfrm>
            <a:off x="1640880" y="304920"/>
            <a:ext cx="10332360" cy="776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4000" b="0" u="none" strike="noStrike" spc="400" dirty="0" smtClean="0">
                <a:solidFill>
                  <a:schemeClr val="accent3"/>
                </a:solidFill>
                <a:uFillTx/>
                <a:latin typeface="Montserrat ExtraBold"/>
              </a:rPr>
              <a:t>АНАЛИТИЧЕСКИЕ ОТЧЁТЫ </a:t>
            </a:r>
            <a:endParaRPr lang="ru-RU" sz="4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idx="4294967295"/>
          </p:nvPr>
        </p:nvSpPr>
        <p:spPr>
          <a:xfrm>
            <a:off x="1816200" y="1957680"/>
            <a:ext cx="9120600" cy="3962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20000"/>
          </a:bodyPr>
          <a:lstStyle/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Свердловская область (отчёты с рекомендациями): </a:t>
            </a:r>
            <a:r>
              <a:rPr lang="en-US" sz="3200" b="0" u="none" strike="noStrike" dirty="0" smtClean="0">
                <a:solidFill>
                  <a:srgbClr val="000000"/>
                </a:solidFill>
                <a:uFillTx/>
                <a:latin typeface="Arial"/>
                <a:hlinkClick r:id="rId2"/>
              </a:rPr>
              <a:t>https://ege.midural.ru/publikacii/analiticheskie-materialy.html</a:t>
            </a: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 </a:t>
            </a: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Официальный сайт ФИПИ (методические рекомендации на основе анализа типичных ошибок): </a:t>
            </a:r>
            <a:r>
              <a:rPr lang="en-US" sz="3200" b="0" u="none" strike="noStrike" dirty="0" smtClean="0">
                <a:solidFill>
                  <a:srgbClr val="000000"/>
                </a:solidFill>
                <a:uFillTx/>
                <a:latin typeface="Arial"/>
                <a:hlinkClick r:id="rId3"/>
              </a:rPr>
              <a:t>https://fipi.ru/</a:t>
            </a: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 </a:t>
            </a:r>
            <a:endParaRPr lang="ru-RU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subTitle" idx="4294967295"/>
          </p:nvPr>
        </p:nvSpPr>
        <p:spPr>
          <a:xfrm>
            <a:off x="1753560" y="1246680"/>
            <a:ext cx="9183240" cy="42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/>
          </a:bodyPr>
          <a:lstStyle/>
          <a:p>
            <a:pPr indent="0" defTabSz="914400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000" b="1" u="none" strike="noStrike" spc="601" dirty="0" smtClean="0">
                <a:solidFill>
                  <a:schemeClr val="accent3"/>
                </a:solidFill>
                <a:uFillTx/>
                <a:latin typeface="Montserrat"/>
              </a:rPr>
              <a:t>ГИА-2025 по истории и по обществознанию</a:t>
            </a:r>
            <a:endParaRPr lang="ru-RU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181898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496" y="273600"/>
            <a:ext cx="10022424" cy="1144800"/>
          </a:xfrm>
        </p:spPr>
        <p:txBody>
          <a:bodyPr>
            <a:noAutofit/>
          </a:bodyPr>
          <a:lstStyle/>
          <a:p>
            <a:pPr algn="ctr"/>
            <a:r>
              <a:rPr lang="ru-RU" sz="2400" spc="400" dirty="0">
                <a:solidFill>
                  <a:schemeClr val="accent3"/>
                </a:solidFill>
                <a:latin typeface="Montserrat ExtraBold"/>
              </a:rPr>
              <a:t>РЕКОМЕНДАЦИИ </a:t>
            </a:r>
            <a:r>
              <a:rPr lang="ru-RU" sz="2400" spc="400" dirty="0" smtClean="0">
                <a:solidFill>
                  <a:schemeClr val="accent3"/>
                </a:solidFill>
                <a:latin typeface="Montserrat ExtraBold"/>
              </a:rPr>
              <a:t>ПО ТЕМАТИКЕ </a:t>
            </a:r>
            <a:br>
              <a:rPr lang="ru-RU" sz="2400" spc="400" dirty="0" smtClean="0">
                <a:solidFill>
                  <a:schemeClr val="accent3"/>
                </a:solidFill>
                <a:latin typeface="Montserrat ExtraBold"/>
              </a:rPr>
            </a:br>
            <a:r>
              <a:rPr lang="ru-RU" sz="2400" spc="400" dirty="0" smtClean="0">
                <a:solidFill>
                  <a:schemeClr val="accent3"/>
                </a:solidFill>
                <a:latin typeface="Montserrat ExtraBold"/>
              </a:rPr>
              <a:t>МАСТЕР-КЛАССОВ ДЛЯ </a:t>
            </a:r>
            <a:r>
              <a:rPr lang="ru-RU" sz="2400" spc="400" dirty="0">
                <a:solidFill>
                  <a:schemeClr val="accent3"/>
                </a:solidFill>
                <a:latin typeface="Montserrat ExtraBold"/>
              </a:rPr>
              <a:t>ГМО/РМО/ШМО </a:t>
            </a:r>
            <a:r>
              <a:rPr lang="ru-RU" sz="2400" spc="400" dirty="0" smtClean="0">
                <a:solidFill>
                  <a:schemeClr val="accent3"/>
                </a:solidFill>
                <a:latin typeface="Montserrat ExtraBold"/>
              </a:rPr>
              <a:t/>
            </a:r>
            <a:br>
              <a:rPr lang="ru-RU" sz="2400" spc="400" dirty="0" smtClean="0">
                <a:solidFill>
                  <a:schemeClr val="accent3"/>
                </a:solidFill>
                <a:latin typeface="Montserrat ExtraBold"/>
              </a:rPr>
            </a:br>
            <a:r>
              <a:rPr lang="ru-RU" sz="2400" spc="400" dirty="0" smtClean="0">
                <a:solidFill>
                  <a:schemeClr val="accent3"/>
                </a:solidFill>
                <a:latin typeface="Montserrat ExtraBold"/>
              </a:rPr>
              <a:t>ПО </a:t>
            </a:r>
            <a:r>
              <a:rPr lang="ru-RU" sz="2400" spc="400" dirty="0">
                <a:solidFill>
                  <a:schemeClr val="accent3"/>
                </a:solidFill>
                <a:latin typeface="Montserrat ExtraBold"/>
              </a:rPr>
              <a:t>ИТОГАМ </a:t>
            </a:r>
            <a:r>
              <a:rPr lang="ru-RU" sz="2400" spc="400" dirty="0" smtClean="0">
                <a:solidFill>
                  <a:schemeClr val="accent3"/>
                </a:solidFill>
                <a:latin typeface="Montserrat ExtraBold"/>
              </a:rPr>
              <a:t>ОГЭ</a:t>
            </a:r>
            <a:r>
              <a:rPr lang="ru-RU" sz="2400" spc="400" dirty="0">
                <a:solidFill>
                  <a:schemeClr val="accent3"/>
                </a:solidFill>
                <a:latin typeface="Montserrat ExtraBold"/>
              </a:rPr>
              <a:t>, ЕГЭ И ВПР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9496" y="1916832"/>
            <a:ext cx="9950416" cy="3977280"/>
          </a:xfrm>
        </p:spPr>
        <p:txBody>
          <a:bodyPr>
            <a:normAutofit fontScale="70000" lnSpcReduction="20000"/>
          </a:bodyPr>
          <a:lstStyle/>
          <a:p>
            <a:pPr marL="571500" lvl="1" indent="-571500" algn="just">
              <a:buFont typeface="Arial" pitchFamily="34" charset="0"/>
              <a:buChar char="•"/>
            </a:pPr>
            <a:r>
              <a:rPr lang="ru-RU" sz="3900" dirty="0"/>
              <a:t>Организация самостоятельной познавательной деятельности школьников по истории и обществознанию (на уроках и вне уроков).</a:t>
            </a:r>
          </a:p>
          <a:p>
            <a:pPr marL="571500" lvl="1" indent="-571500" algn="just">
              <a:buFont typeface="Arial" pitchFamily="34" charset="0"/>
              <a:buChar char="•"/>
            </a:pPr>
            <a:r>
              <a:rPr lang="ru-RU" sz="3900" dirty="0" smtClean="0"/>
              <a:t>Методика </a:t>
            </a:r>
            <a:r>
              <a:rPr lang="ru-RU" sz="3900" dirty="0"/>
              <a:t>обучения различных категорий школьников работе с источниками исторической и социальной информации – текстом, картой, изображением, статистическими данными.</a:t>
            </a:r>
          </a:p>
          <a:p>
            <a:pPr marL="571500" lvl="1" indent="-571500" algn="just">
              <a:buFont typeface="Arial" pitchFamily="34" charset="0"/>
              <a:buChar char="•"/>
            </a:pPr>
            <a:r>
              <a:rPr lang="ru-RU" sz="3900" dirty="0"/>
              <a:t>Методика формирования у школьников аналитико-синтетических умений.</a:t>
            </a:r>
          </a:p>
          <a:p>
            <a:pPr marL="571500" lvl="1" indent="-571500" algn="just">
              <a:buFont typeface="Arial" pitchFamily="34" charset="0"/>
              <a:buChar char="•"/>
            </a:pPr>
            <a:r>
              <a:rPr lang="ru-RU" sz="3900" dirty="0"/>
              <a:t>Методика формирования системы исторических и обществоведческих знаний в основной и средней школе.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293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496" y="273600"/>
            <a:ext cx="10022424" cy="1144800"/>
          </a:xfrm>
        </p:spPr>
        <p:txBody>
          <a:bodyPr>
            <a:noAutofit/>
          </a:bodyPr>
          <a:lstStyle/>
          <a:p>
            <a:r>
              <a:rPr lang="ru-RU" sz="4000" spc="400" dirty="0">
                <a:solidFill>
                  <a:schemeClr val="accent3"/>
                </a:solidFill>
                <a:latin typeface="Montserrat ExtraBold"/>
              </a:rPr>
              <a:t>История и обществознание </a:t>
            </a:r>
            <a:br>
              <a:rPr lang="ru-RU" sz="4000" spc="400" dirty="0">
                <a:solidFill>
                  <a:schemeClr val="accent3"/>
                </a:solidFill>
                <a:latin typeface="Montserrat ExtraBold"/>
              </a:rPr>
            </a:br>
            <a:r>
              <a:rPr lang="ru-RU" sz="4000" spc="400" dirty="0">
                <a:solidFill>
                  <a:schemeClr val="accent3"/>
                </a:solidFill>
                <a:latin typeface="Montserrat ExtraBold"/>
              </a:rPr>
              <a:t>в </a:t>
            </a:r>
            <a:r>
              <a:rPr lang="ru-RU" sz="4000" spc="400" dirty="0" smtClean="0">
                <a:solidFill>
                  <a:schemeClr val="accent3"/>
                </a:solidFill>
                <a:latin typeface="Montserrat ExtraBold"/>
              </a:rPr>
              <a:t>2025 </a:t>
            </a:r>
            <a:r>
              <a:rPr lang="ru-RU" sz="4000" spc="400" dirty="0">
                <a:solidFill>
                  <a:schemeClr val="accent3"/>
                </a:solidFill>
                <a:latin typeface="Montserrat ExtraBold"/>
              </a:rPr>
              <a:t>– </a:t>
            </a:r>
            <a:r>
              <a:rPr lang="ru-RU" sz="4000" spc="400" dirty="0" smtClean="0">
                <a:solidFill>
                  <a:schemeClr val="accent3"/>
                </a:solidFill>
                <a:latin typeface="Montserrat ExtraBold"/>
              </a:rPr>
              <a:t>2026 </a:t>
            </a:r>
            <a:r>
              <a:rPr lang="ru-RU" sz="4000" spc="400" dirty="0">
                <a:solidFill>
                  <a:schemeClr val="accent3"/>
                </a:solidFill>
                <a:latin typeface="Montserrat ExtraBold"/>
              </a:rPr>
              <a:t>учебном 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6732346"/>
              </p:ext>
            </p:extLst>
          </p:nvPr>
        </p:nvGraphicFramePr>
        <p:xfrm>
          <a:off x="1559497" y="1628800"/>
          <a:ext cx="8688967" cy="3456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239"/>
                <a:gridCol w="936104"/>
                <a:gridCol w="936104"/>
                <a:gridCol w="936104"/>
                <a:gridCol w="864096"/>
                <a:gridCol w="864096"/>
                <a:gridCol w="985484"/>
                <a:gridCol w="1006740"/>
              </a:tblGrid>
              <a:tr h="4937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Классы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</a:tr>
              <a:tr h="14813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История, количество часов в год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102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102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102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68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85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68/136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68/136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</a:tr>
              <a:tr h="14813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Обществознание, количество часов в год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34</a:t>
                      </a:r>
                      <a:endParaRPr lang="ru-RU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34</a:t>
                      </a:r>
                      <a:endParaRPr lang="ru-RU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68/136</a:t>
                      </a:r>
                      <a:endParaRPr lang="ru-RU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68/136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860201" y="-893147"/>
            <a:ext cx="1316717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Примечание: через / в 10 </a:t>
            </a:r>
            <a:r>
              <a:rPr 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11 классах указано количество часов на базовом и на углубленном уровнях.</a:t>
            </a:r>
            <a:endParaRPr lang="ru-RU" sz="800"/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47528" y="5445224"/>
            <a:ext cx="894026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ОДНКР – нет</a:t>
            </a:r>
          </a:p>
          <a:p>
            <a:r>
              <a:rPr lang="ru-RU" b="1" dirty="0" smtClean="0"/>
              <a:t>ДНКР – с 1 сентября 2026 г. в 5, 6, 7 классах (17 / 34 / 34 ч)</a:t>
            </a:r>
          </a:p>
          <a:p>
            <a:r>
              <a:rPr lang="ru-RU" b="1" dirty="0" smtClean="0"/>
              <a:t>Новая программа и государственные учебники по обществознанию </a:t>
            </a:r>
          </a:p>
          <a:p>
            <a:r>
              <a:rPr lang="ru-RU" b="1" dirty="0" smtClean="0"/>
              <a:t>– с 1 сентября 2026 г.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6239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496" y="273600"/>
            <a:ext cx="10022424" cy="1144800"/>
          </a:xfrm>
        </p:spPr>
        <p:txBody>
          <a:bodyPr>
            <a:noAutofit/>
          </a:bodyPr>
          <a:lstStyle/>
          <a:p>
            <a:pPr algn="ctr"/>
            <a:r>
              <a:rPr lang="ru-RU" sz="2400" spc="400" dirty="0" smtClean="0">
                <a:solidFill>
                  <a:schemeClr val="accent3"/>
                </a:solidFill>
                <a:latin typeface="Montserrat ExtraBold"/>
              </a:rPr>
              <a:t>Ключевые особенности приказа </a:t>
            </a:r>
            <a:r>
              <a:rPr lang="ru-RU" sz="2400" spc="400" dirty="0" err="1" smtClean="0">
                <a:solidFill>
                  <a:schemeClr val="accent3"/>
                </a:solidFill>
                <a:latin typeface="Montserrat ExtraBold"/>
              </a:rPr>
              <a:t>Минпросвещения</a:t>
            </a:r>
            <a:r>
              <a:rPr lang="ru-RU" sz="2400" spc="400" dirty="0" smtClean="0">
                <a:solidFill>
                  <a:schemeClr val="accent3"/>
                </a:solidFill>
                <a:latin typeface="Montserrat ExtraBold"/>
              </a:rPr>
              <a:t> России № 704 от 09.10.2024</a:t>
            </a:r>
            <a:endParaRPr lang="ru-RU" sz="2400" spc="400" dirty="0">
              <a:solidFill>
                <a:schemeClr val="accent3"/>
              </a:solidFill>
              <a:latin typeface="Montserrat ExtraBold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9496" y="1916832"/>
            <a:ext cx="9950416" cy="3977280"/>
          </a:xfrm>
        </p:spPr>
        <p:txBody>
          <a:bodyPr>
            <a:noAutofit/>
          </a:bodyPr>
          <a:lstStyle/>
          <a:p>
            <a:pPr marL="571500" lvl="1" indent="-571500" algn="just">
              <a:buFont typeface="Arial" pitchFamily="34" charset="0"/>
              <a:buChar char="•"/>
            </a:pPr>
            <a:r>
              <a:rPr lang="ru-RU" dirty="0" smtClean="0"/>
              <a:t>Цель проведения контрольной работы – оценка уровня достижения предметных и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результатов. Объем учебного времени, затрачиваемого на проведение оценочных процедур, не должен превышать 10% от всего объема учебного времени, отводимого на изучение данного учебного предмета в данном классе в текущем учебном году.</a:t>
            </a:r>
          </a:p>
          <a:p>
            <a:pPr lvl="1" algn="just"/>
            <a:endParaRPr lang="ru-RU" dirty="0" smtClean="0"/>
          </a:p>
          <a:p>
            <a:pPr marL="571500" lvl="1" indent="-571500" algn="just">
              <a:buFont typeface="Arial" pitchFamily="34" charset="0"/>
              <a:buChar char="•"/>
            </a:pPr>
            <a:r>
              <a:rPr lang="ru-RU" dirty="0"/>
              <a:t>П</a:t>
            </a:r>
            <a:r>
              <a:rPr lang="ru-RU" dirty="0" smtClean="0"/>
              <a:t>рактическая работа – это форма организации учебного процесса, направленная на выработку у обучающихся практических умений, включая лабораторные, интерактивные и иные работы, и не являющаяся формой контроля. </a:t>
            </a:r>
          </a:p>
          <a:p>
            <a:pPr marL="571500" lvl="1" indent="-571500" algn="just">
              <a:buFont typeface="Arial" pitchFamily="34" charset="0"/>
              <a:buChar char="•"/>
            </a:pPr>
            <a:endParaRPr lang="ru-RU" dirty="0"/>
          </a:p>
          <a:p>
            <a:pPr marL="571500" lvl="1" indent="-571500" algn="just">
              <a:buFont typeface="Arial" pitchFamily="34" charset="0"/>
              <a:buChar char="•"/>
            </a:pPr>
            <a:r>
              <a:rPr lang="ru-RU" dirty="0" smtClean="0"/>
              <a:t>Содержание программы по предмету соотнесено с требованиями к предметным и </a:t>
            </a:r>
            <a:r>
              <a:rPr lang="ru-RU" dirty="0" err="1" smtClean="0"/>
              <a:t>метапредметным</a:t>
            </a:r>
            <a:r>
              <a:rPr lang="ru-RU" dirty="0" smtClean="0"/>
              <a:t> образовательным результатам, достижение которых проверяется ВПР, ОГЭ, ЕГЭ.</a:t>
            </a:r>
            <a:endParaRPr lang="ru-RU" dirty="0"/>
          </a:p>
          <a:p>
            <a:pPr marL="571500" lvl="1" indent="-571500" algn="just">
              <a:buFont typeface="Arial" pitchFamily="34" charset="0"/>
              <a:buChar char="•"/>
            </a:pPr>
            <a:endParaRPr lang="ru-RU" dirty="0" smtClean="0"/>
          </a:p>
          <a:p>
            <a:pPr marL="571500" lvl="1" indent="-571500" algn="just">
              <a:buFont typeface="Arial" pitchFamily="34" charset="0"/>
              <a:buChar char="•"/>
            </a:pPr>
            <a:r>
              <a:rPr lang="ru-RU" dirty="0"/>
              <a:t>В</a:t>
            </a:r>
            <a:r>
              <a:rPr lang="ru-RU" dirty="0" smtClean="0"/>
              <a:t>ключено поурочное планирование по каждому классу по предметам непосредственного применения.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83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404664"/>
            <a:ext cx="9361040" cy="5910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819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 idx="4294967295"/>
          </p:nvPr>
        </p:nvSpPr>
        <p:spPr>
          <a:xfrm>
            <a:off x="1578240" y="304920"/>
            <a:ext cx="10275120" cy="1197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200" b="0" u="none" strike="noStrike" spc="400" dirty="0" smtClean="0">
                <a:solidFill>
                  <a:schemeClr val="accent3"/>
                </a:solidFill>
                <a:uFillTx/>
                <a:latin typeface="Montserrat ExtraBold"/>
              </a:rPr>
              <a:t>ТРУДНОСТИ ПЕРЕХОДНОГО ПЕРИОДА</a:t>
            </a:r>
            <a:endParaRPr lang="ru-RU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idx="4294967295"/>
          </p:nvPr>
        </p:nvSpPr>
        <p:spPr>
          <a:xfrm>
            <a:off x="1603440" y="1728720"/>
            <a:ext cx="10257480" cy="4670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10000"/>
          </a:bodyPr>
          <a:lstStyle/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Переход от 6 к 7 классу по истории в 2025 – 2026 учебном году (эпоха Василия </a:t>
            </a:r>
            <a:r>
              <a:rPr lang="en-US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III</a:t>
            </a:r>
            <a:r>
              <a:rPr lang="ru-RU" sz="3200" dirty="0" smtClean="0">
                <a:solidFill>
                  <a:srgbClr val="000000"/>
                </a:solidFill>
                <a:latin typeface="Arial"/>
              </a:rPr>
              <a:t>)</a:t>
            </a:r>
            <a:endParaRPr lang="ru-RU" sz="3200" b="0" u="none" strike="noStrike" dirty="0" smtClean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Arial"/>
              </a:rPr>
              <a:t>Курс истории нашего края в 6 и в 7 классах в </a:t>
            </a: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2025 – 2026 учебном году (без изучения предшествующего периода)</a:t>
            </a: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Arial"/>
              </a:rPr>
              <a:t>Переход от 8 к 9 классу по истории </a:t>
            </a: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2026 – 2027 учебном году (эпоха Александра </a:t>
            </a:r>
            <a:r>
              <a:rPr lang="en-US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I</a:t>
            </a: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 в России и Наполеона во Франции)</a:t>
            </a: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03736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 idx="4294967295"/>
          </p:nvPr>
        </p:nvSpPr>
        <p:spPr>
          <a:xfrm>
            <a:off x="1578240" y="304920"/>
            <a:ext cx="10275120" cy="1197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just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200" b="0" u="none" strike="noStrike" spc="400" dirty="0" smtClean="0">
                <a:solidFill>
                  <a:schemeClr val="accent3"/>
                </a:solidFill>
                <a:uFillTx/>
                <a:latin typeface="Montserrat ExtraBold"/>
              </a:rPr>
              <a:t>СВОБОДНЫЙ ДОСТУП К ЕДИНЫМ ГОСУДАРСТВЕННЫМ УЧЕБНИКАМ В ЭЛЕКТРОННОМ ВИДЕ</a:t>
            </a:r>
            <a:endParaRPr lang="ru-RU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idx="4294967295"/>
          </p:nvPr>
        </p:nvSpPr>
        <p:spPr>
          <a:xfrm>
            <a:off x="1603440" y="1728720"/>
            <a:ext cx="10257480" cy="4670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62500" lnSpcReduction="20000"/>
          </a:bodyPr>
          <a:lstStyle/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 smtClean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🔓 Чтобы получить доступ к учебникам:</a:t>
            </a: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 smtClean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1⃣ Перейдите на сайт </a:t>
            </a:r>
            <a:r>
              <a:rPr lang="ru-RU" sz="3200" b="0" u="none" strike="noStrike" dirty="0" err="1" smtClean="0">
                <a:solidFill>
                  <a:srgbClr val="000000"/>
                </a:solidFill>
                <a:uFillTx/>
                <a:latin typeface="Arial"/>
              </a:rPr>
              <a:t>моиуроки.рф</a:t>
            </a: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 </a:t>
            </a: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 smtClean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2⃣ Нажмите кнопку «Авторизация через единую точку доступа»</a:t>
            </a: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 smtClean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3⃣ Войдите через портал </a:t>
            </a:r>
            <a:r>
              <a:rPr lang="ru-RU" sz="3200" b="0" u="none" strike="noStrike" dirty="0" err="1" smtClean="0">
                <a:solidFill>
                  <a:srgbClr val="000000"/>
                </a:solidFill>
                <a:uFillTx/>
                <a:latin typeface="Arial"/>
              </a:rPr>
              <a:t>Госуслуг</a:t>
            </a:r>
            <a:endParaRPr lang="ru-RU" sz="3200" b="0" u="none" strike="noStrike" dirty="0" smtClean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 smtClean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ru-RU" sz="3200" b="0" u="none" strike="noStrike" dirty="0" smtClean="0">
                <a:solidFill>
                  <a:srgbClr val="000000"/>
                </a:solidFill>
                <a:uFillTx/>
                <a:latin typeface="Arial"/>
              </a:rPr>
              <a:t>📘 Учебники доступны в левой панели — в разделе Государственные учебники.</a:t>
            </a: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 smtClean="0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130000"/>
              </a:lnSpc>
              <a:spcBef>
                <a:spcPts val="601"/>
              </a:spcBef>
              <a:buNone/>
              <a:tabLst>
                <a:tab pos="0" algn="l"/>
              </a:tabLst>
            </a:pPr>
            <a:endParaRPr lang="ru-RU" sz="3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489137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Фиолетовый II">
      <a:dk1>
        <a:srgbClr val="000000"/>
      </a:dk1>
      <a:lt1>
        <a:srgbClr val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Другая 1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Специальное оформление">
  <a:themeElements>
    <a:clrScheme name="Фиолетовый II">
      <a:dk1>
        <a:srgbClr val="000000"/>
      </a:dk1>
      <a:lt1>
        <a:srgbClr val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Другая 1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ециальное оформление">
  <a:themeElements>
    <a:clrScheme name="Фиолетовый II">
      <a:dk1>
        <a:srgbClr val="000000"/>
      </a:dk1>
      <a:lt1>
        <a:srgbClr val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Другая 1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Специальное оформление">
  <a:themeElements>
    <a:clrScheme name="Фиолетовый II">
      <a:dk1>
        <a:srgbClr val="000000"/>
      </a:dk1>
      <a:lt1>
        <a:srgbClr val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Другая 1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Специальное оформление">
  <a:themeElements>
    <a:clrScheme name="Фиолетовый II">
      <a:dk1>
        <a:srgbClr val="000000"/>
      </a:dk1>
      <a:lt1>
        <a:srgbClr val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Другая 1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Специальное оформление">
  <a:themeElements>
    <a:clrScheme name="Фиолетовый II">
      <a:dk1>
        <a:srgbClr val="000000"/>
      </a:dk1>
      <a:lt1>
        <a:srgbClr val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Другая 1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2462</TotalTime>
  <Words>927</Words>
  <Application>Microsoft Office PowerPoint</Application>
  <PresentationFormat>Произвольный</PresentationFormat>
  <Paragraphs>116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Тема Office</vt:lpstr>
      <vt:lpstr>2_Специальное оформление</vt:lpstr>
      <vt:lpstr>2_Специальное оформление</vt:lpstr>
      <vt:lpstr>2_Специальное оформление</vt:lpstr>
      <vt:lpstr>2_Специальное оформление</vt:lpstr>
      <vt:lpstr>Специальное оформление</vt:lpstr>
      <vt:lpstr>Итоги государственной итоговой аттестации и независимых диагностических мероприятий по истории и обществознанию в 2024 – 2025 учебном году и задачи на 2025 – 2026 учебный год. Использование единых государственных учебников в образовательном процессе.</vt:lpstr>
      <vt:lpstr>ЦЕЛЬ ДЕЯТЕЛЬНОСТИ ОМО</vt:lpstr>
      <vt:lpstr>АНАЛИТИЧЕСКИЕ ОТЧЁТЫ </vt:lpstr>
      <vt:lpstr>РЕКОМЕНДАЦИИ ПО ТЕМАТИКЕ  МАСТЕР-КЛАССОВ ДЛЯ ГМО/РМО/ШМО  ПО ИТОГАМ ОГЭ, ЕГЭ И ВПР</vt:lpstr>
      <vt:lpstr>История и обществознание  в 2025 – 2026 учебном году</vt:lpstr>
      <vt:lpstr>Ключевые особенности приказа Минпросвещения России № 704 от 09.10.2024</vt:lpstr>
      <vt:lpstr>Презентация PowerPoint</vt:lpstr>
      <vt:lpstr>ТРУДНОСТИ ПЕРЕХОДНОГО ПЕРИОДА</vt:lpstr>
      <vt:lpstr>СВОБОДНЫЙ ДОСТУП К ЕДИНЫМ ГОСУДАРСТВЕННЫМ УЧЕБНИКАМ В ЭЛЕКТРОННОМ ВИДЕ</vt:lpstr>
      <vt:lpstr>ПРИОРИТЕТЫ РАБОТЫ  В 2025 ГОДУ</vt:lpstr>
      <vt:lpstr>   ДПП ПК  для учителей истории и обществознания</vt:lpstr>
      <vt:lpstr>   ДПП ПК  для учителей истории и обществознания</vt:lpstr>
      <vt:lpstr>ВЕБИНАРЫ-КОНСУЛЬТАЦИИ  в рамках деятельности ОМО учителей истории и обществознания</vt:lpstr>
      <vt:lpstr>ПРЕДСТАВЛЕНИЕ ПЕДАГОГИЧЕСКИХ ПРАКТИК</vt:lpstr>
      <vt:lpstr>ПОЛЕЗНЫЕ ССЫЛКИ ДЛЯ УЧИТЕЛЯ</vt:lpstr>
      <vt:lpstr>Презентация PowerPoint</vt:lpstr>
      <vt:lpstr>Информационные ресурсы ИРО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Наиля Хамидулова</dc:creator>
  <cp:lastModifiedBy>Lenovo</cp:lastModifiedBy>
  <cp:revision>159</cp:revision>
  <dcterms:created xsi:type="dcterms:W3CDTF">2024-12-24T09:15:23Z</dcterms:created>
  <dcterms:modified xsi:type="dcterms:W3CDTF">2025-09-06T16:03:34Z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Произвольный</vt:lpwstr>
  </property>
  <property fmtid="{D5CDD505-2E9C-101B-9397-08002B2CF9AE}" pid="3" name="Slides">
    <vt:i4>16</vt:i4>
  </property>
</Properties>
</file>