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33" r:id="rId2"/>
    <p:sldId id="341" r:id="rId3"/>
    <p:sldId id="347" r:id="rId4"/>
    <p:sldId id="339" r:id="rId5"/>
    <p:sldId id="348" r:id="rId6"/>
    <p:sldId id="343" r:id="rId7"/>
    <p:sldId id="350" r:id="rId8"/>
    <p:sldId id="349" r:id="rId9"/>
    <p:sldId id="344" r:id="rId10"/>
    <p:sldId id="345" r:id="rId11"/>
    <p:sldId id="346" r:id="rId12"/>
    <p:sldId id="311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15" autoAdjust="0"/>
  </p:normalViewPr>
  <p:slideViewPr>
    <p:cSldViewPr snapToGrid="0">
      <p:cViewPr varScale="1">
        <p:scale>
          <a:sx n="103" d="100"/>
          <a:sy n="103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8773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4B391795-1F9A-4A97-8A1D-C5D6CF13138A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6"/>
            <a:ext cx="2950475" cy="498771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6"/>
            <a:ext cx="2950475" cy="498771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428CFD5D-AF5B-4468-8A11-42B2C977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702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157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157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ED455962-CB60-4B8D-9343-391528E28BC5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5" rIns="91128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845"/>
            <a:ext cx="5447030" cy="3913862"/>
          </a:xfrm>
          <a:prstGeom prst="rect">
            <a:avLst/>
          </a:prstGeom>
        </p:spPr>
        <p:txBody>
          <a:bodyPr vert="horz" lIns="91128" tIns="45565" rIns="91128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770"/>
            <a:ext cx="2950475" cy="498157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70"/>
            <a:ext cx="2950475" cy="498157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E157D74B-48E1-43A1-85A1-8781223B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43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7D74B-48E1-43A1-85A1-8781223B76D5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6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иния"/>
          <p:cNvSpPr/>
          <p:nvPr/>
        </p:nvSpPr>
        <p:spPr>
          <a:xfrm>
            <a:off x="381000" y="606425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4" name="Линия"/>
          <p:cNvSpPr/>
          <p:nvPr/>
        </p:nvSpPr>
        <p:spPr>
          <a:xfrm>
            <a:off x="381000" y="60960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5" name="Дата"/>
          <p:cNvSpPr txBox="1">
            <a:spLocks noGrp="1"/>
          </p:cNvSpPr>
          <p:nvPr>
            <p:ph type="body" sz="quarter" idx="21"/>
          </p:nvPr>
        </p:nvSpPr>
        <p:spPr>
          <a:xfrm>
            <a:off x="346334" y="6191985"/>
            <a:ext cx="11487151" cy="2872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200" i="1">
                <a:solidFill>
                  <a:srgbClr val="5C86B9"/>
                </a:solidFill>
              </a:defRPr>
            </a:lvl1pPr>
          </a:lstStyle>
          <a:p>
            <a:r>
              <a:t>Дата</a:t>
            </a:r>
          </a:p>
        </p:txBody>
      </p:sp>
      <p:sp>
        <p:nvSpPr>
          <p:cNvPr id="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4152900"/>
            <a:ext cx="11525250" cy="1479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550" y="5626100"/>
            <a:ext cx="11525250" cy="355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1pPr>
            <a:lvl2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2pPr>
            <a:lvl3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4pPr>
            <a:lvl5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1064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Изображен."/>
          <p:cNvSpPr>
            <a:spLocks noGrp="1"/>
          </p:cNvSpPr>
          <p:nvPr>
            <p:ph type="pic" idx="21"/>
          </p:nvPr>
        </p:nvSpPr>
        <p:spPr>
          <a:xfrm>
            <a:off x="0" y="-914400"/>
            <a:ext cx="12192000" cy="87079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28143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9468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Линия"/>
          <p:cNvSpPr/>
          <p:nvPr/>
        </p:nvSpPr>
        <p:spPr>
          <a:xfrm>
            <a:off x="381000" y="342265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9" name="Линия"/>
          <p:cNvSpPr/>
          <p:nvPr/>
        </p:nvSpPr>
        <p:spPr>
          <a:xfrm>
            <a:off x="381000" y="34544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1847850"/>
            <a:ext cx="11525250" cy="1479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6864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Сгруппировать"/>
          <p:cNvGrpSpPr/>
          <p:nvPr/>
        </p:nvGrpSpPr>
        <p:grpSpPr>
          <a:xfrm>
            <a:off x="336550" y="3708400"/>
            <a:ext cx="5454650" cy="31750"/>
            <a:chOff x="0" y="0"/>
            <a:chExt cx="10909299" cy="63500"/>
          </a:xfrm>
        </p:grpSpPr>
        <p:sp>
          <p:nvSpPr>
            <p:cNvPr id="48" name="Линия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/>
            </a:p>
          </p:txBody>
        </p:sp>
        <p:sp>
          <p:nvSpPr>
            <p:cNvPr id="49" name="Линия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/>
            </a:p>
          </p:txBody>
        </p:sp>
      </p:grpSp>
      <p:sp>
        <p:nvSpPr>
          <p:cNvPr id="51" name="108177208_1914x1620.jpeg"/>
          <p:cNvSpPr>
            <a:spLocks noGrp="1"/>
          </p:cNvSpPr>
          <p:nvPr>
            <p:ph type="pic" idx="21"/>
          </p:nvPr>
        </p:nvSpPr>
        <p:spPr>
          <a:xfrm>
            <a:off x="5441950" y="0"/>
            <a:ext cx="81026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1358900"/>
            <a:ext cx="5454650" cy="22796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550" y="3803650"/>
            <a:ext cx="5454650" cy="23685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1pPr>
            <a:lvl2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2pPr>
            <a:lvl3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4pPr>
            <a:lvl5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8433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3352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8294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Линия"/>
          <p:cNvSpPr/>
          <p:nvPr/>
        </p:nvSpPr>
        <p:spPr>
          <a:xfrm>
            <a:off x="381000" y="1803400"/>
            <a:ext cx="5334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79" name="Линия"/>
          <p:cNvSpPr/>
          <p:nvPr/>
        </p:nvSpPr>
        <p:spPr>
          <a:xfrm>
            <a:off x="381000" y="1841500"/>
            <a:ext cx="5334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80" name="82919805_1547x1977.jpg"/>
          <p:cNvSpPr>
            <a:spLocks noGrp="1"/>
          </p:cNvSpPr>
          <p:nvPr>
            <p:ph type="pic" idx="21"/>
          </p:nvPr>
        </p:nvSpPr>
        <p:spPr>
          <a:xfrm>
            <a:off x="5683250" y="-755650"/>
            <a:ext cx="6546850" cy="83665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311150"/>
            <a:ext cx="5454650" cy="1435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36550" y="2095500"/>
            <a:ext cx="5454650" cy="444500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2650"/>
              </a:spcBef>
              <a:defRPr sz="2100"/>
            </a:lvl1pPr>
            <a:lvl2pPr marL="571500" indent="-285750">
              <a:spcBef>
                <a:spcPts val="2650"/>
              </a:spcBef>
              <a:defRPr sz="2100"/>
            </a:lvl2pPr>
            <a:lvl3pPr marL="857250" indent="-285750">
              <a:spcBef>
                <a:spcPts val="2650"/>
              </a:spcBef>
              <a:defRPr sz="2100"/>
            </a:lvl3pPr>
            <a:lvl4pPr marL="1143000" indent="-285750">
              <a:spcBef>
                <a:spcPts val="2650"/>
              </a:spcBef>
              <a:defRPr sz="2100"/>
            </a:lvl4pPr>
            <a:lvl5pPr marL="1428750" indent="-285750">
              <a:spcBef>
                <a:spcPts val="265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3919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6550" y="311150"/>
            <a:ext cx="11525250" cy="62357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6119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82919805_1547x1977.jpg"/>
          <p:cNvSpPr>
            <a:spLocks noGrp="1"/>
          </p:cNvSpPr>
          <p:nvPr>
            <p:ph type="pic" sz="half" idx="21"/>
          </p:nvPr>
        </p:nvSpPr>
        <p:spPr>
          <a:xfrm>
            <a:off x="7880350" y="2497616"/>
            <a:ext cx="3702050" cy="4731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7791450" y="476250"/>
            <a:ext cx="3886200" cy="27749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108177208_1914x1620.jpeg"/>
          <p:cNvSpPr>
            <a:spLocks noGrp="1"/>
          </p:cNvSpPr>
          <p:nvPr>
            <p:ph type="pic" idx="23"/>
          </p:nvPr>
        </p:nvSpPr>
        <p:spPr>
          <a:xfrm>
            <a:off x="603250" y="244289"/>
            <a:ext cx="7086600" cy="5998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4716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«Введите цитату здесь»."/>
          <p:cNvSpPr txBox="1">
            <a:spLocks noGrp="1"/>
          </p:cNvSpPr>
          <p:nvPr>
            <p:ph type="body" sz="quarter" idx="21"/>
          </p:nvPr>
        </p:nvSpPr>
        <p:spPr>
          <a:xfrm>
            <a:off x="1193800" y="3031971"/>
            <a:ext cx="9810750" cy="4257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650"/>
              </a:spcBef>
              <a:buClrTx/>
              <a:buSzTx/>
              <a:buFontTx/>
              <a:buNone/>
              <a:defRPr sz="2100"/>
            </a:lvl1pPr>
          </a:lstStyle>
          <a:p>
            <a:r>
              <a:t>«Введите цитату здесь». </a:t>
            </a:r>
          </a:p>
        </p:txBody>
      </p:sp>
      <p:sp>
        <p:nvSpPr>
          <p:cNvPr id="109" name="— Иван Арсентьев"/>
          <p:cNvSpPr txBox="1">
            <a:spLocks noGrp="1"/>
          </p:cNvSpPr>
          <p:nvPr>
            <p:ph type="body" sz="quarter" idx="22"/>
          </p:nvPr>
        </p:nvSpPr>
        <p:spPr>
          <a:xfrm>
            <a:off x="1193800" y="4476750"/>
            <a:ext cx="9810750" cy="4257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850"/>
              </a:spcBef>
              <a:buClrTx/>
              <a:buSzTx/>
              <a:buFontTx/>
              <a:buNone/>
              <a:defRPr sz="2100" i="1">
                <a:solidFill>
                  <a:srgbClr val="5C86B9"/>
                </a:solidFill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1796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381000" y="18034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" name="Линия"/>
          <p:cNvSpPr/>
          <p:nvPr/>
        </p:nvSpPr>
        <p:spPr>
          <a:xfrm>
            <a:off x="381000" y="18415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311150"/>
            <a:ext cx="1152525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6550" y="2095500"/>
            <a:ext cx="11525250" cy="444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4150" y="6471241"/>
            <a:ext cx="274114" cy="2718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1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9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dt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683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7366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1049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14732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18415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22098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25781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29464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33147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Дата"/>
          <p:cNvSpPr txBox="1">
            <a:spLocks noGrp="1"/>
          </p:cNvSpPr>
          <p:nvPr>
            <p:ph type="body" sz="quarter" idx="21"/>
          </p:nvPr>
        </p:nvSpPr>
        <p:spPr>
          <a:xfrm>
            <a:off x="346334" y="6203269"/>
            <a:ext cx="11487151" cy="28725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19.09.2025</a:t>
            </a:r>
            <a:endParaRPr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5" name="Коснитесь дважды"/>
          <p:cNvSpPr txBox="1">
            <a:spLocks noGrp="1"/>
          </p:cNvSpPr>
          <p:nvPr>
            <p:ph type="title"/>
          </p:nvPr>
        </p:nvSpPr>
        <p:spPr>
          <a:xfrm>
            <a:off x="226423" y="1968137"/>
            <a:ext cx="11607063" cy="28136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endParaRPr sz="3600" b="1" dirty="0">
              <a:latin typeface="Liberation Serif" panose="02020603050405020304" pitchFamily="18" charset="0"/>
            </a:endParaRPr>
          </a:p>
        </p:txBody>
      </p:sp>
      <p:sp>
        <p:nvSpPr>
          <p:cNvPr id="136" name="Коснитесь дважды"/>
          <p:cNvSpPr txBox="1">
            <a:spLocks noGrp="1"/>
          </p:cNvSpPr>
          <p:nvPr>
            <p:ph type="body" sz="quarter" idx="1"/>
          </p:nvPr>
        </p:nvSpPr>
        <p:spPr>
          <a:xfrm>
            <a:off x="433850" y="5607501"/>
            <a:ext cx="11399635" cy="442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Анна Михайловна Лобанова, </a:t>
            </a:r>
            <a:r>
              <a:rPr lang="ru-RU" sz="1800" dirty="0" err="1" smtClean="0">
                <a:solidFill>
                  <a:srgbClr val="000000"/>
                </a:solidFill>
                <a:latin typeface="Liberation Serif" panose="02020603050405020304" pitchFamily="18" charset="0"/>
              </a:rPr>
              <a:t>и.о</a:t>
            </a:r>
            <a:r>
              <a:rPr lang="ru-RU" sz="18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. начальника </a:t>
            </a:r>
            <a:r>
              <a:rPr lang="ru-RU" sz="1800" dirty="0">
                <a:solidFill>
                  <a:srgbClr val="000000"/>
                </a:solidFill>
                <a:latin typeface="Liberation Serif" panose="02020603050405020304" pitchFamily="18" charset="0"/>
              </a:rPr>
              <a:t>управления надзора и контроля в сфере </a:t>
            </a:r>
            <a:r>
              <a:rPr lang="ru-RU" sz="18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образования</a:t>
            </a:r>
            <a:endParaRPr lang="ru-RU" sz="180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378" y="2550345"/>
            <a:ext cx="11487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работе по снижению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документационной нагрузки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педагогических работников</a:t>
            </a:r>
            <a:r>
              <a:rPr lang="ru-RU" sz="3600" b="1" dirty="0">
                <a:latin typeface="Liberation Serif" panose="02020603050405020304" pitchFamily="18" charset="0"/>
              </a:rPr>
              <a:t> </a:t>
            </a:r>
            <a:endParaRPr lang="ru-RU" sz="3600" b="1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iberation Serif" panose="02020603050405020304" pitchFamily="18" charset="0"/>
              </a:rPr>
              <a:t>Свердловской </a:t>
            </a:r>
            <a:r>
              <a:rPr lang="ru-RU" sz="3600" b="1" dirty="0">
                <a:latin typeface="Liberation Serif" panose="02020603050405020304" pitchFamily="18" charset="0"/>
              </a:rPr>
              <a:t>области </a:t>
            </a:r>
            <a:endParaRPr lang="ru-RU" sz="3600" b="1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iberation Serif" panose="02020603050405020304" pitchFamily="18" charset="0"/>
              </a:rPr>
              <a:t>(октябрь 2025)</a:t>
            </a:r>
            <a:endParaRPr lang="ru-RU" sz="3600" b="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4" y="357052"/>
            <a:ext cx="10121213" cy="13675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95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использовать и доводить до педагогов ресурсы  Министерства образования Свердловской области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91" y="3891047"/>
            <a:ext cx="1131651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75" y="2175673"/>
            <a:ext cx="3294434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«горячая линия» по вопросам снижения </a:t>
            </a:r>
            <a:r>
              <a:rPr kumimoji="0" lang="ru-RU" sz="1600" b="1" i="0" u="none" strike="noStrike" cap="none" spc="0" normalizeH="0" baseline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бюрнагрузки</a:t>
            </a:r>
            <a:endParaRPr kumimoji="0" lang="ru-RU" sz="16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ctr" defTabSz="825500" hangingPunct="0"/>
            <a:r>
              <a:rPr lang="ru-RU" altLang="ru-RU" sz="1600" b="1" dirty="0" smtClean="0">
                <a:solidFill>
                  <a:srgbClr val="333333"/>
                </a:solidFill>
                <a:latin typeface="Golos"/>
              </a:rPr>
              <a:t>+7 </a:t>
            </a:r>
            <a:r>
              <a:rPr lang="ru-RU" altLang="ru-RU" sz="1600" b="1" dirty="0">
                <a:solidFill>
                  <a:srgbClr val="333333"/>
                </a:solidFill>
                <a:latin typeface="Golos"/>
              </a:rPr>
              <a:t>(343) 312-00-04 (доб. 085) </a:t>
            </a:r>
            <a:endParaRPr lang="ru-RU" altLang="ru-RU" sz="1600" b="1" dirty="0" smtClean="0">
              <a:solidFill>
                <a:srgbClr val="333333"/>
              </a:solidFill>
              <a:latin typeface="Golos"/>
            </a:endParaRPr>
          </a:p>
          <a:p>
            <a:pPr algn="ctr" defTabSz="825500" hangingPunct="0"/>
            <a:r>
              <a:rPr lang="ru-RU" altLang="ru-RU" sz="1600" b="1" dirty="0" smtClean="0">
                <a:solidFill>
                  <a:srgbClr val="333333"/>
                </a:solidFill>
                <a:latin typeface="Golos"/>
              </a:rPr>
              <a:t>Шуняева </a:t>
            </a:r>
            <a:r>
              <a:rPr lang="ru-RU" altLang="ru-RU" sz="1600" b="1" dirty="0">
                <a:solidFill>
                  <a:srgbClr val="333333"/>
                </a:solidFill>
                <a:latin typeface="Golos"/>
              </a:rPr>
              <a:t>Наталья </a:t>
            </a:r>
            <a:r>
              <a:rPr lang="ru-RU" altLang="ru-RU" sz="1600" b="1" dirty="0" smtClean="0">
                <a:solidFill>
                  <a:srgbClr val="333333"/>
                </a:solidFill>
                <a:latin typeface="Golos"/>
              </a:rPr>
              <a:t>Владимировна </a:t>
            </a:r>
          </a:p>
          <a:p>
            <a:pPr algn="ctr" defTabSz="825500" hangingPunct="0"/>
            <a:r>
              <a:rPr lang="ru-RU" altLang="ru-RU" sz="1600" b="1" dirty="0" smtClean="0">
                <a:solidFill>
                  <a:srgbClr val="333333"/>
                </a:solidFill>
                <a:latin typeface="Golos"/>
              </a:rPr>
              <a:t>+</a:t>
            </a:r>
            <a:r>
              <a:rPr lang="ru-RU" altLang="ru-RU" sz="1600" b="1" dirty="0">
                <a:solidFill>
                  <a:srgbClr val="333333"/>
                </a:solidFill>
                <a:latin typeface="Golos"/>
              </a:rPr>
              <a:t>7 (343) 312-00-04 (доб. 080) Сокольская Наталья </a:t>
            </a:r>
            <a:r>
              <a:rPr lang="ru-RU" altLang="ru-RU" sz="1600" b="1" dirty="0" smtClean="0">
                <a:solidFill>
                  <a:srgbClr val="333333"/>
                </a:solidFill>
                <a:latin typeface="Golos"/>
              </a:rPr>
              <a:t>Ивановна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626" y="2373549"/>
            <a:ext cx="2594042" cy="1757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186" y="2465875"/>
            <a:ext cx="1324407" cy="1375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8671" y="2805582"/>
            <a:ext cx="158885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Чат-бот «Помощник Рособрнадзора»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974" y="2140533"/>
            <a:ext cx="1378000" cy="14647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622" y="4157786"/>
            <a:ext cx="4301340" cy="2516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0579" y="3700529"/>
            <a:ext cx="1731522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spc="0" normalizeH="0" baseline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Телеграм</a:t>
            </a:r>
            <a:r>
              <a:rPr kumimoji="0" lang="ru-RU" sz="9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-канал Управления надзора и контроля в сфере образования </a:t>
            </a:r>
            <a:endParaRPr kumimoji="0" lang="ru-RU" sz="9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243" y="5024104"/>
            <a:ext cx="255513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Сайт Министерства образования СО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главная страница.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Через этот </a:t>
            </a:r>
            <a:r>
              <a:rPr lang="ru-RU" sz="1000" dirty="0" err="1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банер</a:t>
            </a:r>
            <a:r>
              <a:rPr lang="ru-RU" sz="10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 переход к списку муниципальных «горячих линий», Приказу № 779 и др. информации</a:t>
            </a: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2868" y="4649342"/>
            <a:ext cx="387160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ru-RU" sz="1400" dirty="0">
                <a:latin typeface="Liberation Serif" panose="02020603050405020304" pitchFamily="18" charset="0"/>
              </a:rPr>
              <a:t>Каждый понедельник по телефону – консультации по обязательным требованиям (в том числе по Приказу № 779) (</a:t>
            </a:r>
            <a:r>
              <a:rPr lang="ru-RU" sz="1400" u="sng" dirty="0">
                <a:latin typeface="Liberation Serif" panose="02020603050405020304" pitchFamily="18" charset="0"/>
              </a:rPr>
              <a:t>телефоны отдела контроля и надзора </a:t>
            </a:r>
            <a:r>
              <a:rPr lang="ru-RU" sz="1400" dirty="0">
                <a:latin typeface="Liberation Serif" panose="02020603050405020304" pitchFamily="18" charset="0"/>
              </a:rPr>
              <a:t>с 14 до 17 часов), очный прием – последняя пятница месяца с 14-00.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311" y="2762208"/>
            <a:ext cx="2698454" cy="3066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7498" y="2094479"/>
            <a:ext cx="154994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!!!!!!</a:t>
            </a: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461099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Участие в конкурсе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лучшие практики «Образование без бюрократии»* 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9479" y="5535393"/>
            <a:ext cx="2905328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ru-RU" sz="1400" dirty="0"/>
          </a:p>
          <a:p>
            <a:r>
              <a:rPr lang="ru-RU" sz="1400" b="1" dirty="0" smtClean="0">
                <a:solidFill>
                  <a:srgbClr val="FF0000"/>
                </a:solidFill>
              </a:rPr>
              <a:t>*</a:t>
            </a:r>
            <a:r>
              <a:rPr lang="ru-RU" sz="1400" b="1" dirty="0" smtClean="0">
                <a:solidFill>
                  <a:srgbClr val="0070C0"/>
                </a:solidFill>
              </a:rPr>
              <a:t>Анонс от Рособрнадзора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на совещании с субъектами РФ 07.08.2025 </a:t>
            </a:r>
            <a:endParaRPr lang="ru-RU" sz="1400" b="1" dirty="0">
              <a:solidFill>
                <a:srgbClr val="0070C0"/>
              </a:solidFill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34" y="1589159"/>
            <a:ext cx="8391727" cy="5110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323" y="2416927"/>
            <a:ext cx="296369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МОГУТ участвовать</a:t>
            </a: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Министерство образования СО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ОМСУ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Образовательные организации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Дополнительная информация будет подготовлена Институтом развития образования 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226" y="3686412"/>
            <a:ext cx="2817581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КОЛЛЕГИ!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Делитесь лучшим опытом в чате МАХ !!!!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07" y="4450188"/>
            <a:ext cx="2018923" cy="22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19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Благодарим за внимание!</a:t>
            </a:r>
            <a:endParaRPr lang="ru-RU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02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01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Законодательство о снижении документационной нагрузки на педагогических работников (ДОУ, школы, СПО)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107" y="2219671"/>
            <a:ext cx="11413788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0"/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Федеральный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 от 29 декабря 2012 г. N 273-ФЗ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образовании в Российской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Федерации»</a:t>
            </a:r>
            <a:r>
              <a:rPr lang="en-US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 defTabSz="825500" hangingPunct="0"/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СТАТЬЯ 47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(ЧАСТИ 6, 6.1,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6.2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, 9), СТАТЬЯ 29 (ЧАСТЬ 4)</a:t>
            </a:r>
          </a:p>
          <a:p>
            <a:pPr algn="just" defTabSz="825500" hangingPunct="0"/>
            <a:endParaRPr lang="ru-RU" sz="2000" b="1" dirty="0">
              <a:solidFill>
                <a:srgbClr val="32486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Palatino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Приказ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РФ от 06.11.2024 № 779 «Об утверждении перечня документов, подготовка которой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 </a:t>
            </a:r>
            <a:r>
              <a:rPr lang="ru-RU" sz="20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(вступил в силу 1 марта 2025 года)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(далее – Приказ № 779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Разъяснения</a:t>
            </a:r>
            <a:r>
              <a:rPr lang="en-US" sz="20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3. Письмо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Российской Федерации от 11.06.2025 № 03-1227 «О направлении разъяснений» (Разъяснения положений Приказа № 779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 </a:t>
            </a:r>
            <a:r>
              <a:rPr lang="ru-RU" sz="20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Особенно для ДОУ !!!!!!</a:t>
            </a:r>
            <a:endParaRPr lang="ru-RU" sz="2000" b="1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 defTabSz="825500" hangingPunct="0"/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311908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учетом нормативных правовых актов</a:t>
            </a:r>
            <a:r>
              <a:rPr lang="en-US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Министерства здравоохранения и социального развития РФ от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26.08.2010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№ 761н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Единого квалификационного справочника должностей руководителей, специалистов и служащих, раздел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«Квалификационные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характеристики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должностей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образования»</a:t>
            </a:r>
          </a:p>
          <a:p>
            <a:pPr algn="just"/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от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21.02.2022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№ 225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организаций»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48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4000" b="1" dirty="0"/>
              <a:t>ПРИВЕСТИ ДОКУМЕНТАЦИОННУЮ НАГРУЗКУ НА ПЕДРАБОТНИКОВ В СООТВЕТСТВИЕ </a:t>
            </a:r>
            <a:r>
              <a:rPr lang="ru-RU" sz="4000" b="1" dirty="0" smtClean="0"/>
              <a:t>ЗАКОНОДАТЕЛЬСТВУ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51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879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Задача 1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РАЗЪЯСНИТЕЛЬНАЯ РАБОТА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- до каждого педагога в МАХ !!!!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На всех уровнях!!!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243" y="1038285"/>
            <a:ext cx="11551714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!!!!!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с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16 сентября 2025 г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.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работает чат для педагогов и руководителей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«Образование без бюрократии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в Свердловской области»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= «горячая линия» Минобразования СО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 вопроса документационной нагрузки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ПРОСИМ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в кратчайшие сроки</a:t>
            </a: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ctr" defTabSz="825500" hangingPunct="0"/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довести информацию о чате через сайты ОО, чаты ОО, </a:t>
            </a:r>
            <a:r>
              <a:rPr lang="ru-RU" sz="240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сообщества, 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СМИ</a:t>
            </a:r>
            <a:r>
              <a:rPr lang="ru-RU" sz="240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, иные 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инф. ресурсы, методические службы, профсоюзы</a:t>
            </a: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94" y="2073666"/>
            <a:ext cx="2899906" cy="32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989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Приведение в соответствие законодательству документов в ОО (к Приказу № 779) 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91" y="1752000"/>
            <a:ext cx="11316510" cy="4811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Должностные инструкции </a:t>
            </a:r>
            <a:r>
              <a:rPr kumimoji="0" lang="ru-RU" sz="4200" b="0" i="0" u="none" strike="noStrike" cap="none" spc="0" normalizeH="0" baseline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пед.работников</a:t>
            </a: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!!!!!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старший воспитатель ДОУ – педагогический, а не руководящий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работник ОО по номенклатуре должностей!)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2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Трудовые договоры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Локальные акты ОО (об оплате труда)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2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Номенклатуру дел</a:t>
            </a: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262154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Предварительные итоги КНМ без взаимодействия в сентябре 2025 докнагрузка ДОУ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868" y="800490"/>
            <a:ext cx="11316510" cy="588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21%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(75 из 361 ОО, реализующих программы дошкольного образования)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получили предостережение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за несоблюдение обязательных требований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 докнагрузке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педработники осуществляют подготовку документов,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не предусмотренных Приказом № 779.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Например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карта нервно-психического развития ребенка,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портфолио воспитанника, творческая папка по самообразованию,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паспорт здоровья, социальный паспорт группы,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перспективный план взаимодействия с родителями,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разработка рабочей программы (ежегодно),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протоколы родительских собраний группы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и многое другое.  </a:t>
            </a:r>
          </a:p>
        </p:txBody>
      </p:sp>
    </p:spTree>
    <p:extLst>
      <p:ext uri="{BB962C8B-B14F-4D97-AF65-F5344CB8AC3E}">
        <p14:creationId xmlns:p14="http://schemas.microsoft.com/office/powerpoint/2010/main" val="42011483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>
                <a:solidFill>
                  <a:srgbClr val="0070C0"/>
                </a:solidFill>
              </a:rPr>
              <a:t> реализация плана мероприятий в </a:t>
            </a:r>
            <a:r>
              <a:rPr lang="ru-RU" sz="3200" b="1" dirty="0" smtClean="0">
                <a:solidFill>
                  <a:srgbClr val="0070C0"/>
                </a:solidFill>
              </a:rPr>
              <a:t>ОО по снижению докнагрузки</a:t>
            </a:r>
            <a:r>
              <a:rPr lang="ru-RU" sz="3200" b="1" dirty="0" smtClean="0">
                <a:solidFill>
                  <a:srgbClr val="FF0000"/>
                </a:solidFill>
              </a:rPr>
              <a:t>*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70115" y="4486528"/>
            <a:ext cx="6841985" cy="45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26" name="Picture 2" descr="https://minobraz.midural.ru/upload/uf/55d/6yzml971lwxvce6mqlgy73o8jpqu9uan/3.-Plan-meropriyatiy-OO-po-snizheniyu-doknagru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1" y="2008144"/>
            <a:ext cx="6455653" cy="44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6979" y="1197676"/>
            <a:ext cx="3430621" cy="5211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ОО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рекомендуется План, предложенный Рособрнадзором и межведомственной группой по снижению докнагрузки -</a:t>
            </a:r>
          </a:p>
          <a:p>
            <a:pPr algn="ctr" defTabSz="825500" hangingPunct="0"/>
            <a:endParaRPr lang="ru-RU" b="1" dirty="0" smtClean="0">
              <a:solidFill>
                <a:srgbClr val="0070C0"/>
              </a:solidFill>
            </a:endParaRPr>
          </a:p>
          <a:p>
            <a:pPr algn="ctr" defTabSz="825500" hangingPunct="0"/>
            <a:r>
              <a:rPr lang="ru-RU" b="1" dirty="0" smtClean="0">
                <a:solidFill>
                  <a:srgbClr val="0070C0"/>
                </a:solidFill>
              </a:rPr>
              <a:t>Рекомендации </a:t>
            </a:r>
            <a:r>
              <a:rPr lang="ru-RU" b="1" dirty="0">
                <a:solidFill>
                  <a:srgbClr val="0070C0"/>
                </a:solidFill>
              </a:rPr>
              <a:t>Рособрнадзора на совещании с субъектами РФ 07.08.2025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 defTabSz="825500" hangingPunct="0"/>
            <a:endParaRPr lang="ru-RU" b="1" dirty="0">
              <a:solidFill>
                <a:srgbClr val="0070C0"/>
              </a:solidFill>
            </a:endParaRP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*Размещен в чатах МАХ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(ОМСУ и ПОУ)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213" y="6363193"/>
            <a:ext cx="102659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!!!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«Фильтрация» документов, поступающих в образовательную организацию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(часть 4 статьи 29, № 273-ФЗ) !!!!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706698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2"/>
            <a:ext cx="10992255" cy="79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Министерство образования в октябре 2025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02" y="1356511"/>
            <a:ext cx="10874848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Ответы на вопросы в чате «Образование без бюрократии в Свердловской области» в МАХ.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ru-RU" sz="20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2. </a:t>
            </a:r>
            <a:r>
              <a:rPr lang="ru-RU" sz="20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!!!!! Диалог в режиме ВКС с педработниками ДОУ по вопросам док.нагрузки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8 октября 2025 г. с 17.00 до 18.00.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ДЛЯ всех педагогов!!!! </a:t>
            </a:r>
            <a:r>
              <a:rPr lang="ru-RU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(проводит Управление надзора и контроля в сфере образования)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latin typeface="Palatino"/>
                <a:ea typeface="Palatino"/>
                <a:cs typeface="Palatino"/>
                <a:sym typeface="Palatino"/>
              </a:rPr>
              <a:t>Ссылка будет направлена и размещена в чатах дополнительно.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3. Будут направлены разъяснения по оформлению информационно-аналитической справки работодателя о результатах профессиональной деятельности педработника (в части ДОУ) ДЛЯ АТТЕСТАЦИИ педагога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(отв. Минобразования СО и ИРО)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   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492582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622</Words>
  <Application>Microsoft Office PowerPoint</Application>
  <PresentationFormat>Широкоэкранный</PresentationFormat>
  <Paragraphs>130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Baskerville</vt:lpstr>
      <vt:lpstr>Calibri</vt:lpstr>
      <vt:lpstr>Golos</vt:lpstr>
      <vt:lpstr>Helvetica</vt:lpstr>
      <vt:lpstr>Liberation Serif</vt:lpstr>
      <vt:lpstr>Palatino</vt:lpstr>
      <vt:lpstr>Zapf Dingbats</vt:lpstr>
      <vt:lpstr>Editorial</vt:lpstr>
      <vt:lpstr>                </vt:lpstr>
      <vt:lpstr>Законодательство о снижении документационной нагрузки на педагогических работников (ДОУ, школы, СПО):</vt:lpstr>
      <vt:lpstr>С учетом нормативных правовых актов: </vt:lpstr>
      <vt:lpstr>Презентация PowerPoint</vt:lpstr>
      <vt:lpstr>Задача 1:      РАЗЪЯСНИТЕЛЬНАЯ РАБОТА  - до каждого педагога в МАХ !!!!              На всех уровнях!!!</vt:lpstr>
      <vt:lpstr>Задача 2: Приведение в соответствие законодательству документов в ОО (к Приказу № 779)  </vt:lpstr>
      <vt:lpstr>Задача 2: Предварительные итоги КНМ без взаимодействия в сентябре 2025 докнагрузка ДОУ</vt:lpstr>
      <vt:lpstr>Задача 3: реализация плана мероприятий в ОО по снижению докнагрузки*</vt:lpstr>
      <vt:lpstr>Задача 3: Министерство образования в октябре 2025:</vt:lpstr>
      <vt:lpstr>Задача 4: использовать и доводить до педагогов ресурсы  Министерства образования Свердловской области</vt:lpstr>
      <vt:lpstr>Участие в конкурсе: лучшие практики «Образование без бюрократии»*  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Бородина Екатерина Михайловна</dc:creator>
  <cp:lastModifiedBy>Юрист</cp:lastModifiedBy>
  <cp:revision>368</cp:revision>
  <cp:lastPrinted>2025-09-19T03:34:13Z</cp:lastPrinted>
  <dcterms:created xsi:type="dcterms:W3CDTF">2020-08-25T06:53:07Z</dcterms:created>
  <dcterms:modified xsi:type="dcterms:W3CDTF">2025-09-22T03:01:02Z</dcterms:modified>
</cp:coreProperties>
</file>