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4"/>
  </p:notesMasterIdLst>
  <p:handoutMasterIdLst>
    <p:handoutMasterId r:id="rId15"/>
  </p:handoutMasterIdLst>
  <p:sldIdLst>
    <p:sldId id="333" r:id="rId2"/>
    <p:sldId id="341" r:id="rId3"/>
    <p:sldId id="347" r:id="rId4"/>
    <p:sldId id="339" r:id="rId5"/>
    <p:sldId id="348" r:id="rId6"/>
    <p:sldId id="343" r:id="rId7"/>
    <p:sldId id="350" r:id="rId8"/>
    <p:sldId id="349" r:id="rId9"/>
    <p:sldId id="344" r:id="rId10"/>
    <p:sldId id="345" r:id="rId11"/>
    <p:sldId id="346" r:id="rId12"/>
    <p:sldId id="311" r:id="rId13"/>
  </p:sldIdLst>
  <p:sldSz cx="12192000" cy="6858000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5" autoAdjust="0"/>
    <p:restoredTop sz="93015" autoAdjust="0"/>
  </p:normalViewPr>
  <p:slideViewPr>
    <p:cSldViewPr snapToGrid="0">
      <p:cViewPr varScale="1">
        <p:scale>
          <a:sx n="103" d="100"/>
          <a:sy n="103" d="100"/>
        </p:scale>
        <p:origin x="14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50475" cy="498773"/>
          </a:xfrm>
          <a:prstGeom prst="rect">
            <a:avLst/>
          </a:prstGeom>
        </p:spPr>
        <p:txBody>
          <a:bodyPr vert="horz" lIns="91128" tIns="45565" rIns="91128" bIns="4556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6737" y="1"/>
            <a:ext cx="2950475" cy="498773"/>
          </a:xfrm>
          <a:prstGeom prst="rect">
            <a:avLst/>
          </a:prstGeom>
        </p:spPr>
        <p:txBody>
          <a:bodyPr vert="horz" lIns="91128" tIns="45565" rIns="91128" bIns="45565" rtlCol="0"/>
          <a:lstStyle>
            <a:lvl1pPr algn="r">
              <a:defRPr sz="1200"/>
            </a:lvl1pPr>
          </a:lstStyle>
          <a:p>
            <a:fld id="{4B391795-1F9A-4A97-8A1D-C5D6CF13138A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42156"/>
            <a:ext cx="2950475" cy="498771"/>
          </a:xfrm>
          <a:prstGeom prst="rect">
            <a:avLst/>
          </a:prstGeom>
        </p:spPr>
        <p:txBody>
          <a:bodyPr vert="horz" lIns="91128" tIns="45565" rIns="91128" bIns="4556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6737" y="9442156"/>
            <a:ext cx="2950475" cy="498771"/>
          </a:xfrm>
          <a:prstGeom prst="rect">
            <a:avLst/>
          </a:prstGeom>
        </p:spPr>
        <p:txBody>
          <a:bodyPr vert="horz" lIns="91128" tIns="45565" rIns="91128" bIns="45565" rtlCol="0" anchor="b"/>
          <a:lstStyle>
            <a:lvl1pPr algn="r">
              <a:defRPr sz="1200"/>
            </a:lvl1pPr>
          </a:lstStyle>
          <a:p>
            <a:fld id="{428CFD5D-AF5B-4468-8A11-42B2C977BA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1737024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0475" cy="498157"/>
          </a:xfrm>
          <a:prstGeom prst="rect">
            <a:avLst/>
          </a:prstGeom>
        </p:spPr>
        <p:txBody>
          <a:bodyPr vert="horz" lIns="91128" tIns="45565" rIns="91128" bIns="4556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157"/>
          </a:xfrm>
          <a:prstGeom prst="rect">
            <a:avLst/>
          </a:prstGeom>
        </p:spPr>
        <p:txBody>
          <a:bodyPr vert="horz" lIns="91128" tIns="45565" rIns="91128" bIns="45565" rtlCol="0"/>
          <a:lstStyle>
            <a:lvl1pPr algn="r">
              <a:defRPr sz="1200"/>
            </a:lvl1pPr>
          </a:lstStyle>
          <a:p>
            <a:fld id="{ED455962-CB60-4B8D-9343-391528E28BC5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43013"/>
            <a:ext cx="5957888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28" tIns="45565" rIns="91128" bIns="4556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79" y="4784845"/>
            <a:ext cx="5447030" cy="3913862"/>
          </a:xfrm>
          <a:prstGeom prst="rect">
            <a:avLst/>
          </a:prstGeom>
        </p:spPr>
        <p:txBody>
          <a:bodyPr vert="horz" lIns="91128" tIns="45565" rIns="91128" bIns="4556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2770"/>
            <a:ext cx="2950475" cy="498157"/>
          </a:xfrm>
          <a:prstGeom prst="rect">
            <a:avLst/>
          </a:prstGeom>
        </p:spPr>
        <p:txBody>
          <a:bodyPr vert="horz" lIns="91128" tIns="45565" rIns="91128" bIns="4556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37" y="9442770"/>
            <a:ext cx="2950475" cy="498157"/>
          </a:xfrm>
          <a:prstGeom prst="rect">
            <a:avLst/>
          </a:prstGeom>
        </p:spPr>
        <p:txBody>
          <a:bodyPr vert="horz" lIns="91128" tIns="45565" rIns="91128" bIns="45565" rtlCol="0" anchor="b"/>
          <a:lstStyle>
            <a:lvl1pPr algn="r">
              <a:defRPr sz="1200"/>
            </a:lvl1pPr>
          </a:lstStyle>
          <a:p>
            <a:fld id="{E157D74B-48E1-43A1-85A1-8781223B76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354315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57D74B-48E1-43A1-85A1-8781223B76D5}" type="slidenum">
              <a:rPr lang="ru-RU" smtClean="0"/>
              <a:t>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Верхний колонтитул 5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75655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Заголовок и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Линия"/>
          <p:cNvSpPr/>
          <p:nvPr/>
        </p:nvSpPr>
        <p:spPr>
          <a:xfrm>
            <a:off x="381000" y="6064250"/>
            <a:ext cx="11430000" cy="0"/>
          </a:xfrm>
          <a:prstGeom prst="line">
            <a:avLst/>
          </a:prstGeom>
          <a:ln w="12700">
            <a:solidFill>
              <a:schemeClr val="accent1">
                <a:hueOff val="109193"/>
                <a:satOff val="-4874"/>
                <a:lumOff val="12971"/>
              </a:schemeClr>
            </a:solidFill>
            <a:miter lim="400000"/>
          </a:ln>
        </p:spPr>
        <p:txBody>
          <a:bodyPr lIns="25400" tIns="25400" rIns="25400" bIns="25400" anchor="ctr"/>
          <a:lstStyle/>
          <a:p>
            <a:pPr algn="l" defTabSz="2286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600"/>
          </a:p>
        </p:txBody>
      </p:sp>
      <p:sp>
        <p:nvSpPr>
          <p:cNvPr id="14" name="Линия"/>
          <p:cNvSpPr/>
          <p:nvPr/>
        </p:nvSpPr>
        <p:spPr>
          <a:xfrm>
            <a:off x="381000" y="6096000"/>
            <a:ext cx="11430000" cy="0"/>
          </a:xfrm>
          <a:prstGeom prst="line">
            <a:avLst/>
          </a:prstGeom>
          <a:ln w="12700">
            <a:solidFill>
              <a:schemeClr val="accent1">
                <a:hueOff val="109193"/>
                <a:satOff val="-4874"/>
                <a:lumOff val="12971"/>
              </a:schemeClr>
            </a:solidFill>
            <a:miter lim="400000"/>
          </a:ln>
        </p:spPr>
        <p:txBody>
          <a:bodyPr lIns="25400" tIns="25400" rIns="25400" bIns="25400" anchor="ctr"/>
          <a:lstStyle/>
          <a:p>
            <a:pPr algn="l" defTabSz="2286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600"/>
          </a:p>
        </p:txBody>
      </p:sp>
      <p:sp>
        <p:nvSpPr>
          <p:cNvPr id="15" name="Дата"/>
          <p:cNvSpPr txBox="1">
            <a:spLocks noGrp="1"/>
          </p:cNvSpPr>
          <p:nvPr>
            <p:ph type="body" sz="quarter" idx="21"/>
          </p:nvPr>
        </p:nvSpPr>
        <p:spPr>
          <a:xfrm>
            <a:off x="346334" y="6191985"/>
            <a:ext cx="11487151" cy="287258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sz="1200" i="1">
                <a:solidFill>
                  <a:srgbClr val="5C86B9"/>
                </a:solidFill>
              </a:defRPr>
            </a:lvl1pPr>
          </a:lstStyle>
          <a:p>
            <a:r>
              <a:t>Дата</a:t>
            </a:r>
          </a:p>
        </p:txBody>
      </p:sp>
      <p:sp>
        <p:nvSpPr>
          <p:cNvPr id="16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336550" y="4152900"/>
            <a:ext cx="11525250" cy="1479550"/>
          </a:xfrm>
          <a:prstGeom prst="rect">
            <a:avLst/>
          </a:prstGeom>
        </p:spPr>
        <p:txBody>
          <a:bodyPr anchor="b"/>
          <a:lstStyle/>
          <a:p>
            <a:r>
              <a:t>Текст заголовка</a:t>
            </a:r>
          </a:p>
        </p:txBody>
      </p:sp>
      <p:sp>
        <p:nvSpPr>
          <p:cNvPr id="17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336550" y="5626100"/>
            <a:ext cx="11525250" cy="35560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700"/>
              </a:spcBef>
              <a:buClrTx/>
              <a:buSzTx/>
              <a:buFontTx/>
              <a:buNone/>
              <a:defRPr sz="1600">
                <a:solidFill>
                  <a:srgbClr val="5C86B9"/>
                </a:solidFill>
              </a:defRPr>
            </a:lvl1pPr>
            <a:lvl2pPr marL="0" indent="0">
              <a:spcBef>
                <a:spcPts val="700"/>
              </a:spcBef>
              <a:buClrTx/>
              <a:buSzTx/>
              <a:buFontTx/>
              <a:buNone/>
              <a:defRPr sz="1600">
                <a:solidFill>
                  <a:srgbClr val="5C86B9"/>
                </a:solidFill>
              </a:defRPr>
            </a:lvl2pPr>
            <a:lvl3pPr marL="0" indent="0">
              <a:spcBef>
                <a:spcPts val="700"/>
              </a:spcBef>
              <a:buClrTx/>
              <a:buSzTx/>
              <a:buFontTx/>
              <a:buNone/>
              <a:defRPr sz="1600">
                <a:solidFill>
                  <a:srgbClr val="5C86B9"/>
                </a:solidFill>
              </a:defRPr>
            </a:lvl3pPr>
            <a:lvl4pPr marL="0" indent="0">
              <a:spcBef>
                <a:spcPts val="700"/>
              </a:spcBef>
              <a:buClrTx/>
              <a:buSzTx/>
              <a:buFontTx/>
              <a:buNone/>
              <a:defRPr sz="1600">
                <a:solidFill>
                  <a:srgbClr val="5C86B9"/>
                </a:solidFill>
              </a:defRPr>
            </a:lvl4pPr>
            <a:lvl5pPr marL="0" indent="0">
              <a:spcBef>
                <a:spcPts val="700"/>
              </a:spcBef>
              <a:buClrTx/>
              <a:buSzTx/>
              <a:buFontTx/>
              <a:buNone/>
              <a:defRPr sz="1600">
                <a:solidFill>
                  <a:srgbClr val="5C86B9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4863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8106428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Изображен."/>
          <p:cNvSpPr>
            <a:spLocks noGrp="1"/>
          </p:cNvSpPr>
          <p:nvPr>
            <p:ph type="pic" idx="21"/>
          </p:nvPr>
        </p:nvSpPr>
        <p:spPr>
          <a:xfrm>
            <a:off x="0" y="-914400"/>
            <a:ext cx="12192000" cy="87079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1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38100" dist="15537" dir="5392174" rotWithShape="0">
                    <a:srgbClr val="000000">
                      <a:alpha val="78421"/>
                    </a:srgbClr>
                  </a:outerShdw>
                </a:effectLst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15281434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4863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77946804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Линия"/>
          <p:cNvSpPr/>
          <p:nvPr/>
        </p:nvSpPr>
        <p:spPr>
          <a:xfrm>
            <a:off x="381000" y="3422650"/>
            <a:ext cx="11430000" cy="0"/>
          </a:xfrm>
          <a:prstGeom prst="line">
            <a:avLst/>
          </a:prstGeom>
          <a:ln w="12700">
            <a:solidFill>
              <a:schemeClr val="accent1">
                <a:hueOff val="109193"/>
                <a:satOff val="-4874"/>
                <a:lumOff val="12971"/>
              </a:schemeClr>
            </a:solidFill>
            <a:miter lim="400000"/>
          </a:ln>
        </p:spPr>
        <p:txBody>
          <a:bodyPr lIns="25400" tIns="25400" rIns="25400" bIns="25400" anchor="ctr"/>
          <a:lstStyle/>
          <a:p>
            <a:pPr algn="l" defTabSz="2286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600"/>
          </a:p>
        </p:txBody>
      </p:sp>
      <p:sp>
        <p:nvSpPr>
          <p:cNvPr id="39" name="Линия"/>
          <p:cNvSpPr/>
          <p:nvPr/>
        </p:nvSpPr>
        <p:spPr>
          <a:xfrm>
            <a:off x="381000" y="3454400"/>
            <a:ext cx="11430000" cy="0"/>
          </a:xfrm>
          <a:prstGeom prst="line">
            <a:avLst/>
          </a:prstGeom>
          <a:ln w="12700">
            <a:solidFill>
              <a:schemeClr val="accent1">
                <a:hueOff val="109193"/>
                <a:satOff val="-4874"/>
                <a:lumOff val="12971"/>
              </a:schemeClr>
            </a:solidFill>
            <a:miter lim="400000"/>
          </a:ln>
        </p:spPr>
        <p:txBody>
          <a:bodyPr lIns="25400" tIns="25400" rIns="25400" bIns="25400" anchor="ctr"/>
          <a:lstStyle/>
          <a:p>
            <a:pPr algn="l" defTabSz="2286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600"/>
          </a:p>
        </p:txBody>
      </p:sp>
      <p:sp>
        <p:nvSpPr>
          <p:cNvPr id="40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336550" y="1847850"/>
            <a:ext cx="11525250" cy="1479550"/>
          </a:xfrm>
          <a:prstGeom prst="rect">
            <a:avLst/>
          </a:prstGeom>
        </p:spPr>
        <p:txBody>
          <a:bodyPr anchor="b"/>
          <a:lstStyle/>
          <a:p>
            <a:r>
              <a:t>Текст заголовка</a:t>
            </a:r>
          </a:p>
        </p:txBody>
      </p:sp>
      <p:sp>
        <p:nvSpPr>
          <p:cNvPr id="4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0468649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 — вертик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Сгруппировать"/>
          <p:cNvGrpSpPr/>
          <p:nvPr/>
        </p:nvGrpSpPr>
        <p:grpSpPr>
          <a:xfrm>
            <a:off x="336550" y="3708400"/>
            <a:ext cx="5454650" cy="31750"/>
            <a:chOff x="0" y="0"/>
            <a:chExt cx="10909299" cy="63500"/>
          </a:xfrm>
        </p:grpSpPr>
        <p:sp>
          <p:nvSpPr>
            <p:cNvPr id="48" name="Линия"/>
            <p:cNvSpPr/>
            <p:nvPr/>
          </p:nvSpPr>
          <p:spPr>
            <a:xfrm>
              <a:off x="0" y="0"/>
              <a:ext cx="10909300" cy="0"/>
            </a:xfrm>
            <a:prstGeom prst="line">
              <a:avLst/>
            </a:prstGeom>
            <a:noFill/>
            <a:ln w="12700" cap="flat">
              <a:solidFill>
                <a:schemeClr val="accent1">
                  <a:hueOff val="109193"/>
                  <a:satOff val="-4874"/>
                  <a:lumOff val="12971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2286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 sz="600"/>
            </a:p>
          </p:txBody>
        </p:sp>
        <p:sp>
          <p:nvSpPr>
            <p:cNvPr id="49" name="Линия"/>
            <p:cNvSpPr/>
            <p:nvPr/>
          </p:nvSpPr>
          <p:spPr>
            <a:xfrm>
              <a:off x="0" y="63500"/>
              <a:ext cx="10909300" cy="0"/>
            </a:xfrm>
            <a:prstGeom prst="line">
              <a:avLst/>
            </a:prstGeom>
            <a:noFill/>
            <a:ln w="12700" cap="flat">
              <a:solidFill>
                <a:schemeClr val="accent1">
                  <a:hueOff val="109193"/>
                  <a:satOff val="-4874"/>
                  <a:lumOff val="12971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l" defTabSz="228600">
                <a:defRPr sz="12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 sz="600"/>
            </a:p>
          </p:txBody>
        </p:sp>
      </p:grpSp>
      <p:sp>
        <p:nvSpPr>
          <p:cNvPr id="51" name="108177208_1914x1620.jpeg"/>
          <p:cNvSpPr>
            <a:spLocks noGrp="1"/>
          </p:cNvSpPr>
          <p:nvPr>
            <p:ph type="pic" idx="21"/>
          </p:nvPr>
        </p:nvSpPr>
        <p:spPr>
          <a:xfrm>
            <a:off x="5441950" y="0"/>
            <a:ext cx="8102600" cy="6858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5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336550" y="1358900"/>
            <a:ext cx="5454650" cy="2279650"/>
          </a:xfrm>
          <a:prstGeom prst="rect">
            <a:avLst/>
          </a:prstGeom>
        </p:spPr>
        <p:txBody>
          <a:bodyPr anchor="b"/>
          <a:lstStyle/>
          <a:p>
            <a:r>
              <a:t>Текст заголовка</a:t>
            </a:r>
          </a:p>
        </p:txBody>
      </p:sp>
      <p:sp>
        <p:nvSpPr>
          <p:cNvPr id="53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336550" y="3803650"/>
            <a:ext cx="5454650" cy="236855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700"/>
              </a:spcBef>
              <a:buClrTx/>
              <a:buSzTx/>
              <a:buFontTx/>
              <a:buNone/>
              <a:defRPr sz="1600">
                <a:solidFill>
                  <a:srgbClr val="5C86B9"/>
                </a:solidFill>
              </a:defRPr>
            </a:lvl1pPr>
            <a:lvl2pPr marL="0" indent="0">
              <a:spcBef>
                <a:spcPts val="700"/>
              </a:spcBef>
              <a:buClrTx/>
              <a:buSzTx/>
              <a:buFontTx/>
              <a:buNone/>
              <a:defRPr sz="1600">
                <a:solidFill>
                  <a:srgbClr val="5C86B9"/>
                </a:solidFill>
              </a:defRPr>
            </a:lvl2pPr>
            <a:lvl3pPr marL="0" indent="0">
              <a:spcBef>
                <a:spcPts val="700"/>
              </a:spcBef>
              <a:buClrTx/>
              <a:buSzTx/>
              <a:buFontTx/>
              <a:buNone/>
              <a:defRPr sz="1600">
                <a:solidFill>
                  <a:srgbClr val="5C86B9"/>
                </a:solidFill>
              </a:defRPr>
            </a:lvl3pPr>
            <a:lvl4pPr marL="0" indent="0">
              <a:spcBef>
                <a:spcPts val="700"/>
              </a:spcBef>
              <a:buClrTx/>
              <a:buSzTx/>
              <a:buFontTx/>
              <a:buNone/>
              <a:defRPr sz="1600">
                <a:solidFill>
                  <a:srgbClr val="5C86B9"/>
                </a:solidFill>
              </a:defRPr>
            </a:lvl4pPr>
            <a:lvl5pPr marL="0" indent="0">
              <a:spcBef>
                <a:spcPts val="700"/>
              </a:spcBef>
              <a:buClrTx/>
              <a:buSzTx/>
              <a:buFontTx/>
              <a:buNone/>
              <a:defRPr sz="1600">
                <a:solidFill>
                  <a:srgbClr val="5C86B9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38100" dist="15537" dir="5392174" rotWithShape="0">
                    <a:srgbClr val="000000">
                      <a:alpha val="78421"/>
                    </a:srgbClr>
                  </a:outerShdw>
                </a:effectLst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78843358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 — с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6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87335267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70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70829475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, пункты и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Линия"/>
          <p:cNvSpPr/>
          <p:nvPr/>
        </p:nvSpPr>
        <p:spPr>
          <a:xfrm>
            <a:off x="381000" y="1803400"/>
            <a:ext cx="5334000" cy="0"/>
          </a:xfrm>
          <a:prstGeom prst="line">
            <a:avLst/>
          </a:prstGeom>
          <a:ln w="12700">
            <a:solidFill>
              <a:schemeClr val="accent1">
                <a:hueOff val="109193"/>
                <a:satOff val="-4874"/>
                <a:lumOff val="12971"/>
              </a:schemeClr>
            </a:solidFill>
            <a:miter lim="400000"/>
          </a:ln>
        </p:spPr>
        <p:txBody>
          <a:bodyPr lIns="25400" tIns="25400" rIns="25400" bIns="25400" anchor="ctr"/>
          <a:lstStyle/>
          <a:p>
            <a:pPr algn="l" defTabSz="2286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600"/>
          </a:p>
        </p:txBody>
      </p:sp>
      <p:sp>
        <p:nvSpPr>
          <p:cNvPr id="79" name="Линия"/>
          <p:cNvSpPr/>
          <p:nvPr/>
        </p:nvSpPr>
        <p:spPr>
          <a:xfrm>
            <a:off x="381000" y="1841500"/>
            <a:ext cx="5334000" cy="0"/>
          </a:xfrm>
          <a:prstGeom prst="line">
            <a:avLst/>
          </a:prstGeom>
          <a:ln w="12700">
            <a:solidFill>
              <a:schemeClr val="accent1">
                <a:hueOff val="109193"/>
                <a:satOff val="-4874"/>
                <a:lumOff val="12971"/>
              </a:schemeClr>
            </a:solidFill>
            <a:miter lim="400000"/>
          </a:ln>
        </p:spPr>
        <p:txBody>
          <a:bodyPr lIns="25400" tIns="25400" rIns="25400" bIns="25400" anchor="ctr"/>
          <a:lstStyle/>
          <a:p>
            <a:pPr algn="l" defTabSz="2286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600"/>
          </a:p>
        </p:txBody>
      </p:sp>
      <p:sp>
        <p:nvSpPr>
          <p:cNvPr id="80" name="82919805_1547x1977.jpg"/>
          <p:cNvSpPr>
            <a:spLocks noGrp="1"/>
          </p:cNvSpPr>
          <p:nvPr>
            <p:ph type="pic" idx="21"/>
          </p:nvPr>
        </p:nvSpPr>
        <p:spPr>
          <a:xfrm>
            <a:off x="5683250" y="-755650"/>
            <a:ext cx="6546850" cy="836659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336550" y="311150"/>
            <a:ext cx="5454650" cy="1435100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82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336550" y="2095500"/>
            <a:ext cx="5454650" cy="4445000"/>
          </a:xfrm>
          <a:prstGeom prst="rect">
            <a:avLst/>
          </a:prstGeom>
        </p:spPr>
        <p:txBody>
          <a:bodyPr/>
          <a:lstStyle>
            <a:lvl1pPr marL="285750" indent="-285750">
              <a:spcBef>
                <a:spcPts val="2650"/>
              </a:spcBef>
              <a:defRPr sz="2100"/>
            </a:lvl1pPr>
            <a:lvl2pPr marL="571500" indent="-285750">
              <a:spcBef>
                <a:spcPts val="2650"/>
              </a:spcBef>
              <a:defRPr sz="2100"/>
            </a:lvl2pPr>
            <a:lvl3pPr marL="857250" indent="-285750">
              <a:spcBef>
                <a:spcPts val="2650"/>
              </a:spcBef>
              <a:defRPr sz="2100"/>
            </a:lvl3pPr>
            <a:lvl4pPr marL="1143000" indent="-285750">
              <a:spcBef>
                <a:spcPts val="2650"/>
              </a:spcBef>
              <a:defRPr sz="2100"/>
            </a:lvl4pPr>
            <a:lvl5pPr marL="1428750" indent="-285750">
              <a:spcBef>
                <a:spcPts val="2650"/>
              </a:spcBef>
              <a:defRPr sz="21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8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38100" dist="15537" dir="5392174" rotWithShape="0">
                    <a:srgbClr val="000000">
                      <a:alpha val="78421"/>
                    </a:srgbClr>
                  </a:outerShdw>
                </a:effectLst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70391932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336550" y="311150"/>
            <a:ext cx="11525250" cy="6235700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9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4863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97611952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 (3 шт.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82919805_1547x1977.jpg"/>
          <p:cNvSpPr>
            <a:spLocks noGrp="1"/>
          </p:cNvSpPr>
          <p:nvPr>
            <p:ph type="pic" sz="half" idx="21"/>
          </p:nvPr>
        </p:nvSpPr>
        <p:spPr>
          <a:xfrm>
            <a:off x="7880350" y="2497616"/>
            <a:ext cx="3702050" cy="473106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99" name="Изображен."/>
          <p:cNvSpPr>
            <a:spLocks noGrp="1"/>
          </p:cNvSpPr>
          <p:nvPr>
            <p:ph type="pic" sz="quarter" idx="22"/>
          </p:nvPr>
        </p:nvSpPr>
        <p:spPr>
          <a:xfrm>
            <a:off x="7791450" y="476250"/>
            <a:ext cx="3886200" cy="277499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0" name="108177208_1914x1620.jpeg"/>
          <p:cNvSpPr>
            <a:spLocks noGrp="1"/>
          </p:cNvSpPr>
          <p:nvPr>
            <p:ph type="pic" idx="23"/>
          </p:nvPr>
        </p:nvSpPr>
        <p:spPr>
          <a:xfrm>
            <a:off x="603250" y="244289"/>
            <a:ext cx="7086600" cy="599806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4863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77471611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Цита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«Введите цитату здесь»."/>
          <p:cNvSpPr txBox="1">
            <a:spLocks noGrp="1"/>
          </p:cNvSpPr>
          <p:nvPr>
            <p:ph type="body" sz="quarter" idx="21"/>
          </p:nvPr>
        </p:nvSpPr>
        <p:spPr>
          <a:xfrm>
            <a:off x="1193800" y="3031971"/>
            <a:ext cx="9810750" cy="425758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2650"/>
              </a:spcBef>
              <a:buClrTx/>
              <a:buSzTx/>
              <a:buFontTx/>
              <a:buNone/>
              <a:defRPr sz="2100"/>
            </a:lvl1pPr>
          </a:lstStyle>
          <a:p>
            <a:r>
              <a:t>«Введите цитату здесь». </a:t>
            </a:r>
          </a:p>
        </p:txBody>
      </p:sp>
      <p:sp>
        <p:nvSpPr>
          <p:cNvPr id="109" name="— Иван Арсентьев"/>
          <p:cNvSpPr txBox="1">
            <a:spLocks noGrp="1"/>
          </p:cNvSpPr>
          <p:nvPr>
            <p:ph type="body" sz="quarter" idx="22"/>
          </p:nvPr>
        </p:nvSpPr>
        <p:spPr>
          <a:xfrm>
            <a:off x="1193800" y="4476750"/>
            <a:ext cx="9810750" cy="425758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850"/>
              </a:spcBef>
              <a:buClrTx/>
              <a:buSzTx/>
              <a:buFontTx/>
              <a:buNone/>
              <a:defRPr sz="2100" i="1">
                <a:solidFill>
                  <a:srgbClr val="5C86B9"/>
                </a:solidFill>
              </a:defRPr>
            </a:lvl1pPr>
          </a:lstStyle>
          <a:p>
            <a:r>
              <a:t>— Иван Арсентьев</a:t>
            </a:r>
          </a:p>
        </p:txBody>
      </p:sp>
      <p:sp>
        <p:nvSpPr>
          <p:cNvPr id="11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4863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49179654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FF"/>
            </a:gs>
            <a:gs pos="100000">
              <a:srgbClr val="FFFFF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Линия"/>
          <p:cNvSpPr/>
          <p:nvPr/>
        </p:nvSpPr>
        <p:spPr>
          <a:xfrm>
            <a:off x="381000" y="1803400"/>
            <a:ext cx="11430000" cy="0"/>
          </a:xfrm>
          <a:prstGeom prst="line">
            <a:avLst/>
          </a:prstGeom>
          <a:ln w="12700">
            <a:solidFill>
              <a:schemeClr val="accent1">
                <a:hueOff val="109193"/>
                <a:satOff val="-4874"/>
                <a:lumOff val="12971"/>
              </a:schemeClr>
            </a:solidFill>
            <a:miter lim="400000"/>
          </a:ln>
        </p:spPr>
        <p:txBody>
          <a:bodyPr lIns="25400" tIns="25400" rIns="25400" bIns="25400" anchor="ctr"/>
          <a:lstStyle/>
          <a:p>
            <a:pPr algn="l" defTabSz="2286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600"/>
          </a:p>
        </p:txBody>
      </p:sp>
      <p:sp>
        <p:nvSpPr>
          <p:cNvPr id="3" name="Линия"/>
          <p:cNvSpPr/>
          <p:nvPr/>
        </p:nvSpPr>
        <p:spPr>
          <a:xfrm>
            <a:off x="381000" y="1841500"/>
            <a:ext cx="11430000" cy="0"/>
          </a:xfrm>
          <a:prstGeom prst="line">
            <a:avLst/>
          </a:prstGeom>
          <a:ln w="12700">
            <a:solidFill>
              <a:schemeClr val="accent1">
                <a:hueOff val="109193"/>
                <a:satOff val="-4874"/>
                <a:lumOff val="12971"/>
              </a:schemeClr>
            </a:solidFill>
            <a:miter lim="400000"/>
          </a:ln>
        </p:spPr>
        <p:txBody>
          <a:bodyPr lIns="25400" tIns="25400" rIns="25400" bIns="25400" anchor="ctr"/>
          <a:lstStyle/>
          <a:p>
            <a:pPr algn="l" defTabSz="2286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600"/>
          </a:p>
        </p:txBody>
      </p:sp>
      <p:sp>
        <p:nvSpPr>
          <p:cNvPr id="4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336550" y="311150"/>
            <a:ext cx="11525250" cy="1435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5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336550" y="2095500"/>
            <a:ext cx="11525250" cy="4445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6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614150" y="6471241"/>
            <a:ext cx="274114" cy="27186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1100">
                <a:solidFill>
                  <a:schemeClr val="accent1">
                    <a:hueOff val="54750"/>
                    <a:satOff val="-1697"/>
                    <a:lumOff val="-18038"/>
                  </a:schemeClr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66972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ransition spd="med"/>
  <p:hf hdr="0" dt="0"/>
  <p:txStyles>
    <p:titleStyle>
      <a:lvl1pPr marL="0" marR="0" indent="0" algn="l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-90" baseline="0">
          <a:solidFill>
            <a:schemeClr val="accent1">
              <a:hueOff val="54750"/>
              <a:satOff val="-1697"/>
              <a:lumOff val="-18038"/>
            </a:schemeClr>
          </a:solidFill>
          <a:uFillTx/>
          <a:latin typeface="+mn-lt"/>
          <a:ea typeface="+mn-ea"/>
          <a:cs typeface="+mn-cs"/>
          <a:sym typeface="Baskerville"/>
        </a:defRPr>
      </a:lvl1pPr>
      <a:lvl2pPr marL="0" marR="0" indent="0" algn="l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-90" baseline="0">
          <a:solidFill>
            <a:schemeClr val="accent1">
              <a:hueOff val="54750"/>
              <a:satOff val="-1697"/>
              <a:lumOff val="-18038"/>
            </a:schemeClr>
          </a:solidFill>
          <a:uFillTx/>
          <a:latin typeface="+mn-lt"/>
          <a:ea typeface="+mn-ea"/>
          <a:cs typeface="+mn-cs"/>
          <a:sym typeface="Baskerville"/>
        </a:defRPr>
      </a:lvl2pPr>
      <a:lvl3pPr marL="0" marR="0" indent="0" algn="l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-90" baseline="0">
          <a:solidFill>
            <a:schemeClr val="accent1">
              <a:hueOff val="54750"/>
              <a:satOff val="-1697"/>
              <a:lumOff val="-18038"/>
            </a:schemeClr>
          </a:solidFill>
          <a:uFillTx/>
          <a:latin typeface="+mn-lt"/>
          <a:ea typeface="+mn-ea"/>
          <a:cs typeface="+mn-cs"/>
          <a:sym typeface="Baskerville"/>
        </a:defRPr>
      </a:lvl3pPr>
      <a:lvl4pPr marL="0" marR="0" indent="0" algn="l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-90" baseline="0">
          <a:solidFill>
            <a:schemeClr val="accent1">
              <a:hueOff val="54750"/>
              <a:satOff val="-1697"/>
              <a:lumOff val="-18038"/>
            </a:schemeClr>
          </a:solidFill>
          <a:uFillTx/>
          <a:latin typeface="+mn-lt"/>
          <a:ea typeface="+mn-ea"/>
          <a:cs typeface="+mn-cs"/>
          <a:sym typeface="Baskerville"/>
        </a:defRPr>
      </a:lvl4pPr>
      <a:lvl5pPr marL="0" marR="0" indent="0" algn="l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-90" baseline="0">
          <a:solidFill>
            <a:schemeClr val="accent1">
              <a:hueOff val="54750"/>
              <a:satOff val="-1697"/>
              <a:lumOff val="-18038"/>
            </a:schemeClr>
          </a:solidFill>
          <a:uFillTx/>
          <a:latin typeface="+mn-lt"/>
          <a:ea typeface="+mn-ea"/>
          <a:cs typeface="+mn-cs"/>
          <a:sym typeface="Baskerville"/>
        </a:defRPr>
      </a:lvl5pPr>
      <a:lvl6pPr marL="0" marR="0" indent="0" algn="l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-90" baseline="0">
          <a:solidFill>
            <a:schemeClr val="accent1">
              <a:hueOff val="54750"/>
              <a:satOff val="-1697"/>
              <a:lumOff val="-18038"/>
            </a:schemeClr>
          </a:solidFill>
          <a:uFillTx/>
          <a:latin typeface="+mn-lt"/>
          <a:ea typeface="+mn-ea"/>
          <a:cs typeface="+mn-cs"/>
          <a:sym typeface="Baskerville"/>
        </a:defRPr>
      </a:lvl6pPr>
      <a:lvl7pPr marL="0" marR="0" indent="0" algn="l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-90" baseline="0">
          <a:solidFill>
            <a:schemeClr val="accent1">
              <a:hueOff val="54750"/>
              <a:satOff val="-1697"/>
              <a:lumOff val="-18038"/>
            </a:schemeClr>
          </a:solidFill>
          <a:uFillTx/>
          <a:latin typeface="+mn-lt"/>
          <a:ea typeface="+mn-ea"/>
          <a:cs typeface="+mn-cs"/>
          <a:sym typeface="Baskerville"/>
        </a:defRPr>
      </a:lvl7pPr>
      <a:lvl8pPr marL="0" marR="0" indent="0" algn="l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-90" baseline="0">
          <a:solidFill>
            <a:schemeClr val="accent1">
              <a:hueOff val="54750"/>
              <a:satOff val="-1697"/>
              <a:lumOff val="-18038"/>
            </a:schemeClr>
          </a:solidFill>
          <a:uFillTx/>
          <a:latin typeface="+mn-lt"/>
          <a:ea typeface="+mn-ea"/>
          <a:cs typeface="+mn-cs"/>
          <a:sym typeface="Baskerville"/>
        </a:defRPr>
      </a:lvl8pPr>
      <a:lvl9pPr marL="0" marR="0" indent="0" algn="l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-90" baseline="0">
          <a:solidFill>
            <a:schemeClr val="accent1">
              <a:hueOff val="54750"/>
              <a:satOff val="-1697"/>
              <a:lumOff val="-18038"/>
            </a:schemeClr>
          </a:solidFill>
          <a:uFillTx/>
          <a:latin typeface="+mn-lt"/>
          <a:ea typeface="+mn-ea"/>
          <a:cs typeface="+mn-cs"/>
          <a:sym typeface="Baskerville"/>
        </a:defRPr>
      </a:lvl9pPr>
    </p:titleStyle>
    <p:bodyStyle>
      <a:lvl1pPr marL="368300" marR="0" indent="-368300" algn="l" defTabSz="412750" rtl="0" latinLnBrk="0">
        <a:lnSpc>
          <a:spcPct val="100000"/>
        </a:lnSpc>
        <a:spcBef>
          <a:spcPts val="295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sz="2600" b="0" i="0" u="none" strike="noStrike" cap="none" spc="0" baseline="0"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1pPr>
      <a:lvl2pPr marL="736600" marR="0" indent="-368300" algn="l" defTabSz="412750" rtl="0" latinLnBrk="0">
        <a:lnSpc>
          <a:spcPct val="100000"/>
        </a:lnSpc>
        <a:spcBef>
          <a:spcPts val="295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sz="2600" b="0" i="0" u="none" strike="noStrike" cap="none" spc="0" baseline="0"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2pPr>
      <a:lvl3pPr marL="1104900" marR="0" indent="-368300" algn="l" defTabSz="412750" rtl="0" latinLnBrk="0">
        <a:lnSpc>
          <a:spcPct val="100000"/>
        </a:lnSpc>
        <a:spcBef>
          <a:spcPts val="295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sz="2600" b="0" i="0" u="none" strike="noStrike" cap="none" spc="0" baseline="0"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3pPr>
      <a:lvl4pPr marL="1473200" marR="0" indent="-368300" algn="l" defTabSz="412750" rtl="0" latinLnBrk="0">
        <a:lnSpc>
          <a:spcPct val="100000"/>
        </a:lnSpc>
        <a:spcBef>
          <a:spcPts val="295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sz="2600" b="0" i="0" u="none" strike="noStrike" cap="none" spc="0" baseline="0"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4pPr>
      <a:lvl5pPr marL="1841500" marR="0" indent="-368300" algn="l" defTabSz="412750" rtl="0" latinLnBrk="0">
        <a:lnSpc>
          <a:spcPct val="100000"/>
        </a:lnSpc>
        <a:spcBef>
          <a:spcPts val="295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sz="2600" b="0" i="0" u="none" strike="noStrike" cap="none" spc="0" baseline="0"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5pPr>
      <a:lvl6pPr marL="2209800" marR="0" indent="-368300" algn="l" defTabSz="412750" rtl="0" latinLnBrk="0">
        <a:lnSpc>
          <a:spcPct val="100000"/>
        </a:lnSpc>
        <a:spcBef>
          <a:spcPts val="295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sz="2600" b="0" i="0" u="none" strike="noStrike" cap="none" spc="0" baseline="0"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6pPr>
      <a:lvl7pPr marL="2578100" marR="0" indent="-368300" algn="l" defTabSz="412750" rtl="0" latinLnBrk="0">
        <a:lnSpc>
          <a:spcPct val="100000"/>
        </a:lnSpc>
        <a:spcBef>
          <a:spcPts val="295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sz="2600" b="0" i="0" u="none" strike="noStrike" cap="none" spc="0" baseline="0"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7pPr>
      <a:lvl8pPr marL="2946400" marR="0" indent="-368300" algn="l" defTabSz="412750" rtl="0" latinLnBrk="0">
        <a:lnSpc>
          <a:spcPct val="100000"/>
        </a:lnSpc>
        <a:spcBef>
          <a:spcPts val="295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sz="2600" b="0" i="0" u="none" strike="noStrike" cap="none" spc="0" baseline="0"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8pPr>
      <a:lvl9pPr marL="3314700" marR="0" indent="-368300" algn="l" defTabSz="412750" rtl="0" latinLnBrk="0">
        <a:lnSpc>
          <a:spcPct val="100000"/>
        </a:lnSpc>
        <a:spcBef>
          <a:spcPts val="295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sz="2600" b="0" i="0" u="none" strike="noStrike" cap="none" spc="0" baseline="0"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9pPr>
    </p:bodyStyle>
    <p:otherStyle>
      <a:lvl1pPr marL="0" marR="0" indent="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1pPr>
      <a:lvl2pPr marL="0" marR="0" indent="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2pPr>
      <a:lvl3pPr marL="0" marR="0" indent="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3pPr>
      <a:lvl4pPr marL="0" marR="0" indent="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4pPr>
      <a:lvl5pPr marL="0" marR="0" indent="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5pPr>
      <a:lvl6pPr marL="0" marR="0" indent="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6pPr>
      <a:lvl7pPr marL="0" marR="0" indent="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7pPr>
      <a:lvl8pPr marL="0" marR="0" indent="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8pPr>
      <a:lvl9pPr marL="0" marR="0" indent="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Дата"/>
          <p:cNvSpPr txBox="1">
            <a:spLocks noGrp="1"/>
          </p:cNvSpPr>
          <p:nvPr>
            <p:ph type="body" sz="quarter" idx="21"/>
          </p:nvPr>
        </p:nvSpPr>
        <p:spPr>
          <a:xfrm>
            <a:off x="346334" y="6203269"/>
            <a:ext cx="11487151" cy="287258"/>
          </a:xfrm>
          <a:prstGeom prst="rect">
            <a:avLst/>
          </a:prstGeom>
        </p:spPr>
        <p:txBody>
          <a:bodyPr/>
          <a:lstStyle/>
          <a:p>
            <a:r>
              <a:rPr lang="ru-RU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  <a:t>19.09.2025</a:t>
            </a:r>
            <a:endParaRPr dirty="0">
              <a:solidFill>
                <a:srgbClr val="000000"/>
              </a:solidFill>
              <a:latin typeface="Liberation Serif" panose="02020603050405020304" pitchFamily="18" charset="0"/>
            </a:endParaRPr>
          </a:p>
        </p:txBody>
      </p:sp>
      <p:sp>
        <p:nvSpPr>
          <p:cNvPr id="135" name="Коснитесь дважды"/>
          <p:cNvSpPr txBox="1">
            <a:spLocks noGrp="1"/>
          </p:cNvSpPr>
          <p:nvPr>
            <p:ph type="title"/>
          </p:nvPr>
        </p:nvSpPr>
        <p:spPr>
          <a:xfrm>
            <a:off x="226423" y="1968137"/>
            <a:ext cx="11607063" cy="2813663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3600" b="1" dirty="0">
                <a:latin typeface="Liberation Serif" panose="02020603050405020304" pitchFamily="18" charset="0"/>
              </a:rPr>
              <a:t/>
            </a:r>
            <a:br>
              <a:rPr lang="ru-RU" sz="3600" b="1" dirty="0">
                <a:latin typeface="Liberation Serif" panose="02020603050405020304" pitchFamily="18" charset="0"/>
              </a:rPr>
            </a:br>
            <a:r>
              <a:rPr lang="ru-RU" sz="3600" b="1" dirty="0">
                <a:latin typeface="Liberation Serif" panose="02020603050405020304" pitchFamily="18" charset="0"/>
              </a:rPr>
              <a:t/>
            </a:r>
            <a:br>
              <a:rPr lang="ru-RU" sz="3600" b="1" dirty="0">
                <a:latin typeface="Liberation Serif" panose="02020603050405020304" pitchFamily="18" charset="0"/>
              </a:rPr>
            </a:br>
            <a:r>
              <a:rPr lang="ru-RU" sz="3600" b="1" dirty="0">
                <a:latin typeface="Liberation Serif" panose="02020603050405020304" pitchFamily="18" charset="0"/>
              </a:rPr>
              <a:t/>
            </a:r>
            <a:br>
              <a:rPr lang="ru-RU" sz="3600" b="1" dirty="0">
                <a:latin typeface="Liberation Serif" panose="02020603050405020304" pitchFamily="18" charset="0"/>
              </a:rPr>
            </a:br>
            <a:r>
              <a:rPr lang="ru-RU" sz="3600" b="1" dirty="0">
                <a:latin typeface="Liberation Serif" panose="02020603050405020304" pitchFamily="18" charset="0"/>
              </a:rPr>
              <a:t/>
            </a:r>
            <a:br>
              <a:rPr lang="ru-RU" sz="3600" b="1" dirty="0">
                <a:latin typeface="Liberation Serif" panose="02020603050405020304" pitchFamily="18" charset="0"/>
              </a:rPr>
            </a:br>
            <a:r>
              <a:rPr lang="ru-RU" sz="3600" b="1" dirty="0">
                <a:latin typeface="Liberation Serif" panose="02020603050405020304" pitchFamily="18" charset="0"/>
              </a:rPr>
              <a:t/>
            </a:r>
            <a:br>
              <a:rPr lang="ru-RU" sz="3600" b="1" dirty="0">
                <a:latin typeface="Liberation Serif" panose="02020603050405020304" pitchFamily="18" charset="0"/>
              </a:rPr>
            </a:br>
            <a:r>
              <a:rPr lang="ru-RU" sz="3600" b="1" dirty="0">
                <a:latin typeface="Liberation Serif" panose="02020603050405020304" pitchFamily="18" charset="0"/>
              </a:rPr>
              <a:t/>
            </a:r>
            <a:br>
              <a:rPr lang="ru-RU" sz="3600" b="1" dirty="0">
                <a:latin typeface="Liberation Serif" panose="02020603050405020304" pitchFamily="18" charset="0"/>
              </a:rPr>
            </a:br>
            <a:r>
              <a:rPr lang="ru-RU" sz="3600" b="1" dirty="0">
                <a:latin typeface="Liberation Serif" panose="02020603050405020304" pitchFamily="18" charset="0"/>
              </a:rPr>
              <a:t/>
            </a:r>
            <a:br>
              <a:rPr lang="ru-RU" sz="3600" b="1" dirty="0">
                <a:latin typeface="Liberation Serif" panose="02020603050405020304" pitchFamily="18" charset="0"/>
              </a:rPr>
            </a:br>
            <a:r>
              <a:rPr lang="ru-RU" sz="3600" b="1" dirty="0">
                <a:latin typeface="Liberation Serif" panose="02020603050405020304" pitchFamily="18" charset="0"/>
              </a:rPr>
              <a:t/>
            </a:r>
            <a:br>
              <a:rPr lang="ru-RU" sz="3600" b="1" dirty="0">
                <a:latin typeface="Liberation Serif" panose="02020603050405020304" pitchFamily="18" charset="0"/>
              </a:rPr>
            </a:br>
            <a:r>
              <a:rPr lang="ru-RU" sz="3600" b="1" dirty="0">
                <a:latin typeface="Liberation Serif" panose="02020603050405020304" pitchFamily="18" charset="0"/>
              </a:rPr>
              <a:t/>
            </a:r>
            <a:br>
              <a:rPr lang="ru-RU" sz="3600" b="1" dirty="0">
                <a:latin typeface="Liberation Serif" panose="02020603050405020304" pitchFamily="18" charset="0"/>
              </a:rPr>
            </a:br>
            <a:r>
              <a:rPr lang="ru-RU" sz="3600" b="1" dirty="0">
                <a:latin typeface="Liberation Serif" panose="02020603050405020304" pitchFamily="18" charset="0"/>
              </a:rPr>
              <a:t/>
            </a:r>
            <a:br>
              <a:rPr lang="ru-RU" sz="3600" b="1" dirty="0">
                <a:latin typeface="Liberation Serif" panose="02020603050405020304" pitchFamily="18" charset="0"/>
              </a:rPr>
            </a:br>
            <a:r>
              <a:rPr lang="ru-RU" sz="3600" b="1" dirty="0">
                <a:latin typeface="Liberation Serif" panose="02020603050405020304" pitchFamily="18" charset="0"/>
              </a:rPr>
              <a:t/>
            </a:r>
            <a:br>
              <a:rPr lang="ru-RU" sz="3600" b="1" dirty="0">
                <a:latin typeface="Liberation Serif" panose="02020603050405020304" pitchFamily="18" charset="0"/>
              </a:rPr>
            </a:br>
            <a:r>
              <a:rPr lang="ru-RU" sz="3600" b="1" dirty="0">
                <a:latin typeface="Liberation Serif" panose="02020603050405020304" pitchFamily="18" charset="0"/>
              </a:rPr>
              <a:t/>
            </a:r>
            <a:br>
              <a:rPr lang="ru-RU" sz="3600" b="1" dirty="0">
                <a:latin typeface="Liberation Serif" panose="02020603050405020304" pitchFamily="18" charset="0"/>
              </a:rPr>
            </a:br>
            <a:r>
              <a:rPr lang="ru-RU" sz="3600" b="1" dirty="0">
                <a:latin typeface="Liberation Serif" panose="02020603050405020304" pitchFamily="18" charset="0"/>
              </a:rPr>
              <a:t/>
            </a:r>
            <a:br>
              <a:rPr lang="ru-RU" sz="3600" b="1" dirty="0">
                <a:latin typeface="Liberation Serif" panose="02020603050405020304" pitchFamily="18" charset="0"/>
              </a:rPr>
            </a:br>
            <a:r>
              <a:rPr lang="ru-RU" sz="3600" b="1" dirty="0">
                <a:latin typeface="Liberation Serif" panose="02020603050405020304" pitchFamily="18" charset="0"/>
              </a:rPr>
              <a:t/>
            </a:r>
            <a:br>
              <a:rPr lang="ru-RU" sz="3600" b="1" dirty="0">
                <a:latin typeface="Liberation Serif" panose="02020603050405020304" pitchFamily="18" charset="0"/>
              </a:rPr>
            </a:br>
            <a:r>
              <a:rPr lang="ru-RU" sz="3600" b="1" dirty="0">
                <a:latin typeface="Liberation Serif" panose="02020603050405020304" pitchFamily="18" charset="0"/>
              </a:rPr>
              <a:t/>
            </a:r>
            <a:br>
              <a:rPr lang="ru-RU" sz="3600" b="1" dirty="0">
                <a:latin typeface="Liberation Serif" panose="02020603050405020304" pitchFamily="18" charset="0"/>
              </a:rPr>
            </a:br>
            <a:r>
              <a:rPr lang="ru-RU" sz="3600" b="1" dirty="0">
                <a:latin typeface="Liberation Serif" panose="02020603050405020304" pitchFamily="18" charset="0"/>
              </a:rPr>
              <a:t/>
            </a:r>
            <a:br>
              <a:rPr lang="ru-RU" sz="3600" b="1" dirty="0">
                <a:latin typeface="Liberation Serif" panose="02020603050405020304" pitchFamily="18" charset="0"/>
              </a:rPr>
            </a:br>
            <a:endParaRPr sz="3600" b="1" dirty="0">
              <a:latin typeface="Liberation Serif" panose="02020603050405020304" pitchFamily="18" charset="0"/>
            </a:endParaRPr>
          </a:p>
        </p:txBody>
      </p:sp>
      <p:sp>
        <p:nvSpPr>
          <p:cNvPr id="136" name="Коснитесь дважды"/>
          <p:cNvSpPr txBox="1">
            <a:spLocks noGrp="1"/>
          </p:cNvSpPr>
          <p:nvPr>
            <p:ph type="body" sz="quarter" idx="1"/>
          </p:nvPr>
        </p:nvSpPr>
        <p:spPr>
          <a:xfrm>
            <a:off x="433850" y="5607501"/>
            <a:ext cx="11399635" cy="442704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1800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  <a:t>Анна Михайловна Лобанова, </a:t>
            </a:r>
            <a:r>
              <a:rPr lang="ru-RU" sz="1800" dirty="0" err="1" smtClean="0">
                <a:solidFill>
                  <a:srgbClr val="000000"/>
                </a:solidFill>
                <a:latin typeface="Liberation Serif" panose="02020603050405020304" pitchFamily="18" charset="0"/>
              </a:rPr>
              <a:t>и.о</a:t>
            </a:r>
            <a:r>
              <a:rPr lang="ru-RU" sz="1800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  <a:t>. начальника </a:t>
            </a:r>
            <a:r>
              <a:rPr lang="ru-RU" sz="1800" dirty="0">
                <a:solidFill>
                  <a:srgbClr val="000000"/>
                </a:solidFill>
                <a:latin typeface="Liberation Serif" panose="02020603050405020304" pitchFamily="18" charset="0"/>
              </a:rPr>
              <a:t>управления надзора и контроля в сфере </a:t>
            </a:r>
            <a:r>
              <a:rPr lang="ru-RU" sz="1800" dirty="0" smtClean="0">
                <a:solidFill>
                  <a:srgbClr val="000000"/>
                </a:solidFill>
                <a:latin typeface="Liberation Serif" panose="02020603050405020304" pitchFamily="18" charset="0"/>
              </a:rPr>
              <a:t>образования</a:t>
            </a:r>
            <a:endParaRPr lang="ru-RU" sz="1800" dirty="0">
              <a:solidFill>
                <a:srgbClr val="000000"/>
              </a:solidFill>
              <a:latin typeface="Liberation Serif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6378" y="2550345"/>
            <a:ext cx="1148715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 работе по снижению </a:t>
            </a:r>
          </a:p>
          <a:p>
            <a:pPr algn="ctr"/>
            <a:r>
              <a:rPr lang="ru-RU" sz="3600" b="1" dirty="0" smtClean="0">
                <a:solidFill>
                  <a:srgbClr val="00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документационной нагрузки </a:t>
            </a:r>
          </a:p>
          <a:p>
            <a:pPr algn="ctr"/>
            <a:r>
              <a:rPr lang="ru-RU" sz="3600" b="1" dirty="0" smtClean="0">
                <a:solidFill>
                  <a:srgbClr val="00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на педагогических работников</a:t>
            </a:r>
            <a:r>
              <a:rPr lang="ru-RU" sz="3600" b="1" dirty="0">
                <a:latin typeface="Liberation Serif" panose="02020603050405020304" pitchFamily="18" charset="0"/>
              </a:rPr>
              <a:t> </a:t>
            </a:r>
            <a:endParaRPr lang="ru-RU" sz="3600" b="1" dirty="0" smtClean="0">
              <a:latin typeface="Liberation Serif" panose="02020603050405020304" pitchFamily="18" charset="0"/>
            </a:endParaRPr>
          </a:p>
          <a:p>
            <a:pPr algn="ctr"/>
            <a:r>
              <a:rPr lang="ru-RU" sz="3600" b="1" dirty="0" smtClean="0">
                <a:latin typeface="Liberation Serif" panose="02020603050405020304" pitchFamily="18" charset="0"/>
              </a:rPr>
              <a:t>Свердловской </a:t>
            </a:r>
            <a:r>
              <a:rPr lang="ru-RU" sz="3600" b="1" dirty="0">
                <a:latin typeface="Liberation Serif" panose="02020603050405020304" pitchFamily="18" charset="0"/>
              </a:rPr>
              <a:t>области </a:t>
            </a:r>
            <a:endParaRPr lang="ru-RU" sz="3600" b="1" dirty="0" smtClean="0">
              <a:latin typeface="Liberation Serif" panose="02020603050405020304" pitchFamily="18" charset="0"/>
            </a:endParaRPr>
          </a:p>
          <a:p>
            <a:pPr algn="ctr"/>
            <a:r>
              <a:rPr lang="ru-RU" sz="3600" b="1" dirty="0" smtClean="0">
                <a:latin typeface="Liberation Serif" panose="02020603050405020304" pitchFamily="18" charset="0"/>
              </a:rPr>
              <a:t>(октябрь 2025)</a:t>
            </a:r>
            <a:endParaRPr lang="ru-RU" sz="3600" b="1" dirty="0">
              <a:solidFill>
                <a:srgbClr val="000000"/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334" y="357052"/>
            <a:ext cx="10121213" cy="1367592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949564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7719" y="447471"/>
            <a:ext cx="10992255" cy="1584123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Задача </a:t>
            </a:r>
            <a:r>
              <a:rPr lang="ru-RU" sz="3200" b="1" dirty="0" smtClean="0">
                <a:solidFill>
                  <a:srgbClr val="FF0000"/>
                </a:solidFill>
              </a:rPr>
              <a:t>4</a:t>
            </a:r>
            <a:r>
              <a:rPr lang="en-US" sz="3200" b="1" dirty="0" smtClean="0">
                <a:solidFill>
                  <a:srgbClr val="FF0000"/>
                </a:solidFill>
              </a:rPr>
              <a:t>: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</a:rPr>
              <a:t>использовать и доводить до педагогов ресурсы  Министерства образования Свердловской области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10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95591" y="3891047"/>
            <a:ext cx="11316510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just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spc="0" normalizeH="0" baseline="0" dirty="0" smtClean="0">
              <a:ln>
                <a:noFill/>
              </a:ln>
              <a:solidFill>
                <a:srgbClr val="324863"/>
              </a:solidFill>
              <a:effectLst/>
              <a:uFillTx/>
              <a:latin typeface="Palatino"/>
              <a:ea typeface="Palatino"/>
              <a:cs typeface="Palatino"/>
              <a:sym typeface="Palatino"/>
            </a:endParaRPr>
          </a:p>
          <a:p>
            <a:pPr marL="0" marR="0" indent="0" algn="just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spc="0" normalizeH="0" baseline="0" dirty="0">
              <a:ln>
                <a:noFill/>
              </a:ln>
              <a:solidFill>
                <a:srgbClr val="324863"/>
              </a:solidFill>
              <a:effectLst/>
              <a:uFillTx/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2375" y="2175673"/>
            <a:ext cx="3294434" cy="20723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825500" hangingPunct="0"/>
            <a:r>
              <a:rPr kumimoji="0" lang="ru-RU" sz="1600" b="1" i="0" u="none" strike="noStrike" cap="none" spc="0" normalizeH="0" baseline="0" dirty="0" smtClean="0">
                <a:ln>
                  <a:noFill/>
                </a:ln>
                <a:solidFill>
                  <a:srgbClr val="324863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«горячая линия» по вопросам снижения </a:t>
            </a:r>
            <a:r>
              <a:rPr kumimoji="0" lang="ru-RU" sz="1600" b="1" i="0" u="none" strike="noStrike" cap="none" spc="0" normalizeH="0" baseline="0" dirty="0" err="1" smtClean="0">
                <a:ln>
                  <a:noFill/>
                </a:ln>
                <a:solidFill>
                  <a:srgbClr val="324863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бюрнагрузки</a:t>
            </a:r>
            <a:endParaRPr kumimoji="0" lang="ru-RU" sz="1600" b="1" i="0" u="none" strike="noStrike" cap="none" spc="0" normalizeH="0" baseline="0" dirty="0" smtClean="0">
              <a:ln>
                <a:noFill/>
              </a:ln>
              <a:solidFill>
                <a:srgbClr val="324863"/>
              </a:solidFill>
              <a:effectLst/>
              <a:uFillTx/>
              <a:latin typeface="Palatino"/>
              <a:ea typeface="Palatino"/>
              <a:cs typeface="Palatino"/>
              <a:sym typeface="Palatino"/>
            </a:endParaRPr>
          </a:p>
          <a:p>
            <a:pPr algn="ctr" defTabSz="825500" hangingPunct="0"/>
            <a:r>
              <a:rPr lang="ru-RU" altLang="ru-RU" sz="1600" b="1" dirty="0" smtClean="0">
                <a:solidFill>
                  <a:srgbClr val="333333"/>
                </a:solidFill>
                <a:latin typeface="Golos"/>
              </a:rPr>
              <a:t>+7 </a:t>
            </a:r>
            <a:r>
              <a:rPr lang="ru-RU" altLang="ru-RU" sz="1600" b="1" dirty="0">
                <a:solidFill>
                  <a:srgbClr val="333333"/>
                </a:solidFill>
                <a:latin typeface="Golos"/>
              </a:rPr>
              <a:t>(343) 312-00-04 (доб. 085) </a:t>
            </a:r>
            <a:endParaRPr lang="ru-RU" altLang="ru-RU" sz="1600" b="1" dirty="0" smtClean="0">
              <a:solidFill>
                <a:srgbClr val="333333"/>
              </a:solidFill>
              <a:latin typeface="Golos"/>
            </a:endParaRPr>
          </a:p>
          <a:p>
            <a:pPr algn="ctr" defTabSz="825500" hangingPunct="0"/>
            <a:r>
              <a:rPr lang="ru-RU" altLang="ru-RU" sz="1600" b="1" dirty="0" smtClean="0">
                <a:solidFill>
                  <a:srgbClr val="333333"/>
                </a:solidFill>
                <a:latin typeface="Golos"/>
              </a:rPr>
              <a:t>Шуняева </a:t>
            </a:r>
            <a:r>
              <a:rPr lang="ru-RU" altLang="ru-RU" sz="1600" b="1" dirty="0">
                <a:solidFill>
                  <a:srgbClr val="333333"/>
                </a:solidFill>
                <a:latin typeface="Golos"/>
              </a:rPr>
              <a:t>Наталья </a:t>
            </a:r>
            <a:r>
              <a:rPr lang="ru-RU" altLang="ru-RU" sz="1600" b="1" dirty="0" smtClean="0">
                <a:solidFill>
                  <a:srgbClr val="333333"/>
                </a:solidFill>
                <a:latin typeface="Golos"/>
              </a:rPr>
              <a:t>Владимировна </a:t>
            </a:r>
          </a:p>
          <a:p>
            <a:pPr algn="ctr" defTabSz="825500" hangingPunct="0"/>
            <a:r>
              <a:rPr lang="ru-RU" altLang="ru-RU" sz="1600" b="1" dirty="0" smtClean="0">
                <a:solidFill>
                  <a:srgbClr val="333333"/>
                </a:solidFill>
                <a:latin typeface="Golos"/>
              </a:rPr>
              <a:t>+</a:t>
            </a:r>
            <a:r>
              <a:rPr lang="ru-RU" altLang="ru-RU" sz="1600" b="1" dirty="0">
                <a:solidFill>
                  <a:srgbClr val="333333"/>
                </a:solidFill>
                <a:latin typeface="Golos"/>
              </a:rPr>
              <a:t>7 (343) 312-00-04 (доб. 080) Сокольская Наталья </a:t>
            </a:r>
            <a:r>
              <a:rPr lang="ru-RU" altLang="ru-RU" sz="1600" b="1" dirty="0" smtClean="0">
                <a:solidFill>
                  <a:srgbClr val="333333"/>
                </a:solidFill>
                <a:latin typeface="Golos"/>
              </a:rPr>
              <a:t>Ивановна</a:t>
            </a:r>
            <a:endParaRPr kumimoji="0" lang="ru-RU" sz="1600" b="1" i="0" u="none" strike="noStrike" cap="none" spc="0" normalizeH="0" baseline="0" dirty="0">
              <a:ln>
                <a:noFill/>
              </a:ln>
              <a:solidFill>
                <a:srgbClr val="324863"/>
              </a:solidFill>
              <a:effectLst/>
              <a:uFillTx/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99626" y="2373549"/>
            <a:ext cx="2594042" cy="175746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4200" b="0" i="0" u="none" strike="noStrike" cap="none" spc="0" normalizeH="0" baseline="0" dirty="0">
              <a:ln>
                <a:noFill/>
              </a:ln>
              <a:solidFill>
                <a:srgbClr val="324863"/>
              </a:solidFill>
              <a:effectLst/>
              <a:uFillTx/>
              <a:latin typeface="Palatino"/>
              <a:ea typeface="Palatino"/>
              <a:cs typeface="Palatino"/>
              <a:sym typeface="Palatino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6186" y="2465875"/>
            <a:ext cx="1324407" cy="137541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238671" y="2805582"/>
            <a:ext cx="1588851" cy="7489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spc="0" normalizeH="0" baseline="0" dirty="0" smtClean="0">
                <a:ln>
                  <a:noFill/>
                </a:ln>
                <a:solidFill>
                  <a:srgbClr val="324863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Чат-бот «Помощник Рособрнадзора»</a:t>
            </a:r>
            <a:endParaRPr kumimoji="0" lang="ru-RU" sz="1400" b="1" i="0" u="none" strike="noStrike" cap="none" spc="0" normalizeH="0" baseline="0" dirty="0">
              <a:ln>
                <a:noFill/>
              </a:ln>
              <a:solidFill>
                <a:srgbClr val="324863"/>
              </a:solidFill>
              <a:effectLst/>
              <a:uFillTx/>
              <a:latin typeface="Palatino"/>
              <a:ea typeface="Palatino"/>
              <a:cs typeface="Palatino"/>
              <a:sym typeface="Palatino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1974" y="2140533"/>
            <a:ext cx="1378000" cy="146473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8622" y="4157786"/>
            <a:ext cx="4301340" cy="251650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980579" y="3700529"/>
            <a:ext cx="1731522" cy="5180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spc="0" normalizeH="0" baseline="0" dirty="0" err="1" smtClean="0">
                <a:ln>
                  <a:noFill/>
                </a:ln>
                <a:solidFill>
                  <a:srgbClr val="324863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Телеграм</a:t>
            </a:r>
            <a:r>
              <a:rPr kumimoji="0" lang="ru-RU" sz="900" b="0" i="0" u="none" strike="noStrike" cap="none" spc="0" normalizeH="0" baseline="0" dirty="0" smtClean="0">
                <a:ln>
                  <a:noFill/>
                </a:ln>
                <a:solidFill>
                  <a:srgbClr val="324863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-канал Управления надзора и контроля в сфере образования </a:t>
            </a:r>
            <a:endParaRPr kumimoji="0" lang="ru-RU" sz="900" b="0" i="0" u="none" strike="noStrike" cap="none" spc="0" normalizeH="0" baseline="0" dirty="0">
              <a:ln>
                <a:noFill/>
              </a:ln>
              <a:solidFill>
                <a:srgbClr val="324863"/>
              </a:solidFill>
              <a:effectLst/>
              <a:uFillTx/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2243" y="5024104"/>
            <a:ext cx="2555132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spc="0" normalizeH="0" baseline="0" dirty="0" smtClean="0">
                <a:ln>
                  <a:noFill/>
                </a:ln>
                <a:solidFill>
                  <a:srgbClr val="324863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Сайт Министерства образования СО</a:t>
            </a:r>
            <a:r>
              <a:rPr kumimoji="0" lang="en-US" sz="1000" b="0" i="0" u="none" strike="noStrike" cap="none" spc="0" normalizeH="0" baseline="0" dirty="0" smtClean="0">
                <a:ln>
                  <a:noFill/>
                </a:ln>
                <a:solidFill>
                  <a:srgbClr val="324863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:</a:t>
            </a:r>
            <a:r>
              <a:rPr kumimoji="0" lang="ru-RU" sz="1000" b="0" i="0" u="none" strike="noStrike" cap="none" spc="0" normalizeH="0" baseline="0" dirty="0" smtClean="0">
                <a:ln>
                  <a:noFill/>
                </a:ln>
                <a:solidFill>
                  <a:srgbClr val="324863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 главная страница.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000" dirty="0" smtClean="0">
                <a:solidFill>
                  <a:srgbClr val="324863"/>
                </a:solidFill>
                <a:latin typeface="Palatino"/>
                <a:ea typeface="Palatino"/>
                <a:cs typeface="Palatino"/>
                <a:sym typeface="Palatino"/>
              </a:rPr>
              <a:t>Через этот </a:t>
            </a:r>
            <a:r>
              <a:rPr lang="ru-RU" sz="1000" dirty="0" err="1" smtClean="0">
                <a:solidFill>
                  <a:srgbClr val="324863"/>
                </a:solidFill>
                <a:latin typeface="Palatino"/>
                <a:ea typeface="Palatino"/>
                <a:cs typeface="Palatino"/>
                <a:sym typeface="Palatino"/>
              </a:rPr>
              <a:t>банер</a:t>
            </a:r>
            <a:r>
              <a:rPr lang="ru-RU" sz="1000" dirty="0" smtClean="0">
                <a:solidFill>
                  <a:srgbClr val="324863"/>
                </a:solidFill>
                <a:latin typeface="Palatino"/>
                <a:ea typeface="Palatino"/>
                <a:cs typeface="Palatino"/>
                <a:sym typeface="Palatino"/>
              </a:rPr>
              <a:t> переход к списку муниципальных «горячих линий», Приказу № 779 и др. информации</a:t>
            </a:r>
            <a:endParaRPr kumimoji="0" lang="en-US" sz="1000" b="0" i="0" u="none" strike="noStrike" cap="none" spc="0" normalizeH="0" baseline="0" dirty="0" smtClean="0">
              <a:ln>
                <a:noFill/>
              </a:ln>
              <a:solidFill>
                <a:srgbClr val="324863"/>
              </a:solidFill>
              <a:effectLst/>
              <a:uFillTx/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112868" y="4649342"/>
            <a:ext cx="3871609" cy="13952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825500" hangingPunct="0"/>
            <a:r>
              <a:rPr lang="ru-RU" sz="1400" dirty="0">
                <a:latin typeface="Liberation Serif" panose="02020603050405020304" pitchFamily="18" charset="0"/>
              </a:rPr>
              <a:t>Каждый понедельник по телефону – консультации по обязательным требованиям (в том числе по Приказу № 779) (</a:t>
            </a:r>
            <a:r>
              <a:rPr lang="ru-RU" sz="1400" u="sng" dirty="0">
                <a:latin typeface="Liberation Serif" panose="02020603050405020304" pitchFamily="18" charset="0"/>
              </a:rPr>
              <a:t>телефоны отдела контроля и надзора </a:t>
            </a:r>
            <a:r>
              <a:rPr lang="ru-RU" sz="1400" dirty="0">
                <a:latin typeface="Liberation Serif" panose="02020603050405020304" pitchFamily="18" charset="0"/>
              </a:rPr>
              <a:t>с 14 до 17 часов), очный прием – последняя пятница месяца с 14-00.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spc="0" normalizeH="0" baseline="0" dirty="0">
              <a:ln>
                <a:noFill/>
              </a:ln>
              <a:solidFill>
                <a:srgbClr val="324863"/>
              </a:solidFill>
              <a:effectLst/>
              <a:uFillTx/>
              <a:latin typeface="Palatino"/>
              <a:ea typeface="Palatino"/>
              <a:cs typeface="Palatino"/>
              <a:sym typeface="Palatino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17311" y="2762208"/>
            <a:ext cx="2698454" cy="306625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137498" y="2094479"/>
            <a:ext cx="1549940" cy="7489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4200" b="0" i="0" u="none" strike="noStrike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!!!!!!</a:t>
            </a:r>
            <a:endParaRPr kumimoji="0" lang="ru-RU" sz="42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Palatino"/>
              <a:ea typeface="Palatino"/>
              <a:cs typeface="Palatino"/>
              <a:sym typeface="Palatino"/>
            </a:endParaRPr>
          </a:p>
        </p:txBody>
      </p:sp>
    </p:spTree>
    <p:extLst>
      <p:ext uri="{BB962C8B-B14F-4D97-AF65-F5344CB8AC3E}">
        <p14:creationId xmlns:p14="http://schemas.microsoft.com/office/powerpoint/2010/main" val="2546109929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7719" y="447471"/>
            <a:ext cx="10992255" cy="1584123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Участие в конкурсе</a:t>
            </a:r>
            <a:r>
              <a:rPr lang="en-US" sz="3200" b="1" dirty="0" smtClean="0">
                <a:solidFill>
                  <a:srgbClr val="FF0000"/>
                </a:solidFill>
              </a:rPr>
              <a:t>: </a:t>
            </a:r>
            <a:r>
              <a:rPr lang="ru-RU" sz="3200" b="1" dirty="0" smtClean="0">
                <a:solidFill>
                  <a:srgbClr val="FF0000"/>
                </a:solidFill>
              </a:rPr>
              <a:t>лучшие практики «Образование без бюрократии»*  </a:t>
            </a:r>
            <a:endParaRPr lang="ru-RU" sz="32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11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49479" y="5535393"/>
            <a:ext cx="2905328" cy="13952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endParaRPr lang="ru-RU" sz="1400" dirty="0"/>
          </a:p>
          <a:p>
            <a:r>
              <a:rPr lang="ru-RU" sz="1400" b="1" dirty="0" smtClean="0">
                <a:solidFill>
                  <a:srgbClr val="FF0000"/>
                </a:solidFill>
              </a:rPr>
              <a:t>*</a:t>
            </a:r>
            <a:r>
              <a:rPr lang="ru-RU" sz="1400" b="1" dirty="0" smtClean="0">
                <a:solidFill>
                  <a:srgbClr val="0070C0"/>
                </a:solidFill>
              </a:rPr>
              <a:t>Анонс от Рособрнадзора </a:t>
            </a:r>
          </a:p>
          <a:p>
            <a:r>
              <a:rPr lang="ru-RU" sz="1400" b="1" dirty="0" smtClean="0">
                <a:solidFill>
                  <a:srgbClr val="0070C0"/>
                </a:solidFill>
              </a:rPr>
              <a:t>на совещании с субъектами РФ 07.08.2025 </a:t>
            </a:r>
            <a:endParaRPr lang="ru-RU" sz="1400" b="1" dirty="0">
              <a:solidFill>
                <a:srgbClr val="0070C0"/>
              </a:solidFill>
            </a:endParaRPr>
          </a:p>
          <a:p>
            <a:pPr marL="0" marR="0" indent="0" algn="just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spc="0" normalizeH="0" baseline="0" dirty="0" smtClean="0">
              <a:ln>
                <a:noFill/>
              </a:ln>
              <a:solidFill>
                <a:srgbClr val="324863"/>
              </a:solidFill>
              <a:effectLst/>
              <a:uFillTx/>
              <a:latin typeface="Palatino"/>
              <a:ea typeface="Palatino"/>
              <a:cs typeface="Palatino"/>
              <a:sym typeface="Palatino"/>
            </a:endParaRPr>
          </a:p>
          <a:p>
            <a:pPr marL="0" marR="0" indent="0" algn="just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spc="0" normalizeH="0" baseline="0" dirty="0">
              <a:ln>
                <a:noFill/>
              </a:ln>
              <a:solidFill>
                <a:srgbClr val="324863"/>
              </a:solidFill>
              <a:effectLst/>
              <a:uFillTx/>
              <a:latin typeface="Palatino"/>
              <a:ea typeface="Palatino"/>
              <a:cs typeface="Palatino"/>
              <a:sym typeface="Palatino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9234" y="1589159"/>
            <a:ext cx="8391727" cy="511029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12323" y="2416927"/>
            <a:ext cx="2963694" cy="15799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spc="0" normalizeH="0" baseline="0" dirty="0" smtClean="0">
                <a:ln>
                  <a:noFill/>
                </a:ln>
                <a:solidFill>
                  <a:srgbClr val="324863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МОГУТ участвовать</a:t>
            </a:r>
            <a:r>
              <a:rPr kumimoji="0" lang="en-US" sz="1200" b="1" i="0" u="none" strike="noStrike" cap="none" spc="0" normalizeH="0" baseline="0" dirty="0" smtClean="0">
                <a:ln>
                  <a:noFill/>
                </a:ln>
                <a:solidFill>
                  <a:srgbClr val="324863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:</a:t>
            </a:r>
            <a:endParaRPr kumimoji="0" lang="ru-RU" sz="1200" b="1" i="0" u="none" strike="noStrike" cap="none" spc="0" normalizeH="0" baseline="0" dirty="0" smtClean="0">
              <a:ln>
                <a:noFill/>
              </a:ln>
              <a:solidFill>
                <a:srgbClr val="324863"/>
              </a:solidFill>
              <a:effectLst/>
              <a:uFillTx/>
              <a:latin typeface="Palatino"/>
              <a:ea typeface="Palatino"/>
              <a:cs typeface="Palatino"/>
              <a:sym typeface="Palatino"/>
            </a:endParaRPr>
          </a:p>
          <a:p>
            <a:pPr marL="0" marR="0" indent="0" algn="just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spc="0" normalizeH="0" baseline="0" dirty="0" smtClean="0">
                <a:ln>
                  <a:noFill/>
                </a:ln>
                <a:solidFill>
                  <a:srgbClr val="324863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Министерство образования СО</a:t>
            </a:r>
          </a:p>
          <a:p>
            <a:pPr marL="0" marR="0" indent="0" algn="just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200" b="1" dirty="0" smtClean="0">
                <a:solidFill>
                  <a:srgbClr val="324863"/>
                </a:solidFill>
                <a:latin typeface="Palatino"/>
                <a:ea typeface="Palatino"/>
                <a:cs typeface="Palatino"/>
                <a:sym typeface="Palatino"/>
              </a:rPr>
              <a:t>ОМСУ</a:t>
            </a:r>
          </a:p>
          <a:p>
            <a:pPr marL="0" marR="0" indent="0" algn="just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spc="0" normalizeH="0" baseline="0" dirty="0" smtClean="0">
                <a:ln>
                  <a:noFill/>
                </a:ln>
                <a:solidFill>
                  <a:srgbClr val="324863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Образовательные организации</a:t>
            </a:r>
          </a:p>
          <a:p>
            <a:pPr marL="0" marR="0" indent="0" algn="just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ru-RU" sz="1200" b="1" dirty="0">
              <a:solidFill>
                <a:srgbClr val="324863"/>
              </a:solidFill>
              <a:latin typeface="Palatino"/>
              <a:ea typeface="Palatino"/>
              <a:cs typeface="Palatino"/>
              <a:sym typeface="Palatino"/>
            </a:endParaRPr>
          </a:p>
          <a:p>
            <a:pPr marL="0" marR="0" indent="0" algn="just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200" b="1" dirty="0" smtClean="0">
                <a:solidFill>
                  <a:srgbClr val="324863"/>
                </a:solidFill>
                <a:latin typeface="Palatino"/>
                <a:ea typeface="Palatino"/>
                <a:cs typeface="Palatino"/>
                <a:sym typeface="Palatino"/>
              </a:rPr>
              <a:t>Дополнительная информация будет подготовлена Институтом развития образования </a:t>
            </a:r>
            <a:endParaRPr kumimoji="0" lang="ru-RU" sz="1200" b="1" i="0" u="none" strike="noStrike" cap="none" spc="0" normalizeH="0" baseline="0" dirty="0">
              <a:ln>
                <a:noFill/>
              </a:ln>
              <a:solidFill>
                <a:srgbClr val="324863"/>
              </a:solidFill>
              <a:effectLst/>
              <a:uFillTx/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7226" y="3686412"/>
            <a:ext cx="2817581" cy="16414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spc="0" normalizeH="0" baseline="0" dirty="0" smtClean="0">
              <a:ln>
                <a:noFill/>
              </a:ln>
              <a:solidFill>
                <a:srgbClr val="FF0000"/>
              </a:solidFill>
              <a:effectLst/>
              <a:uFillTx/>
              <a:latin typeface="Palatino"/>
              <a:ea typeface="Palatino"/>
              <a:cs typeface="Palatino"/>
              <a:sym typeface="Palatino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КОЛЛЕГИ! 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FF0000"/>
                </a:solidFill>
                <a:latin typeface="Palatino"/>
                <a:ea typeface="Palatino"/>
                <a:cs typeface="Palatino"/>
                <a:sym typeface="Palatino"/>
              </a:rPr>
              <a:t>Делитесь лучшим опытом в чате МАХ !!!!</a:t>
            </a:r>
            <a:endParaRPr kumimoji="0" lang="ru-RU" sz="20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Palatino"/>
              <a:ea typeface="Palatino"/>
              <a:cs typeface="Palatino"/>
              <a:sym typeface="Palatino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4807" y="4450188"/>
            <a:ext cx="2018923" cy="2294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631958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70C0"/>
                </a:solidFill>
                <a:latin typeface="Liberation Serif" panose="02020603050405020304" pitchFamily="18" charset="0"/>
              </a:rPr>
              <a:t>Благодарим за внимание!</a:t>
            </a:r>
            <a:endParaRPr lang="ru-RU" dirty="0">
              <a:solidFill>
                <a:srgbClr val="0070C0"/>
              </a:solidFill>
              <a:latin typeface="Liberation Serif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endParaRPr lang="en-US" dirty="0">
              <a:latin typeface="Liberation Serif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dirty="0">
              <a:latin typeface="Liberation Serif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002958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6550" y="311150"/>
            <a:ext cx="11525250" cy="130108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Законодательство о снижении документационной нагрузки на педагогических работников (ДОУ, школы, СПО)</a:t>
            </a:r>
            <a:r>
              <a:rPr lang="en-US" sz="2800" b="1" dirty="0" smtClean="0">
                <a:solidFill>
                  <a:srgbClr val="0070C0"/>
                </a:solidFill>
              </a:rPr>
              <a:t>: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2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latin typeface="Liberation Serif" panose="02020603050405020304" pitchFamily="18" charset="0"/>
              </a:rPr>
              <a:t/>
            </a:r>
            <a:br>
              <a:rPr lang="ru-RU" b="1" dirty="0">
                <a:latin typeface="Liberation Serif" panose="02020603050405020304" pitchFamily="18" charset="0"/>
              </a:rPr>
            </a:b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89107" y="2219671"/>
            <a:ext cx="11413788" cy="428835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just" defTabSz="825500" hangingPunct="0"/>
            <a:r>
              <a:rPr lang="ru-RU" sz="20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1. Федеральный </a:t>
            </a:r>
            <a:r>
              <a:rPr lang="ru-RU" sz="20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закон от 29 декабря 2012 г. N 273-ФЗ </a:t>
            </a:r>
            <a:r>
              <a:rPr lang="ru-RU" sz="20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«Об </a:t>
            </a:r>
            <a:r>
              <a:rPr lang="ru-RU" sz="20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образовании в Российской </a:t>
            </a:r>
            <a:r>
              <a:rPr lang="ru-RU" sz="20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Федерации»</a:t>
            </a:r>
            <a:r>
              <a:rPr lang="en-US" sz="20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:</a:t>
            </a:r>
            <a:endParaRPr lang="ru-RU" sz="2000" b="1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algn="just" defTabSz="825500" hangingPunct="0"/>
            <a:r>
              <a:rPr kumimoji="0" lang="ru-RU" sz="2000" b="1" i="0" u="none" strike="noStrike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  <a:sym typeface="Palatino"/>
              </a:rPr>
              <a:t>СТАТЬЯ 47 </a:t>
            </a:r>
            <a:r>
              <a:rPr kumimoji="0" lang="ru-RU" sz="2000" b="1" i="0" u="none" strike="noStrike" cap="none" spc="0" normalizeH="0" baseline="0" dirty="0" smtClean="0">
                <a:ln>
                  <a:noFill/>
                </a:ln>
                <a:solidFill>
                  <a:srgbClr val="324863"/>
                </a:solidFill>
                <a:effectLst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  <a:sym typeface="Palatino"/>
              </a:rPr>
              <a:t>(ЧАСТИ 6, 6.1, </a:t>
            </a:r>
            <a:r>
              <a:rPr kumimoji="0" lang="ru-RU" sz="2000" b="1" i="0" u="none" strike="noStrike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  <a:sym typeface="Palatino"/>
              </a:rPr>
              <a:t>6.2</a:t>
            </a:r>
            <a:r>
              <a:rPr kumimoji="0" lang="ru-RU" sz="2000" b="1" i="0" u="none" strike="noStrike" cap="none" spc="0" normalizeH="0" baseline="0" dirty="0" smtClean="0">
                <a:ln>
                  <a:noFill/>
                </a:ln>
                <a:solidFill>
                  <a:srgbClr val="324863"/>
                </a:solidFill>
                <a:effectLst/>
                <a:uFillTx/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  <a:sym typeface="Palatino"/>
              </a:rPr>
              <a:t>, 9), СТАТЬЯ 29 (ЧАСТЬ 4)</a:t>
            </a:r>
          </a:p>
          <a:p>
            <a:pPr algn="just" defTabSz="825500" hangingPunct="0"/>
            <a:endParaRPr lang="ru-RU" sz="2000" b="1" dirty="0">
              <a:solidFill>
                <a:srgbClr val="324863"/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  <a:sym typeface="Palatino"/>
            </a:endParaRPr>
          </a:p>
          <a:p>
            <a:pPr>
              <a:lnSpc>
                <a:spcPct val="120000"/>
              </a:lnSpc>
            </a:pPr>
            <a:r>
              <a:rPr lang="ru-RU" sz="20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2. Приказ </a:t>
            </a:r>
            <a:r>
              <a:rPr lang="ru-RU" sz="20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Министерства просвещения РФ от 06.11.2024 № 779 «Об утверждении перечня документов, подготовка которой осуществляется педагогическими работниками при реализации основных общеобразовательных программ, образовательных программ среднего профессионального образования» </a:t>
            </a:r>
            <a:r>
              <a:rPr lang="ru-RU" sz="2000" b="1" dirty="0">
                <a:solidFill>
                  <a:srgbClr val="FF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(вступил в силу 1 марта 2025 года) </a:t>
            </a:r>
            <a:r>
              <a:rPr lang="ru-RU" sz="20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(далее – Приказ № 779</a:t>
            </a:r>
            <a:r>
              <a:rPr lang="ru-RU" sz="20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)</a:t>
            </a:r>
          </a:p>
          <a:p>
            <a:pPr>
              <a:lnSpc>
                <a:spcPct val="120000"/>
              </a:lnSpc>
            </a:pPr>
            <a:endParaRPr lang="ru-RU" sz="2000" b="1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Разъяснения</a:t>
            </a:r>
            <a:r>
              <a:rPr lang="en-US" sz="2000" b="1" dirty="0" smtClean="0">
                <a:solidFill>
                  <a:srgbClr val="0070C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:</a:t>
            </a:r>
            <a:endParaRPr lang="ru-RU" sz="2000" b="1" dirty="0">
              <a:solidFill>
                <a:srgbClr val="0070C0"/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r>
              <a:rPr lang="ru-RU" sz="20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3. Письмо </a:t>
            </a:r>
            <a:r>
              <a:rPr lang="ru-RU" sz="20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Министерства просвещения Российской Федерации от 11.06.2025 № 03-1227 «О направлении разъяснений» (Разъяснения положений Приказа № 779</a:t>
            </a:r>
            <a:r>
              <a:rPr lang="ru-RU" sz="20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)  </a:t>
            </a:r>
            <a:r>
              <a:rPr lang="ru-RU" sz="2000" b="1" dirty="0" smtClean="0">
                <a:solidFill>
                  <a:srgbClr val="FF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Особенно для ДОУ !!!!!!</a:t>
            </a:r>
            <a:endParaRPr lang="ru-RU" sz="2000" b="1" dirty="0">
              <a:solidFill>
                <a:srgbClr val="FF0000"/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algn="just" defTabSz="825500" hangingPunct="0"/>
            <a:endParaRPr kumimoji="0" lang="ru-RU" sz="2800" b="0" i="0" u="none" strike="noStrike" cap="none" spc="0" normalizeH="0" baseline="0" dirty="0">
              <a:ln>
                <a:noFill/>
              </a:ln>
              <a:solidFill>
                <a:srgbClr val="324863"/>
              </a:solidFill>
              <a:effectLst/>
              <a:uFillTx/>
              <a:latin typeface="Palatino"/>
              <a:ea typeface="Palatino"/>
              <a:cs typeface="Palatino"/>
              <a:sym typeface="Palatino"/>
            </a:endParaRPr>
          </a:p>
        </p:txBody>
      </p:sp>
    </p:spTree>
    <p:extLst>
      <p:ext uri="{BB962C8B-B14F-4D97-AF65-F5344CB8AC3E}">
        <p14:creationId xmlns:p14="http://schemas.microsoft.com/office/powerpoint/2010/main" val="1431190872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 учетом нормативных правовых актов</a:t>
            </a:r>
            <a:r>
              <a:rPr lang="en-US" sz="2800" b="1" dirty="0" smtClean="0">
                <a:solidFill>
                  <a:srgbClr val="0070C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:</a:t>
            </a:r>
            <a:r>
              <a:rPr lang="ru-RU" sz="2800" b="1" dirty="0" smtClean="0">
                <a:solidFill>
                  <a:srgbClr val="0070C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</a:t>
            </a:r>
            <a:endParaRPr lang="ru-RU" sz="2800" b="1" dirty="0">
              <a:solidFill>
                <a:srgbClr val="0070C0"/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Приказ Министерства здравоохранения и социального развития РФ от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26.08.2010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 № 761н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«Об 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утверждении Единого квалификационного справочника должностей руководителей, специалистов и служащих, раздел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«Квалификационные 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характеристики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должностей 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работников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образования»</a:t>
            </a:r>
          </a:p>
          <a:p>
            <a:pPr algn="just"/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Постановление Правительства РФ от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21.02.2022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 № 225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«Об </a:t>
            </a:r>
            <a:r>
              <a:rPr lang="ru-RU" sz="24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утверждении номенклатуры должностей педагогических работников организаций, осуществляющих образовательную деятельность, должностей руководителей образовательных </a:t>
            </a:r>
            <a:r>
              <a:rPr lang="ru-RU" sz="24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организаций»</a:t>
            </a:r>
            <a:endParaRPr lang="ru-RU" sz="24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148025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2800" b="1" dirty="0" smtClean="0">
              <a:solidFill>
                <a:srgbClr val="FF0000"/>
              </a:solidFill>
            </a:endParaRPr>
          </a:p>
          <a:p>
            <a:endParaRPr lang="ru-RU" sz="2800" b="1" dirty="0" smtClean="0">
              <a:solidFill>
                <a:srgbClr val="FF0000"/>
              </a:solidFill>
            </a:endParaRPr>
          </a:p>
          <a:p>
            <a:r>
              <a:rPr lang="ru-RU" sz="2800" b="1" dirty="0" smtClean="0">
                <a:solidFill>
                  <a:srgbClr val="FF0000"/>
                </a:solidFill>
              </a:rPr>
              <a:t>ЦЕЛЬ</a:t>
            </a:r>
            <a:r>
              <a:rPr lang="en-US" sz="2800" b="1" dirty="0">
                <a:solidFill>
                  <a:srgbClr val="FF0000"/>
                </a:solidFill>
              </a:rPr>
              <a:t>:</a:t>
            </a:r>
            <a:r>
              <a:rPr lang="ru-RU" sz="2800" b="1" dirty="0">
                <a:solidFill>
                  <a:srgbClr val="FF0000"/>
                </a:solidFill>
              </a:rPr>
              <a:t>  </a:t>
            </a:r>
            <a:endParaRPr lang="ru-RU" sz="2800" b="1" dirty="0" smtClean="0">
              <a:solidFill>
                <a:srgbClr val="FF0000"/>
              </a:solidFill>
            </a:endParaRPr>
          </a:p>
          <a:p>
            <a:r>
              <a:rPr lang="ru-RU" sz="2800" b="1" dirty="0"/>
              <a:t/>
            </a:r>
            <a:br>
              <a:rPr lang="ru-RU" sz="2800" b="1" dirty="0"/>
            </a:br>
            <a:r>
              <a:rPr lang="ru-RU" sz="4000" b="1" dirty="0"/>
              <a:t>ПРИВЕСТИ ДОКУМЕНТАЦИОННУЮ НАГРУЗКУ НА ПЕДРАБОТНИКОВ В СООТВЕТСТВИЕ </a:t>
            </a:r>
            <a:r>
              <a:rPr lang="ru-RU" sz="4000" b="1" dirty="0" smtClean="0"/>
              <a:t>ЗАКОНОДАТЕЛЬСТВУ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69510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6550" y="311150"/>
            <a:ext cx="11525250" cy="138794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Задача 1</a:t>
            </a:r>
            <a:r>
              <a:rPr lang="en-US" sz="2800" b="1" dirty="0" smtClean="0">
                <a:solidFill>
                  <a:srgbClr val="0070C0"/>
                </a:solidFill>
              </a:rPr>
              <a:t>: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     </a:t>
            </a:r>
            <a:r>
              <a:rPr lang="ru-RU" sz="2400" b="1" dirty="0" smtClean="0">
                <a:solidFill>
                  <a:srgbClr val="FF0000"/>
                </a:solidFill>
              </a:rPr>
              <a:t>РАЗЪЯСНИТЕЛЬНАЯ РАБОТА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 - до каждого педагога в МАХ !!!!</a:t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>             На всех уровнях!!!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5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latin typeface="Liberation Serif" panose="02020603050405020304" pitchFamily="18" charset="0"/>
              </a:rPr>
              <a:t/>
            </a:r>
            <a:br>
              <a:rPr lang="ru-RU" b="1" dirty="0">
                <a:latin typeface="Liberation Serif" panose="02020603050405020304" pitchFamily="18" charset="0"/>
              </a:rPr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52243" y="1038285"/>
            <a:ext cx="11551714" cy="601190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 </a:t>
            </a:r>
          </a:p>
          <a:p>
            <a: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ru-RU" sz="2400" b="1" dirty="0">
              <a:solidFill>
                <a:srgbClr val="FF0000"/>
              </a:solidFill>
              <a:latin typeface="Palatino"/>
              <a:ea typeface="Palatino"/>
              <a:cs typeface="Palatino"/>
              <a:sym typeface="Palatino"/>
            </a:endParaRPr>
          </a:p>
          <a:p>
            <a: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spc="0" normalizeH="0" baseline="0" dirty="0" smtClean="0">
              <a:ln>
                <a:noFill/>
              </a:ln>
              <a:solidFill>
                <a:srgbClr val="FF0000"/>
              </a:solidFill>
              <a:effectLst/>
              <a:uFillTx/>
              <a:latin typeface="Palatino"/>
              <a:ea typeface="Palatino"/>
              <a:cs typeface="Palatino"/>
              <a:sym typeface="Palatino"/>
            </a:endParaRPr>
          </a:p>
          <a:p>
            <a: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!!!!!</a:t>
            </a:r>
            <a:r>
              <a:rPr kumimoji="0" lang="ru-RU" sz="2400" b="1" i="0" u="none" strike="noStrike" cap="none" spc="0" normalizeH="0" baseline="0" dirty="0" smtClean="0">
                <a:ln>
                  <a:noFill/>
                </a:ln>
                <a:solidFill>
                  <a:srgbClr val="324863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 с </a:t>
            </a:r>
            <a:r>
              <a:rPr kumimoji="0" lang="ru-RU" sz="2400" b="1" i="0" u="none" strike="noStrike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16 сентября 2025 г</a:t>
            </a:r>
            <a:r>
              <a:rPr kumimoji="0" lang="ru-RU" sz="2400" b="1" i="0" u="none" strike="noStrike" cap="none" spc="0" normalizeH="0" baseline="0" dirty="0" smtClean="0">
                <a:ln>
                  <a:noFill/>
                </a:ln>
                <a:solidFill>
                  <a:srgbClr val="324863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. </a:t>
            </a:r>
          </a:p>
          <a:p>
            <a: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spc="0" normalizeH="0" baseline="0" dirty="0" smtClean="0">
                <a:ln>
                  <a:noFill/>
                </a:ln>
                <a:solidFill>
                  <a:srgbClr val="324863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работает чат для педагогов и руководителей</a:t>
            </a:r>
          </a:p>
          <a:p>
            <a: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spc="0" normalizeH="0" baseline="0" dirty="0" smtClean="0">
                <a:ln>
                  <a:noFill/>
                </a:ln>
                <a:solidFill>
                  <a:srgbClr val="324863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  </a:t>
            </a:r>
          </a:p>
          <a:p>
            <a: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«Образование без бюрократии </a:t>
            </a:r>
          </a:p>
          <a:p>
            <a: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в Свердловской области»</a:t>
            </a:r>
          </a:p>
          <a:p>
            <a: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spc="0" normalizeH="0" baseline="0" dirty="0" smtClean="0">
                <a:ln>
                  <a:noFill/>
                </a:ln>
                <a:solidFill>
                  <a:srgbClr val="324863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 </a:t>
            </a:r>
          </a:p>
          <a:p>
            <a: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spc="0" normalizeH="0" baseline="0" dirty="0" smtClean="0">
                <a:ln>
                  <a:noFill/>
                </a:ln>
                <a:solidFill>
                  <a:srgbClr val="324863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= «горячая линия» Минобразования СО </a:t>
            </a:r>
          </a:p>
          <a:p>
            <a:pPr marL="0" marR="0" indent="0" algn="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spc="0" normalizeH="0" baseline="0" dirty="0" smtClean="0">
                <a:ln>
                  <a:noFill/>
                </a:ln>
                <a:solidFill>
                  <a:srgbClr val="324863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по вопроса документационной нагрузки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ru-RU" sz="2400" b="1" dirty="0">
              <a:solidFill>
                <a:srgbClr val="324863"/>
              </a:solidFill>
              <a:latin typeface="Palatino"/>
              <a:ea typeface="Palatino"/>
              <a:cs typeface="Palatino"/>
              <a:sym typeface="Palatino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ПРОСИМ</a:t>
            </a:r>
            <a:r>
              <a:rPr kumimoji="0" lang="ru-RU" sz="2400" b="1" i="0" u="none" strike="noStrike" cap="none" spc="0" normalizeH="0" baseline="0" dirty="0" smtClean="0">
                <a:ln>
                  <a:noFill/>
                </a:ln>
                <a:solidFill>
                  <a:srgbClr val="324863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Palatino"/>
                <a:ea typeface="Palatino"/>
                <a:cs typeface="Palatino"/>
                <a:sym typeface="Palatino"/>
              </a:rPr>
              <a:t>в кратчайшие сроки</a:t>
            </a:r>
            <a:endParaRPr kumimoji="0" lang="ru-RU" sz="2400" b="1" i="0" u="none" strike="noStrike" cap="none" spc="0" normalizeH="0" baseline="0" dirty="0" smtClean="0">
              <a:ln>
                <a:noFill/>
              </a:ln>
              <a:solidFill>
                <a:srgbClr val="FF0000"/>
              </a:solidFill>
              <a:effectLst/>
              <a:uFillTx/>
              <a:latin typeface="Palatino"/>
              <a:ea typeface="Palatino"/>
              <a:cs typeface="Palatino"/>
              <a:sym typeface="Palatino"/>
            </a:endParaRPr>
          </a:p>
          <a:p>
            <a:pPr algn="ctr" defTabSz="825500" hangingPunct="0"/>
            <a:r>
              <a:rPr lang="ru-RU" sz="2400" b="1" dirty="0" smtClean="0">
                <a:solidFill>
                  <a:srgbClr val="324863"/>
                </a:solidFill>
                <a:latin typeface="Palatino"/>
                <a:ea typeface="Palatino"/>
                <a:cs typeface="Palatino"/>
                <a:sym typeface="Palatino"/>
              </a:rPr>
              <a:t>довести информацию о чате через сайты ОО, чаты ОО, </a:t>
            </a:r>
            <a:r>
              <a:rPr lang="ru-RU" sz="2400" b="1" dirty="0">
                <a:solidFill>
                  <a:srgbClr val="324863"/>
                </a:solidFill>
                <a:latin typeface="Palatino"/>
                <a:ea typeface="Palatino"/>
                <a:cs typeface="Palatino"/>
                <a:sym typeface="Palatino"/>
              </a:rPr>
              <a:t>сообщества, </a:t>
            </a:r>
            <a:r>
              <a:rPr lang="ru-RU" sz="2400" b="1" dirty="0" smtClean="0">
                <a:solidFill>
                  <a:srgbClr val="324863"/>
                </a:solidFill>
                <a:latin typeface="Palatino"/>
                <a:ea typeface="Palatino"/>
                <a:cs typeface="Palatino"/>
                <a:sym typeface="Palatino"/>
              </a:rPr>
              <a:t>СМИ</a:t>
            </a:r>
            <a:r>
              <a:rPr lang="ru-RU" sz="2400" b="1" dirty="0">
                <a:solidFill>
                  <a:srgbClr val="324863"/>
                </a:solidFill>
                <a:latin typeface="Palatino"/>
                <a:ea typeface="Palatino"/>
                <a:cs typeface="Palatino"/>
                <a:sym typeface="Palatino"/>
              </a:rPr>
              <a:t>, иные </a:t>
            </a:r>
            <a:r>
              <a:rPr lang="ru-RU" sz="2400" b="1" dirty="0" smtClean="0">
                <a:solidFill>
                  <a:srgbClr val="324863"/>
                </a:solidFill>
                <a:latin typeface="Palatino"/>
                <a:ea typeface="Palatino"/>
                <a:cs typeface="Palatino"/>
                <a:sym typeface="Palatino"/>
              </a:rPr>
              <a:t>инф. ресурсы, методические службы, профсоюзы</a:t>
            </a:r>
            <a:endParaRPr lang="ru-RU" sz="2400" b="1" dirty="0">
              <a:solidFill>
                <a:srgbClr val="324863"/>
              </a:solidFill>
              <a:latin typeface="Palatino"/>
              <a:ea typeface="Palatino"/>
              <a:cs typeface="Palatino"/>
              <a:sym typeface="Palatino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spc="0" normalizeH="0" baseline="0" dirty="0">
              <a:ln>
                <a:noFill/>
              </a:ln>
              <a:solidFill>
                <a:srgbClr val="324863"/>
              </a:solidFill>
              <a:effectLst/>
              <a:uFillTx/>
              <a:latin typeface="Palatino"/>
              <a:ea typeface="Palatino"/>
              <a:cs typeface="Palatino"/>
              <a:sym typeface="Palatino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694" y="2073666"/>
            <a:ext cx="2899906" cy="329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198932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7719" y="447471"/>
            <a:ext cx="10992255" cy="1584123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Задача </a:t>
            </a:r>
            <a:r>
              <a:rPr lang="ru-RU" sz="3200" b="1" dirty="0" smtClean="0">
                <a:solidFill>
                  <a:srgbClr val="FF0000"/>
                </a:solidFill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</a:rPr>
              <a:t>:</a:t>
            </a:r>
            <a:r>
              <a:rPr lang="ru-RU" sz="3200" b="1" dirty="0" smtClean="0">
                <a:solidFill>
                  <a:srgbClr val="0070C0"/>
                </a:solidFill>
              </a:rPr>
              <a:t> Приведение в соответствие законодательству документов в ОО (к Приказу № 779)  </a:t>
            </a:r>
            <a:endParaRPr lang="ru-RU" sz="32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6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95591" y="1752000"/>
            <a:ext cx="11316510" cy="481157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just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4200" b="0" i="0" u="none" strike="noStrike" cap="none" spc="0" normalizeH="0" baseline="0" dirty="0" smtClean="0">
              <a:ln>
                <a:noFill/>
              </a:ln>
              <a:solidFill>
                <a:srgbClr val="324863"/>
              </a:solidFill>
              <a:effectLst/>
              <a:uFillTx/>
              <a:latin typeface="Palatino"/>
              <a:ea typeface="Palatino"/>
              <a:cs typeface="Palatino"/>
              <a:sym typeface="Palatino"/>
            </a:endParaRPr>
          </a:p>
          <a:p>
            <a:pPr marL="0" marR="0" indent="0" algn="just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4200" b="0" i="0" u="none" strike="noStrike" cap="none" spc="0" normalizeH="0" baseline="0" dirty="0" smtClean="0">
                <a:ln>
                  <a:noFill/>
                </a:ln>
                <a:solidFill>
                  <a:srgbClr val="324863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Должностные инструкции </a:t>
            </a:r>
            <a:r>
              <a:rPr kumimoji="0" lang="ru-RU" sz="4200" b="0" i="0" u="none" strike="noStrike" cap="none" spc="0" normalizeH="0" baseline="0" dirty="0" err="1" smtClean="0">
                <a:ln>
                  <a:noFill/>
                </a:ln>
                <a:solidFill>
                  <a:srgbClr val="324863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пед.работников</a:t>
            </a:r>
            <a:endParaRPr kumimoji="0" lang="ru-RU" sz="4200" b="0" i="0" u="none" strike="noStrike" cap="none" spc="0" normalizeH="0" baseline="0" dirty="0" smtClean="0">
              <a:ln>
                <a:noFill/>
              </a:ln>
              <a:solidFill>
                <a:srgbClr val="324863"/>
              </a:solidFill>
              <a:effectLst/>
              <a:uFillTx/>
              <a:latin typeface="Palatino"/>
              <a:ea typeface="Palatino"/>
              <a:cs typeface="Palatino"/>
              <a:sym typeface="Palatino"/>
            </a:endParaRPr>
          </a:p>
          <a:p>
            <a:pPr marL="0" marR="0" indent="0" algn="just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spc="0" normalizeH="0" baseline="0" dirty="0" smtClean="0">
              <a:ln>
                <a:noFill/>
              </a:ln>
              <a:solidFill>
                <a:srgbClr val="324863"/>
              </a:solidFill>
              <a:effectLst/>
              <a:uFillTx/>
              <a:latin typeface="Palatino"/>
              <a:ea typeface="Palatino"/>
              <a:cs typeface="Palatino"/>
              <a:sym typeface="Palatino"/>
            </a:endParaRPr>
          </a:p>
          <a:p>
            <a:pPr marL="0" marR="0" indent="0" algn="just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spc="0" normalizeH="0" baseline="0" dirty="0" smtClean="0">
                <a:ln>
                  <a:noFill/>
                </a:ln>
                <a:solidFill>
                  <a:srgbClr val="324863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(</a:t>
            </a:r>
            <a:r>
              <a:rPr kumimoji="0" lang="ru-RU" sz="2000" b="1" i="0" u="none" strike="noStrike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!!!!!</a:t>
            </a:r>
            <a:r>
              <a:rPr kumimoji="0" lang="ru-RU" sz="2000" b="1" i="0" u="none" strike="noStrike" cap="none" spc="0" normalizeH="0" baseline="0" dirty="0" smtClean="0">
                <a:ln>
                  <a:noFill/>
                </a:ln>
                <a:solidFill>
                  <a:srgbClr val="324863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 старший воспитатель ДОУ – педагогический, а не руководящий </a:t>
            </a:r>
          </a:p>
          <a:p>
            <a:pPr marL="0" marR="0" indent="0" algn="just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spc="0" normalizeH="0" baseline="0" dirty="0" smtClean="0">
                <a:ln>
                  <a:noFill/>
                </a:ln>
                <a:solidFill>
                  <a:srgbClr val="324863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работник ОО по номенклатуре должностей!)</a:t>
            </a:r>
          </a:p>
          <a:p>
            <a:pPr marL="0" marR="0" indent="0" algn="just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4200" dirty="0" smtClean="0">
                <a:solidFill>
                  <a:srgbClr val="324863"/>
                </a:solidFill>
                <a:latin typeface="Palatino"/>
                <a:ea typeface="Palatino"/>
                <a:cs typeface="Palatino"/>
                <a:sym typeface="Palatino"/>
              </a:rPr>
              <a:t>Трудовые договоры</a:t>
            </a:r>
          </a:p>
          <a:p>
            <a:pPr marL="0" marR="0" indent="0" algn="just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ru-RU" sz="3600" dirty="0" smtClean="0">
              <a:solidFill>
                <a:srgbClr val="324863"/>
              </a:solidFill>
              <a:latin typeface="Palatino"/>
              <a:ea typeface="Palatino"/>
              <a:cs typeface="Palatino"/>
              <a:sym typeface="Palatino"/>
            </a:endParaRPr>
          </a:p>
          <a:p>
            <a:pPr marL="0" marR="0" indent="0" algn="just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4200" b="0" i="0" u="none" strike="noStrike" cap="none" spc="0" normalizeH="0" baseline="0" dirty="0" smtClean="0">
                <a:ln>
                  <a:noFill/>
                </a:ln>
                <a:solidFill>
                  <a:srgbClr val="324863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Локальные акты ОО (об оплате труда)</a:t>
            </a:r>
          </a:p>
          <a:p>
            <a:pPr marL="0" marR="0" indent="0" algn="just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4200" dirty="0" smtClean="0">
                <a:solidFill>
                  <a:srgbClr val="324863"/>
                </a:solidFill>
                <a:latin typeface="Palatino"/>
                <a:ea typeface="Palatino"/>
                <a:cs typeface="Palatino"/>
                <a:sym typeface="Palatino"/>
              </a:rPr>
              <a:t>Номенклатуру дел</a:t>
            </a:r>
            <a:r>
              <a:rPr kumimoji="0" lang="ru-RU" sz="4200" b="0" i="0" u="none" strike="noStrike" cap="none" spc="0" normalizeH="0" baseline="0" dirty="0" smtClean="0">
                <a:ln>
                  <a:noFill/>
                </a:ln>
                <a:solidFill>
                  <a:srgbClr val="324863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 </a:t>
            </a:r>
            <a:endParaRPr kumimoji="0" lang="ru-RU" sz="4200" b="0" i="0" u="none" strike="noStrike" cap="none" spc="0" normalizeH="0" baseline="0" dirty="0">
              <a:ln>
                <a:noFill/>
              </a:ln>
              <a:solidFill>
                <a:srgbClr val="324863"/>
              </a:solidFill>
              <a:effectLst/>
              <a:uFillTx/>
              <a:latin typeface="Palatino"/>
              <a:ea typeface="Palatino"/>
              <a:cs typeface="Palatino"/>
              <a:sym typeface="Palatino"/>
            </a:endParaRPr>
          </a:p>
        </p:txBody>
      </p:sp>
    </p:spTree>
    <p:extLst>
      <p:ext uri="{BB962C8B-B14F-4D97-AF65-F5344CB8AC3E}">
        <p14:creationId xmlns:p14="http://schemas.microsoft.com/office/powerpoint/2010/main" val="626215489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7719" y="447471"/>
            <a:ext cx="10992255" cy="1584123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Задача </a:t>
            </a:r>
            <a:r>
              <a:rPr lang="ru-RU" sz="3200" b="1" dirty="0" smtClean="0">
                <a:solidFill>
                  <a:srgbClr val="FF0000"/>
                </a:solidFill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</a:rPr>
              <a:t>:</a:t>
            </a:r>
            <a:r>
              <a:rPr lang="ru-RU" sz="3200" b="1" dirty="0" smtClean="0">
                <a:solidFill>
                  <a:srgbClr val="0070C0"/>
                </a:solidFill>
              </a:rPr>
              <a:t> Предварительные итоги КНМ без взаимодействия в сентябре 2025 докнагрузка ДОУ</a:t>
            </a:r>
            <a:endParaRPr lang="ru-RU" sz="32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7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92868" y="800490"/>
            <a:ext cx="11316510" cy="58887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spc="0" normalizeH="0" baseline="0" dirty="0" smtClean="0">
              <a:ln>
                <a:noFill/>
              </a:ln>
              <a:solidFill>
                <a:srgbClr val="FF0000"/>
              </a:solidFill>
              <a:effectLst/>
              <a:uFillTx/>
              <a:latin typeface="Palatino"/>
              <a:ea typeface="Palatino"/>
              <a:cs typeface="Palatino"/>
              <a:sym typeface="Palatino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ru-RU" sz="2000" b="1" dirty="0">
              <a:solidFill>
                <a:srgbClr val="FF0000"/>
              </a:solidFill>
              <a:latin typeface="Palatino"/>
              <a:ea typeface="Palatino"/>
              <a:cs typeface="Palatino"/>
              <a:sym typeface="Palatino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spc="0" normalizeH="0" baseline="0" dirty="0" smtClean="0">
              <a:ln>
                <a:noFill/>
              </a:ln>
              <a:solidFill>
                <a:srgbClr val="FF0000"/>
              </a:solidFill>
              <a:effectLst/>
              <a:uFillTx/>
              <a:latin typeface="Palatino"/>
              <a:ea typeface="Palatino"/>
              <a:cs typeface="Palatino"/>
              <a:sym typeface="Palatino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ru-RU" sz="2000" b="1" dirty="0">
              <a:solidFill>
                <a:srgbClr val="FF0000"/>
              </a:solidFill>
              <a:latin typeface="Palatino"/>
              <a:ea typeface="Palatino"/>
              <a:cs typeface="Palatino"/>
              <a:sym typeface="Palatino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21%</a:t>
            </a:r>
            <a:r>
              <a:rPr kumimoji="0" lang="ru-RU" sz="2000" b="1" i="0" u="none" strike="noStrike" cap="none" spc="0" normalizeH="0" baseline="0" dirty="0" smtClean="0">
                <a:ln>
                  <a:noFill/>
                </a:ln>
                <a:solidFill>
                  <a:srgbClr val="324863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 (75 из 361 ОО, реализующих программы дошкольного образования) 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получили предостережение 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spc="0" normalizeH="0" baseline="0" dirty="0" smtClean="0">
                <a:ln>
                  <a:noFill/>
                </a:ln>
                <a:solidFill>
                  <a:srgbClr val="324863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за несоблюдение обязательных требований </a:t>
            </a:r>
            <a:r>
              <a:rPr kumimoji="0" lang="ru-RU" sz="2000" b="1" i="0" u="none" strike="noStrike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по докнагрузке</a:t>
            </a:r>
            <a:r>
              <a:rPr kumimoji="0" lang="en-US" sz="2000" b="1" i="0" u="none" strike="noStrike" cap="none" spc="0" normalizeH="0" baseline="0" dirty="0" smtClean="0">
                <a:ln>
                  <a:noFill/>
                </a:ln>
                <a:solidFill>
                  <a:srgbClr val="324863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:</a:t>
            </a:r>
            <a:r>
              <a:rPr kumimoji="0" lang="ru-RU" sz="2000" b="1" i="0" u="none" strike="noStrike" cap="none" spc="0" normalizeH="0" baseline="0" dirty="0" smtClean="0">
                <a:ln>
                  <a:noFill/>
                </a:ln>
                <a:solidFill>
                  <a:srgbClr val="324863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 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spc="0" normalizeH="0" baseline="0" dirty="0" smtClean="0">
              <a:ln>
                <a:noFill/>
              </a:ln>
              <a:solidFill>
                <a:srgbClr val="324863"/>
              </a:solidFill>
              <a:effectLst/>
              <a:uFillTx/>
              <a:latin typeface="Palatino"/>
              <a:ea typeface="Palatino"/>
              <a:cs typeface="Palatino"/>
              <a:sym typeface="Palatino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spc="0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педработники осуществляют подготовку документов, 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spc="0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не предусмотренных Приказом № 779.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ru-RU" sz="2000" b="1" dirty="0">
              <a:solidFill>
                <a:srgbClr val="324863"/>
              </a:solidFill>
              <a:latin typeface="Palatino"/>
              <a:ea typeface="Palatino"/>
              <a:cs typeface="Palatino"/>
              <a:sym typeface="Palatino"/>
            </a:endParaRPr>
          </a:p>
          <a:p>
            <a:pPr marL="0" marR="0" indent="0" algn="just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Например</a:t>
            </a:r>
            <a:r>
              <a:rPr kumimoji="0" lang="en-US" sz="2000" b="1" i="0" u="none" strike="noStrike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:</a:t>
            </a:r>
            <a:r>
              <a:rPr kumimoji="0" lang="en-US" sz="2000" b="1" i="0" u="none" strike="noStrike" cap="none" spc="0" normalizeH="0" baseline="0" dirty="0" smtClean="0">
                <a:ln>
                  <a:noFill/>
                </a:ln>
                <a:solidFill>
                  <a:srgbClr val="324863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 </a:t>
            </a:r>
            <a:r>
              <a:rPr kumimoji="0" lang="ru-RU" sz="2000" b="1" i="0" u="none" strike="noStrike" cap="none" spc="0" normalizeH="0" baseline="0" dirty="0" smtClean="0">
                <a:ln>
                  <a:noFill/>
                </a:ln>
                <a:solidFill>
                  <a:srgbClr val="324863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карта нервно-психического развития ребенка, </a:t>
            </a:r>
          </a:p>
          <a:p>
            <a:pPr marL="0" marR="0" indent="0" algn="just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spc="0" normalizeH="0" baseline="0" dirty="0" smtClean="0">
                <a:ln>
                  <a:noFill/>
                </a:ln>
                <a:solidFill>
                  <a:srgbClr val="324863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портфолио воспитанника, творческая папка по самообразованию, </a:t>
            </a:r>
          </a:p>
          <a:p>
            <a:pPr marL="0" marR="0" indent="0" algn="just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spc="0" normalizeH="0" baseline="0" dirty="0" smtClean="0">
                <a:ln>
                  <a:noFill/>
                </a:ln>
                <a:solidFill>
                  <a:srgbClr val="324863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паспорт здоровья, социальный паспорт группы, </a:t>
            </a:r>
          </a:p>
          <a:p>
            <a:pPr marL="0" marR="0" indent="0" algn="just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spc="0" normalizeH="0" baseline="0" dirty="0" smtClean="0">
                <a:ln>
                  <a:noFill/>
                </a:ln>
                <a:solidFill>
                  <a:srgbClr val="324863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перспективный план взаимодействия с родителями, </a:t>
            </a:r>
          </a:p>
          <a:p>
            <a:pPr marL="0" marR="0" indent="0" algn="just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spc="0" normalizeH="0" baseline="0" dirty="0" smtClean="0">
                <a:ln>
                  <a:noFill/>
                </a:ln>
                <a:solidFill>
                  <a:srgbClr val="324863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разработка рабочей программы (ежегодно), </a:t>
            </a:r>
          </a:p>
          <a:p>
            <a:pPr marL="0" marR="0" indent="0" algn="just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spc="0" normalizeH="0" baseline="0" dirty="0" smtClean="0">
                <a:ln>
                  <a:noFill/>
                </a:ln>
                <a:solidFill>
                  <a:srgbClr val="324863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протоколы родительских собраний группы </a:t>
            </a:r>
          </a:p>
          <a:p>
            <a:pPr marL="0" marR="0" indent="0" algn="just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spc="0" normalizeH="0" baseline="0" dirty="0" smtClean="0">
                <a:ln>
                  <a:noFill/>
                </a:ln>
                <a:solidFill>
                  <a:srgbClr val="324863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и многое другое.  </a:t>
            </a:r>
          </a:p>
        </p:txBody>
      </p:sp>
    </p:spTree>
    <p:extLst>
      <p:ext uri="{BB962C8B-B14F-4D97-AF65-F5344CB8AC3E}">
        <p14:creationId xmlns:p14="http://schemas.microsoft.com/office/powerpoint/2010/main" val="4201148352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7719" y="447471"/>
            <a:ext cx="10992255" cy="1584123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Задача </a:t>
            </a:r>
            <a:r>
              <a:rPr lang="ru-RU" sz="3200" b="1" dirty="0" smtClean="0">
                <a:solidFill>
                  <a:srgbClr val="FF0000"/>
                </a:solidFill>
              </a:rPr>
              <a:t>3</a:t>
            </a:r>
            <a:r>
              <a:rPr lang="en-US" sz="3200" b="1" dirty="0" smtClean="0">
                <a:solidFill>
                  <a:srgbClr val="FF0000"/>
                </a:solidFill>
              </a:rPr>
              <a:t>:</a:t>
            </a:r>
            <a:r>
              <a:rPr lang="ru-RU" sz="3200" b="1" dirty="0">
                <a:solidFill>
                  <a:srgbClr val="0070C0"/>
                </a:solidFill>
              </a:rPr>
              <a:t> реализация плана мероприятий в </a:t>
            </a:r>
            <a:r>
              <a:rPr lang="ru-RU" sz="3200" b="1" dirty="0" smtClean="0">
                <a:solidFill>
                  <a:srgbClr val="0070C0"/>
                </a:solidFill>
              </a:rPr>
              <a:t>ОО по снижению докнагрузки</a:t>
            </a:r>
            <a:r>
              <a:rPr lang="ru-RU" sz="3200" b="1" dirty="0" smtClean="0">
                <a:solidFill>
                  <a:srgbClr val="FF0000"/>
                </a:solidFill>
              </a:rPr>
              <a:t>*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8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870115" y="4486528"/>
            <a:ext cx="6841985" cy="457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just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4200" b="0" i="0" u="none" strike="noStrike" cap="none" spc="0" normalizeH="0" baseline="0" dirty="0" smtClean="0">
              <a:ln>
                <a:noFill/>
              </a:ln>
              <a:solidFill>
                <a:srgbClr val="324863"/>
              </a:solidFill>
              <a:effectLst/>
              <a:uFillTx/>
              <a:latin typeface="Palatino"/>
              <a:ea typeface="Palatino"/>
              <a:cs typeface="Palatino"/>
              <a:sym typeface="Palatino"/>
            </a:endParaRPr>
          </a:p>
        </p:txBody>
      </p:sp>
      <p:pic>
        <p:nvPicPr>
          <p:cNvPr id="1026" name="Picture 2" descr="https://minobraz.midural.ru/upload/uf/55d/6yzml971lwxvce6mqlgy73o8jpqu9uan/3.-Plan-meropriyatiy-OO-po-snizheniyu-doknagruz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481" y="2008144"/>
            <a:ext cx="6455653" cy="4463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846979" y="1197676"/>
            <a:ext cx="3430621" cy="52116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spc="0" normalizeH="0" baseline="0" dirty="0" smtClean="0">
              <a:ln>
                <a:noFill/>
              </a:ln>
              <a:solidFill>
                <a:srgbClr val="324863"/>
              </a:solidFill>
              <a:effectLst/>
              <a:uFillTx/>
              <a:latin typeface="Palatino"/>
              <a:ea typeface="Palatino"/>
              <a:cs typeface="Palatino"/>
              <a:sym typeface="Palatino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spc="0" normalizeH="0" baseline="0" dirty="0" smtClean="0">
                <a:ln>
                  <a:noFill/>
                </a:ln>
                <a:solidFill>
                  <a:srgbClr val="324863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ОО </a:t>
            </a:r>
            <a:r>
              <a:rPr kumimoji="0" lang="ru-RU" sz="2400" b="1" i="0" u="none" strike="noStrike" cap="none" spc="0" normalizeH="0" baseline="0" dirty="0" smtClean="0">
                <a:ln>
                  <a:noFill/>
                </a:ln>
                <a:solidFill>
                  <a:srgbClr val="324863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рекомендуется План, предложенный Рособрнадзором и межведомственной группой по снижению докнагрузки -</a:t>
            </a:r>
          </a:p>
          <a:p>
            <a:pPr algn="ctr" defTabSz="825500" hangingPunct="0"/>
            <a:endParaRPr lang="ru-RU" b="1" dirty="0" smtClean="0">
              <a:solidFill>
                <a:srgbClr val="0070C0"/>
              </a:solidFill>
            </a:endParaRPr>
          </a:p>
          <a:p>
            <a:pPr algn="ctr" defTabSz="825500" hangingPunct="0"/>
            <a:r>
              <a:rPr lang="ru-RU" b="1" dirty="0" smtClean="0">
                <a:solidFill>
                  <a:srgbClr val="0070C0"/>
                </a:solidFill>
              </a:rPr>
              <a:t>Рекомендации </a:t>
            </a:r>
            <a:r>
              <a:rPr lang="ru-RU" b="1" dirty="0">
                <a:solidFill>
                  <a:srgbClr val="0070C0"/>
                </a:solidFill>
              </a:rPr>
              <a:t>Рособрнадзора на совещании с субъектами РФ 07.08.2025 </a:t>
            </a:r>
            <a:endParaRPr lang="ru-RU" b="1" dirty="0" smtClean="0">
              <a:solidFill>
                <a:srgbClr val="0070C0"/>
              </a:solidFill>
            </a:endParaRPr>
          </a:p>
          <a:p>
            <a:pPr algn="ctr" defTabSz="825500" hangingPunct="0"/>
            <a:endParaRPr lang="ru-RU" b="1" dirty="0">
              <a:solidFill>
                <a:srgbClr val="0070C0"/>
              </a:solidFill>
            </a:endParaRPr>
          </a:p>
          <a:p>
            <a:pPr marR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kumimoji="0" lang="ru-RU" sz="2000" b="1" i="0" u="none" strike="noStrike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*Размещен в чатах МАХ</a:t>
            </a:r>
          </a:p>
          <a:p>
            <a:pPr marR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kumimoji="0" lang="ru-RU" sz="2000" b="1" i="0" u="none" strike="noStrike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 (ОМСУ и ПОУ)</a:t>
            </a:r>
            <a:endParaRPr kumimoji="0" lang="ru-RU" sz="20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Palatino"/>
              <a:ea typeface="Palatino"/>
              <a:cs typeface="Palatino"/>
              <a:sym typeface="Palatino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78213" y="6363193"/>
            <a:ext cx="10265923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!!!</a:t>
            </a:r>
            <a:r>
              <a:rPr kumimoji="0" lang="ru-RU" sz="1400" b="0" i="0" u="none" strike="noStrike" cap="none" spc="0" normalizeH="0" baseline="0" dirty="0" smtClean="0">
                <a:ln>
                  <a:noFill/>
                </a:ln>
                <a:solidFill>
                  <a:srgbClr val="324863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 </a:t>
            </a:r>
            <a:r>
              <a:rPr kumimoji="0" lang="ru-RU" sz="1400" b="1" i="0" u="none" strike="noStrike" cap="none" spc="0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«Фильтрация» документов, поступающих в образовательную организацию 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spc="0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(часть 4 статьи 29, № 273-ФЗ) !!!!</a:t>
            </a:r>
            <a:endParaRPr kumimoji="0" lang="ru-RU" sz="1400" b="1" i="0" u="none" strike="noStrike" cap="none" spc="0" normalizeH="0" baseline="0" dirty="0">
              <a:ln>
                <a:noFill/>
              </a:ln>
              <a:solidFill>
                <a:srgbClr val="0070C0"/>
              </a:solidFill>
              <a:effectLst/>
              <a:uFillTx/>
              <a:latin typeface="Palatino"/>
              <a:ea typeface="Palatino"/>
              <a:cs typeface="Palatino"/>
              <a:sym typeface="Palatino"/>
            </a:endParaRPr>
          </a:p>
        </p:txBody>
      </p:sp>
    </p:spTree>
    <p:extLst>
      <p:ext uri="{BB962C8B-B14F-4D97-AF65-F5344CB8AC3E}">
        <p14:creationId xmlns:p14="http://schemas.microsoft.com/office/powerpoint/2010/main" val="2170669872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7719" y="447472"/>
            <a:ext cx="10992255" cy="79118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Задача </a:t>
            </a:r>
            <a:r>
              <a:rPr lang="ru-RU" sz="3200" b="1" dirty="0" smtClean="0">
                <a:solidFill>
                  <a:srgbClr val="FF0000"/>
                </a:solidFill>
              </a:rPr>
              <a:t>3</a:t>
            </a:r>
            <a:r>
              <a:rPr lang="en-US" sz="3200" b="1" dirty="0" smtClean="0">
                <a:solidFill>
                  <a:srgbClr val="FF0000"/>
                </a:solidFill>
              </a:rPr>
              <a:t>:</a:t>
            </a:r>
            <a:r>
              <a:rPr lang="ru-RU" sz="3200" b="1" dirty="0" smtClean="0">
                <a:solidFill>
                  <a:srgbClr val="0070C0"/>
                </a:solidFill>
              </a:rPr>
              <a:t> Министерство образования в октябре 2025</a:t>
            </a:r>
            <a:r>
              <a:rPr lang="en-US" sz="3200" b="1" dirty="0" smtClean="0">
                <a:solidFill>
                  <a:srgbClr val="0070C0"/>
                </a:solidFill>
              </a:rPr>
              <a:t>:</a:t>
            </a:r>
            <a:endParaRPr lang="ru-RU" sz="32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9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739302" y="1356511"/>
            <a:ext cx="10874848" cy="50885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just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spc="0" normalizeH="0" baseline="0" dirty="0" smtClean="0">
              <a:ln>
                <a:noFill/>
              </a:ln>
              <a:solidFill>
                <a:srgbClr val="324863"/>
              </a:solidFill>
              <a:effectLst/>
              <a:uFillTx/>
              <a:latin typeface="Palatino"/>
              <a:ea typeface="Palatino"/>
              <a:cs typeface="Palatino"/>
              <a:sym typeface="Palatino"/>
            </a:endParaRPr>
          </a:p>
          <a:p>
            <a:pPr marL="0" marR="0" indent="0" algn="just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spc="0" normalizeH="0" baseline="0" dirty="0" smtClean="0">
              <a:ln>
                <a:noFill/>
              </a:ln>
              <a:solidFill>
                <a:srgbClr val="324863"/>
              </a:solidFill>
              <a:effectLst/>
              <a:uFillTx/>
              <a:latin typeface="Palatino"/>
              <a:ea typeface="Palatino"/>
              <a:cs typeface="Palatino"/>
              <a:sym typeface="Palatino"/>
            </a:endParaRPr>
          </a:p>
          <a:p>
            <a:pPr marL="457200" marR="0" indent="-457200" algn="just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000" b="1" i="0" u="none" strike="noStrike" cap="none" spc="0" normalizeH="0" baseline="0" dirty="0" smtClean="0">
                <a:ln>
                  <a:noFill/>
                </a:ln>
                <a:solidFill>
                  <a:srgbClr val="324863"/>
                </a:solidFill>
                <a:effectLst/>
                <a:uFillTx/>
                <a:latin typeface="Palatino"/>
                <a:ea typeface="Palatino"/>
                <a:cs typeface="Palatino"/>
                <a:sym typeface="Palatino"/>
              </a:rPr>
              <a:t>Ответы на вопросы в чате «Образование без бюрократии в Свердловской области» в МАХ.</a:t>
            </a:r>
          </a:p>
          <a:p>
            <a:pPr marL="457200" marR="0" indent="-457200" algn="just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</a:pPr>
            <a:endParaRPr lang="ru-RU" sz="2000" b="1" dirty="0">
              <a:solidFill>
                <a:srgbClr val="324863"/>
              </a:solidFill>
              <a:latin typeface="Palatino"/>
              <a:ea typeface="Palatino"/>
              <a:cs typeface="Palatino"/>
              <a:sym typeface="Palatino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324863"/>
                </a:solidFill>
                <a:latin typeface="Palatino"/>
                <a:ea typeface="Palatino"/>
                <a:cs typeface="Palatino"/>
                <a:sym typeface="Palatino"/>
              </a:rPr>
              <a:t>2. </a:t>
            </a:r>
            <a:r>
              <a:rPr lang="ru-RU" sz="2000" b="1" dirty="0" smtClean="0">
                <a:solidFill>
                  <a:srgbClr val="FF0000"/>
                </a:solidFill>
                <a:latin typeface="Palatino"/>
                <a:ea typeface="Palatino"/>
                <a:cs typeface="Palatino"/>
                <a:sym typeface="Palatino"/>
              </a:rPr>
              <a:t>!!!!! Диалог в режиме ВКС с педработниками ДОУ по вопросам док.нагрузки 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FF0000"/>
                </a:solidFill>
                <a:latin typeface="Palatino"/>
                <a:ea typeface="Palatino"/>
                <a:cs typeface="Palatino"/>
                <a:sym typeface="Palatino"/>
              </a:rPr>
              <a:t>8 октября 2025 г. с 17.00 до 18.00. 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FF0000"/>
                </a:solidFill>
                <a:latin typeface="Palatino"/>
                <a:ea typeface="Palatino"/>
                <a:cs typeface="Palatino"/>
                <a:sym typeface="Palatino"/>
              </a:rPr>
              <a:t>ДЛЯ всех педагогов!!!! </a:t>
            </a:r>
            <a:r>
              <a:rPr lang="ru-RU" b="1" dirty="0" smtClean="0">
                <a:solidFill>
                  <a:srgbClr val="FF0000"/>
                </a:solidFill>
                <a:latin typeface="Palatino"/>
                <a:ea typeface="Palatino"/>
                <a:cs typeface="Palatino"/>
                <a:sym typeface="Palatino"/>
              </a:rPr>
              <a:t>(проводит Управление надзора и контроля в сфере образования)  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0070C0"/>
                </a:solidFill>
                <a:latin typeface="Palatino"/>
                <a:ea typeface="Palatino"/>
                <a:cs typeface="Palatino"/>
                <a:sym typeface="Palatino"/>
              </a:rPr>
              <a:t>Ссылка будет направлена и размещена в чатах дополнительно.</a:t>
            </a:r>
          </a:p>
          <a:p>
            <a:pPr marL="0" marR="0" indent="0" algn="just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solidFill>
                <a:srgbClr val="324863"/>
              </a:solidFill>
              <a:latin typeface="Palatino"/>
              <a:ea typeface="Palatino"/>
              <a:cs typeface="Palatino"/>
              <a:sym typeface="Palatino"/>
            </a:endParaRPr>
          </a:p>
          <a:p>
            <a:pPr marL="0" marR="0" indent="0" algn="just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324863"/>
                </a:solidFill>
                <a:latin typeface="Palatino"/>
                <a:ea typeface="Palatino"/>
                <a:cs typeface="Palatino"/>
                <a:sym typeface="Palatino"/>
              </a:rPr>
              <a:t>3. Будут направлены разъяснения по оформлению информационно-аналитической справки работодателя о результатах профессиональной деятельности педработника (в части ДОУ) ДЛЯ АТТЕСТАЦИИ педагога </a:t>
            </a:r>
          </a:p>
          <a:p>
            <a:pPr marL="0" marR="0" indent="0" algn="just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324863"/>
                </a:solidFill>
                <a:latin typeface="Palatino"/>
                <a:ea typeface="Palatino"/>
                <a:cs typeface="Palatino"/>
                <a:sym typeface="Palatino"/>
              </a:rPr>
              <a:t>(отв. Минобразования СО и ИРО) </a:t>
            </a:r>
          </a:p>
          <a:p>
            <a:pPr marL="0" marR="0" indent="0" algn="just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solidFill>
                  <a:srgbClr val="324863"/>
                </a:solidFill>
                <a:latin typeface="Palatino"/>
                <a:ea typeface="Palatino"/>
                <a:cs typeface="Palatino"/>
                <a:sym typeface="Palatino"/>
              </a:rPr>
              <a:t>   </a:t>
            </a:r>
            <a:endParaRPr kumimoji="0" lang="ru-RU" sz="2800" b="0" i="0" u="none" strike="noStrike" cap="none" spc="0" normalizeH="0" baseline="0" dirty="0">
              <a:ln>
                <a:noFill/>
              </a:ln>
              <a:solidFill>
                <a:srgbClr val="324863"/>
              </a:solidFill>
              <a:effectLst/>
              <a:uFillTx/>
              <a:latin typeface="Palatino"/>
              <a:ea typeface="Palatino"/>
              <a:cs typeface="Palatino"/>
              <a:sym typeface="Palatino"/>
            </a:endParaRPr>
          </a:p>
        </p:txBody>
      </p:sp>
    </p:spTree>
    <p:extLst>
      <p:ext uri="{BB962C8B-B14F-4D97-AF65-F5344CB8AC3E}">
        <p14:creationId xmlns:p14="http://schemas.microsoft.com/office/powerpoint/2010/main" val="304925824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Editorial">
  <a:themeElements>
    <a:clrScheme name="Editorial">
      <a:dk1>
        <a:srgbClr val="324863"/>
      </a:dk1>
      <a:lt1>
        <a:srgbClr val="634D31"/>
      </a:lt1>
      <a:dk2>
        <a:srgbClr val="615F5C"/>
      </a:dk2>
      <a:lt2>
        <a:srgbClr val="D6D3CB"/>
      </a:lt2>
      <a:accent1>
        <a:srgbClr val="4D76A4"/>
      </a:accent1>
      <a:accent2>
        <a:srgbClr val="729460"/>
      </a:accent2>
      <a:accent3>
        <a:srgbClr val="D6AD40"/>
      </a:accent3>
      <a:accent4>
        <a:srgbClr val="DC7D39"/>
      </a:accent4>
      <a:accent5>
        <a:srgbClr val="C36061"/>
      </a:accent5>
      <a:accent6>
        <a:srgbClr val="7E649B"/>
      </a:accent6>
      <a:hlink>
        <a:srgbClr val="0000FF"/>
      </a:hlink>
      <a:folHlink>
        <a:srgbClr val="FF00FF"/>
      </a:folHlink>
    </a:clrScheme>
    <a:fontScheme name="Editorial">
      <a:majorFont>
        <a:latin typeface="Baskerville"/>
        <a:ea typeface="Baskerville"/>
        <a:cs typeface="Baskerville"/>
      </a:majorFont>
      <a:minorFont>
        <a:latin typeface="Baskerville"/>
        <a:ea typeface="Baskerville"/>
        <a:cs typeface="Baskerville"/>
      </a:minorFont>
    </a:fontScheme>
    <a:fmtScheme name="Editoria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>
              <a:hueOff val="109193"/>
              <a:satOff val="-4874"/>
              <a:lumOff val="12971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324863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5470</TotalTime>
  <Words>622</Words>
  <Application>Microsoft Office PowerPoint</Application>
  <PresentationFormat>Широкоэкранный</PresentationFormat>
  <Paragraphs>130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Baskerville</vt:lpstr>
      <vt:lpstr>Calibri</vt:lpstr>
      <vt:lpstr>Golos</vt:lpstr>
      <vt:lpstr>Helvetica</vt:lpstr>
      <vt:lpstr>Liberation Serif</vt:lpstr>
      <vt:lpstr>Palatino</vt:lpstr>
      <vt:lpstr>Zapf Dingbats</vt:lpstr>
      <vt:lpstr>Editorial</vt:lpstr>
      <vt:lpstr>                </vt:lpstr>
      <vt:lpstr>Законодательство о снижении документационной нагрузки на педагогических работников (ДОУ, школы, СПО):</vt:lpstr>
      <vt:lpstr>С учетом нормативных правовых актов: </vt:lpstr>
      <vt:lpstr>Презентация PowerPoint</vt:lpstr>
      <vt:lpstr>Задача 1:      РАЗЪЯСНИТЕЛЬНАЯ РАБОТА  - до каждого педагога в МАХ !!!!              На всех уровнях!!!</vt:lpstr>
      <vt:lpstr>Задача 2: Приведение в соответствие законодательству документов в ОО (к Приказу № 779)  </vt:lpstr>
      <vt:lpstr>Задача 2: Предварительные итоги КНМ без взаимодействия в сентябре 2025 докнагрузка ДОУ</vt:lpstr>
      <vt:lpstr>Задача 3: реализация плана мероприятий в ОО по снижению докнагрузки*</vt:lpstr>
      <vt:lpstr>Задача 3: Министерство образования в октябре 2025:</vt:lpstr>
      <vt:lpstr>Задача 4: использовать и доводить до педагогов ресурсы  Министерства образования Свердловской области</vt:lpstr>
      <vt:lpstr>Участие в конкурсе: лучшие практики «Образование без бюрократии»*  </vt:lpstr>
      <vt:lpstr>Благодарим за внимание!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</dc:title>
  <dc:creator>Бородина Екатерина Михайловна</dc:creator>
  <cp:lastModifiedBy>Юрист</cp:lastModifiedBy>
  <cp:revision>368</cp:revision>
  <cp:lastPrinted>2025-09-19T03:34:13Z</cp:lastPrinted>
  <dcterms:created xsi:type="dcterms:W3CDTF">2020-08-25T06:53:07Z</dcterms:created>
  <dcterms:modified xsi:type="dcterms:W3CDTF">2025-09-22T03:01:02Z</dcterms:modified>
</cp:coreProperties>
</file>