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972" r:id="rId2"/>
  </p:sldMasterIdLst>
  <p:notesMasterIdLst>
    <p:notesMasterId r:id="rId12"/>
  </p:notesMasterIdLst>
  <p:sldIdLst>
    <p:sldId id="347" r:id="rId3"/>
    <p:sldId id="286" r:id="rId4"/>
    <p:sldId id="349" r:id="rId5"/>
    <p:sldId id="350" r:id="rId6"/>
    <p:sldId id="351" r:id="rId7"/>
    <p:sldId id="352" r:id="rId8"/>
    <p:sldId id="353" r:id="rId9"/>
    <p:sldId id="354" r:id="rId10"/>
    <p:sldId id="35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1EA"/>
    <a:srgbClr val="FF0000"/>
    <a:srgbClr val="00B415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60"/>
  </p:normalViewPr>
  <p:slideViewPr>
    <p:cSldViewPr>
      <p:cViewPr varScale="1">
        <p:scale>
          <a:sx n="101" d="100"/>
          <a:sy n="101" d="100"/>
        </p:scale>
        <p:origin x="3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54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136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03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355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03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45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604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531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05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481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1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33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257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638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6285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377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613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12/18/2020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60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3;&#1086;&#1078;&#1077;&#1085;&#1080;&#1077;%20&#1086;%20&#1087;&#1088;&#1086;&#1092;&#1080;&#1083;&#1100;&#1085;&#1086;&#1084;%20&#1086;&#1073;&#1091;&#1095;&#1077;&#1085;&#1080;&#1080;.docx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5;&#1086;&#1083;&#1086;&#1078;&#1077;&#1085;&#1080;&#1077;%20&#1086;&#1073;%20&#1080;&#1085;&#1076;&#1080;&#1074;&#1080;&#1076;&#1091;&#1072;&#1083;&#1100;&#1085;&#1086;&#1084;%20&#1086;&#1090;&#1073;&#1086;&#1088;&#1077;%20%20&#1074;%20&#1052;&#1040;&#1054;&#1059;%20%20&#1040;&#1088;&#1090;&#1080;&#1085;&#1089;&#1082;&#1080;&#1081;%20&#1083;&#1080;&#1094;&#1077;&#1081;.doc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040;&#1085;&#1082;&#1077;&#1090;&#1072;%20&#1076;&#1083;&#1103;%20&#1088;&#1086;&#1076;&#1080;&#1090;&#1077;&#1083;&#1077;&#1081;%20&#1080;%20&#1091;&#1095;&#1077;&#1085;&#1080;&#1082;&#1086;&#1074;%209-&#1093;%20&#1082;&#1083;&#1072;&#1089;&#1089;&#1086;&#1074;%20&#1087;&#1086;%20&#1074;&#1099;&#1073;&#1086;&#1088;&#1091;%20&#1087;&#1088;&#1086;&#1092;&#1080;&#1083;&#1103;%20&#1086;&#1073;&#1091;&#1095;&#1077;&#1085;&#1080;&#1103;.doc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9;&#1089;&#1083;&#1086;&#1074;&#1080;&#1103;%20&#1086;&#1073;&#1088;&#1072;&#1079;&#1086;&#1074;&#1072;&#1090;&#1077;&#1083;&#1100;&#1085;&#1086;&#1075;&#1086;%20&#1088;&#1077;&#1081;&#1090;&#1080;&#1085;&#1075;&#1072;%20&#1076;&#1083;&#1103;%20&#1087;&#1086;&#1089;&#1090;&#1091;&#1087;&#1083;&#1077;&#1085;&#1080;&#1103;%20&#1074;%20&#1087;&#1088;&#1086;&#1092;&#1080;&#1083;&#1100;&#1085;&#1099;&#1081;%20&#1082;&#1083;&#1072;&#1089;&#1089;.docx" TargetMode="External"/><Relationship Id="rId4" Type="http://schemas.openxmlformats.org/officeDocument/2006/relationships/hyperlink" Target="&#1055;&#1088;&#1080;&#1082;&#1072;&#1079;%20&#1086;&#1073;%20&#1086;&#1088;&#1075;&#1072;&#1085;&#1080;&#1079;&#1072;&#1094;&#1080;&#1080;%20&#1087;&#1088;&#1080;&#1077;&#1084;&#1072;%20&#1074;%20&#1087;&#1088;&#1086;&#1092;&#1080;&#1083;&#1100;&#1085;&#1099;&#1077;%2010-&#1077;%20&#1082;&#1083;&#1072;&#1089;&#1089;&#1099;.doc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047;&#1072;&#1103;&#1074;&#1083;&#1077;&#1085;&#1080;&#1077;%20&#1074;%2010%20&#1082;&#1083;&#1072;&#1089;&#1089;%20(&#1087;&#1086;&#1089;&#1090;&#1091;&#1087;&#1072;&#1102;&#1097;&#1080;&#1081;)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5;&#1088;&#1080;&#1082;&#1072;&#1079;%20&#1086;%20&#1082;&#1086;&#1084;&#1087;&#1083;&#1077;&#1082;&#1090;&#1086;&#1074;&#1072;&#1085;&#1080;&#1080;%2010-&#1093;%20&#1082;&#1083;&#1072;&#1089;&#1089;&#1086;&#1074;.docx" TargetMode="External"/><Relationship Id="rId4" Type="http://schemas.openxmlformats.org/officeDocument/2006/relationships/hyperlink" Target="&#1055;&#1088;&#1080;&#1082;&#1072;&#1079;%20&#1086;%20&#1079;&#1072;&#1095;&#1080;&#1089;&#1083;&#1077;&#1085;&#1080;&#1080;%20&#1074;%2010-&#1081;%20&#1082;&#1083;&#1072;&#1089;&#1089;.doc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1143000" y="152400"/>
            <a:ext cx="7010400" cy="870857"/>
          </a:xfrm>
          <a:prstGeom prst="rect">
            <a:avLst/>
          </a:prstGeom>
          <a:noFill/>
          <a:ex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Муниципальное автономное общеобразовательное учреждение «Артинский лицей»</a:t>
            </a:r>
            <a:endParaRPr lang="ru-RU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angle 8"/>
          <p:cNvSpPr txBox="1">
            <a:spLocks noChangeArrowheads="1"/>
          </p:cNvSpPr>
          <p:nvPr/>
        </p:nvSpPr>
        <p:spPr>
          <a:xfrm>
            <a:off x="4724401" y="1905000"/>
            <a:ext cx="2514600" cy="3124200"/>
          </a:xfrm>
          <a:prstGeom prst="rect">
            <a:avLst/>
          </a:prstGeom>
          <a:noFill/>
          <a:ex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Организация приема на профильное обучение на уровне среднего общего образования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8200" y="6019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2020 год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99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228600"/>
            <a:ext cx="6934200" cy="71596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4D4D4D"/>
                </a:solidFill>
              </a:rPr>
              <a:t/>
            </a:r>
            <a:br>
              <a:rPr lang="ru-RU" sz="2400" b="1" dirty="0" smtClean="0">
                <a:solidFill>
                  <a:srgbClr val="4D4D4D"/>
                </a:solidFill>
              </a:rPr>
            </a:br>
            <a:r>
              <a:rPr lang="ru-RU" sz="2400" b="1" dirty="0" smtClean="0">
                <a:solidFill>
                  <a:srgbClr val="4D4D4D"/>
                </a:solidFill>
              </a:rPr>
              <a:t>Шаг 1. </a:t>
            </a:r>
            <a:br>
              <a:rPr lang="ru-RU" sz="2400" b="1" dirty="0" smtClean="0">
                <a:solidFill>
                  <a:srgbClr val="4D4D4D"/>
                </a:solidFill>
              </a:rPr>
            </a:br>
            <a:r>
              <a:rPr lang="ru-RU" sz="2400" b="1" dirty="0" smtClean="0">
                <a:solidFill>
                  <a:srgbClr val="4D4D4D"/>
                </a:solidFill>
              </a:rPr>
              <a:t>Разработка локального акта о порядке приема в профильные классы  </a:t>
            </a:r>
            <a:endParaRPr lang="en-US" sz="2400" b="1" dirty="0">
              <a:solidFill>
                <a:srgbClr val="4D4D4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0382" y="1371600"/>
            <a:ext cx="70866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14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Положение о профильном </a:t>
            </a:r>
            <a:r>
              <a:rPr lang="ru-RU" sz="1400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разрабатывается </a:t>
            </a:r>
            <a:r>
              <a:rPr lang="ru-RU" sz="14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соответствии </a:t>
            </a:r>
            <a:r>
              <a:rPr lang="ru-RU" sz="1400" b="1" i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с:</a:t>
            </a:r>
            <a:endParaRPr lang="ru-RU" sz="1400" b="1" i="1" u="sng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Федеральным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законом от 29.12.2012 № 273-ФЗ «Об образовании в Российской Федерации»;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 среднего общего образования, утвержденным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приказом Минобрнауки от 17.05.2012 № 413;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СанПиН 2.4.2.2821-10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«Санитарно-эпидемиологические требования к условиям и организации обучения в общеобразовательных учреждениях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приказом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Минпросвещения от 02.09.2020 № 458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 утверждении Порядка приема на обучение по образовательным программам начального общего, основного общего и среднего общего образования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143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приказом Минобрнауки от 12.03.2014 № 177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 утверждении Порядка и условий осуществления перевода обучающихся из одной организации, осуществляющей образовательную деятельность по образовательным программам начального общего, основного общего и среднего общего образования, в другие организации, осуществляющие образовательную деятельность по образовательным программам соответствующих уровня и направленности»;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143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Постановлением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Правительства Свердловской области от 27.12.2013 № 1669-ПП «Об утверждении Порядка организации индивидуального отбора при приеме либо переводе в государственные образовательные организации Свердловской области и муниципальные образовательные организации для получения основного общего и среднего общего образования с углубленным изучением отдельных предметов или для профильного обучения»;</a:t>
            </a:r>
          </a:p>
          <a:p>
            <a:pPr marL="342900" marR="1143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Уставом 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228600"/>
            <a:ext cx="6934200" cy="71596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4D4D4D"/>
                </a:solidFill>
              </a:rPr>
              <a:t/>
            </a:r>
            <a:br>
              <a:rPr lang="ru-RU" sz="2400" b="1" dirty="0" smtClean="0">
                <a:solidFill>
                  <a:srgbClr val="4D4D4D"/>
                </a:solidFill>
              </a:rPr>
            </a:br>
            <a:r>
              <a:rPr lang="ru-RU" sz="3200" b="1" dirty="0" smtClean="0">
                <a:solidFill>
                  <a:srgbClr val="4D4D4D"/>
                </a:solidFill>
              </a:rPr>
              <a:t>Локальные акты образовательной организации </a:t>
            </a:r>
            <a:endParaRPr lang="en-US" sz="3200" b="1" dirty="0">
              <a:solidFill>
                <a:srgbClr val="4D4D4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81200" y="1828800"/>
            <a:ext cx="65532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24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ПОЛОЖЕНИЕ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профильном обучении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общеобразовательным программам среднего общего образования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МАОУ «Артинский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лицей»</a:t>
            </a:r>
          </a:p>
          <a:p>
            <a:pPr marL="342900" lvl="0" indent="-342900" algn="just">
              <a:spcBef>
                <a:spcPts val="24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ПОЛОЖЕНИЕ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организации индивидуального отбора при приеме либо переводе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МАОУ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«Артинский лицей» для получения основного и среднего общего образования с углубленным изучением отдельных предметов или для профильного обучения</a:t>
            </a:r>
          </a:p>
          <a:p>
            <a:pPr lvl="0" algn="ctr">
              <a:spcBef>
                <a:spcPts val="2400"/>
              </a:spcBef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Разработанные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утвержденные локальные акты должны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быть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размещены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на сайте ОО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 начала приема на профильное обучение</a:t>
            </a:r>
          </a:p>
          <a:p>
            <a:pPr lvl="0" algn="ctr">
              <a:spcBef>
                <a:spcPts val="2400"/>
              </a:spcBef>
              <a:spcAft>
                <a:spcPts val="0"/>
              </a:spcAft>
            </a:pPr>
            <a:endParaRPr lang="ru-RU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25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228600"/>
            <a:ext cx="6934200" cy="71596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4D4D4D"/>
                </a:solidFill>
              </a:rPr>
              <a:t/>
            </a:r>
            <a:br>
              <a:rPr lang="ru-RU" sz="2400" b="1" dirty="0" smtClean="0">
                <a:solidFill>
                  <a:srgbClr val="4D4D4D"/>
                </a:solidFill>
              </a:rPr>
            </a:br>
            <a:r>
              <a:rPr lang="ru-RU" sz="2400" b="1" dirty="0" smtClean="0">
                <a:solidFill>
                  <a:srgbClr val="4D4D4D"/>
                </a:solidFill>
              </a:rPr>
              <a:t/>
            </a:r>
            <a:br>
              <a:rPr lang="ru-RU" sz="2400" b="1" dirty="0" smtClean="0">
                <a:solidFill>
                  <a:srgbClr val="4D4D4D"/>
                </a:solidFill>
              </a:rPr>
            </a:br>
            <a:r>
              <a:rPr lang="ru-RU" sz="2400" b="1" dirty="0">
                <a:solidFill>
                  <a:srgbClr val="4D4D4D"/>
                </a:solidFill>
              </a:rPr>
              <a:t/>
            </a:r>
            <a:br>
              <a:rPr lang="ru-RU" sz="2400" b="1" dirty="0">
                <a:solidFill>
                  <a:srgbClr val="4D4D4D"/>
                </a:solidFill>
              </a:rPr>
            </a:br>
            <a:r>
              <a:rPr lang="ru-RU" sz="2800" b="1" dirty="0" smtClean="0">
                <a:solidFill>
                  <a:srgbClr val="4D4D4D"/>
                </a:solidFill>
              </a:rPr>
              <a:t>Шаг 2. </a:t>
            </a:r>
            <a:br>
              <a:rPr lang="ru-RU" sz="2800" b="1" dirty="0" smtClean="0">
                <a:solidFill>
                  <a:srgbClr val="4D4D4D"/>
                </a:solidFill>
              </a:rPr>
            </a:br>
            <a:r>
              <a:rPr lang="ru-RU" sz="2800" b="1" dirty="0" smtClean="0">
                <a:solidFill>
                  <a:srgbClr val="4D4D4D"/>
                </a:solidFill>
              </a:rPr>
              <a:t>Выявление запроса участников образовательной деятельности и формирование проекта учебного плана </a:t>
            </a:r>
            <a:endParaRPr lang="en-US" sz="2800" b="1" dirty="0">
              <a:solidFill>
                <a:srgbClr val="4D4D4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905000"/>
            <a:ext cx="64770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 от 29.12.2012 N 273-ФЗ (ред. от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08.12.2020) «Об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образовании в Российской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</a:p>
          <a:p>
            <a:pPr lvl="0" algn="ctr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Статья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44. Права, обязанности и ответственность в сфере образования родителей (законных представителей) несовершеннолетних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</a:p>
          <a:p>
            <a:pPr lvl="0" algn="ctr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Анкета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родителей и учеников 9-х классов по выбору профиля обучения на уровне среднего общего образования </a:t>
            </a:r>
          </a:p>
          <a:p>
            <a:pPr lvl="0" algn="just">
              <a:spcAft>
                <a:spcPts val="0"/>
              </a:spcAft>
            </a:pP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82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228601"/>
            <a:ext cx="6934200" cy="6858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4D4D4D"/>
                </a:solidFill>
              </a:rPr>
              <a:t/>
            </a:r>
            <a:br>
              <a:rPr lang="ru-RU" sz="2400" b="1" dirty="0" smtClean="0">
                <a:solidFill>
                  <a:srgbClr val="4D4D4D"/>
                </a:solidFill>
              </a:rPr>
            </a:br>
            <a:r>
              <a:rPr lang="ru-RU" sz="2400" b="1" dirty="0" smtClean="0">
                <a:solidFill>
                  <a:srgbClr val="4D4D4D"/>
                </a:solidFill>
              </a:rPr>
              <a:t/>
            </a:r>
            <a:br>
              <a:rPr lang="ru-RU" sz="2400" b="1" dirty="0" smtClean="0">
                <a:solidFill>
                  <a:srgbClr val="4D4D4D"/>
                </a:solidFill>
              </a:rPr>
            </a:br>
            <a:r>
              <a:rPr lang="ru-RU" sz="2400" b="1" dirty="0">
                <a:solidFill>
                  <a:srgbClr val="4D4D4D"/>
                </a:solidFill>
              </a:rPr>
              <a:t/>
            </a:r>
            <a:br>
              <a:rPr lang="ru-RU" sz="2400" b="1" dirty="0">
                <a:solidFill>
                  <a:srgbClr val="4D4D4D"/>
                </a:solidFill>
              </a:rPr>
            </a:br>
            <a:r>
              <a:rPr lang="ru-RU" sz="2800" b="1" dirty="0" smtClean="0">
                <a:solidFill>
                  <a:srgbClr val="4D4D4D"/>
                </a:solidFill>
              </a:rPr>
              <a:t>Шаг 3. </a:t>
            </a:r>
            <a:br>
              <a:rPr lang="ru-RU" sz="2800" b="1" dirty="0" smtClean="0">
                <a:solidFill>
                  <a:srgbClr val="4D4D4D"/>
                </a:solidFill>
              </a:rPr>
            </a:br>
            <a:r>
              <a:rPr lang="ru-RU" sz="2800" b="1" dirty="0"/>
              <a:t>И</a:t>
            </a:r>
            <a:r>
              <a:rPr lang="ru-RU" sz="2800" b="1" dirty="0" smtClean="0"/>
              <a:t>нформация </a:t>
            </a:r>
            <a:r>
              <a:rPr lang="ru-RU" sz="2800" b="1" dirty="0"/>
              <a:t>о правилах и сроках приема документов в профильные классы в новом учебном году</a:t>
            </a:r>
            <a:endParaRPr lang="en-US" sz="2800" b="1" dirty="0">
              <a:solidFill>
                <a:srgbClr val="4D4D4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38400" y="2590800"/>
            <a:ext cx="6477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Приказ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директора ОО </a:t>
            </a: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приема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профильные 10-е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20__/__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год»</a:t>
            </a:r>
          </a:p>
          <a:p>
            <a:pPr algn="ctr"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Приложение к приказу </a:t>
            </a: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hlinkClick r:id="rId5" action="ppaction://hlinkfile"/>
              </a:rPr>
              <a:t>Образовательный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hlinkClick r:id="rId5" action="ppaction://hlinkfile"/>
              </a:rPr>
              <a:t>рейтинг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для приема в профильный класс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08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228601"/>
            <a:ext cx="6934200" cy="6858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4D4D4D"/>
                </a:solidFill>
              </a:rPr>
              <a:t>Шаг 4. </a:t>
            </a:r>
            <a:br>
              <a:rPr lang="ru-RU" sz="2800" b="1" dirty="0" smtClean="0">
                <a:solidFill>
                  <a:srgbClr val="4D4D4D"/>
                </a:solidFill>
              </a:rPr>
            </a:br>
            <a:r>
              <a:rPr lang="ru-RU" sz="2800" b="1" dirty="0" smtClean="0">
                <a:solidFill>
                  <a:srgbClr val="4D4D4D"/>
                </a:solidFill>
              </a:rPr>
              <a:t>Прием заявлений </a:t>
            </a:r>
            <a:r>
              <a:rPr lang="ru-RU" sz="2800" b="1" dirty="0" smtClean="0"/>
              <a:t>в </a:t>
            </a:r>
            <a:r>
              <a:rPr lang="ru-RU" sz="2800" b="1" dirty="0"/>
              <a:t>профильные </a:t>
            </a:r>
            <a:r>
              <a:rPr lang="ru-RU" sz="2800" b="1" dirty="0" smtClean="0"/>
              <a:t>классы</a:t>
            </a:r>
            <a:endParaRPr lang="en-US" sz="2800" b="1" dirty="0">
              <a:solidFill>
                <a:srgbClr val="4D4D4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5000" y="990600"/>
            <a:ext cx="69723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Федеральный </a:t>
            </a:r>
            <a:r>
              <a:rPr lang="ru-RU" b="1" dirty="0"/>
              <a:t>закон от 29.12.2012 № 273-ФЗ</a:t>
            </a:r>
          </a:p>
          <a:p>
            <a:pPr algn="ctr"/>
            <a:r>
              <a:rPr lang="ru-RU" b="1" dirty="0"/>
              <a:t>Об образовании в Российской Федерации</a:t>
            </a:r>
          </a:p>
          <a:p>
            <a:pPr algn="ctr"/>
            <a:r>
              <a:rPr lang="ru-RU" i="1" dirty="0"/>
              <a:t>Статья 34. Основные права обучающихся и меры их социальной поддержки и стимулирования</a:t>
            </a:r>
          </a:p>
          <a:p>
            <a:pPr algn="just"/>
            <a:r>
              <a:rPr lang="ru-RU" dirty="0"/>
              <a:t>1. Обучающимся предоставляются академические </a:t>
            </a:r>
            <a:r>
              <a:rPr lang="ru-RU" dirty="0">
                <a:solidFill>
                  <a:srgbClr val="C00000"/>
                </a:solidFill>
              </a:rPr>
              <a:t>права</a:t>
            </a:r>
            <a:r>
              <a:rPr lang="ru-RU" dirty="0"/>
              <a:t> на:</a:t>
            </a:r>
          </a:p>
          <a:p>
            <a:pPr algn="just"/>
            <a:r>
              <a:rPr lang="ru-RU" dirty="0" smtClean="0"/>
              <a:t>1) выбор </a:t>
            </a:r>
            <a:r>
              <a:rPr lang="ru-RU" dirty="0"/>
              <a:t>организации, осуществляющей образовательную деятельность, формы получения образования и формы обучения </a:t>
            </a:r>
            <a:r>
              <a:rPr lang="ru-RU" dirty="0">
                <a:solidFill>
                  <a:srgbClr val="C00000"/>
                </a:solidFill>
              </a:rPr>
              <a:t>после получения основного общего образования </a:t>
            </a:r>
            <a:r>
              <a:rPr lang="ru-RU" dirty="0"/>
              <a:t>или после достижения восемнадцати </a:t>
            </a:r>
            <a:r>
              <a:rPr lang="ru-RU" dirty="0" smtClean="0"/>
              <a:t>лет</a:t>
            </a:r>
          </a:p>
          <a:p>
            <a:pPr algn="just"/>
            <a:r>
              <a:rPr lang="ru-RU" dirty="0">
                <a:solidFill>
                  <a:srgbClr val="222222"/>
                </a:solidFill>
                <a:latin typeface="Proxima Nova Rg"/>
              </a:rPr>
              <a:t/>
            </a:r>
            <a:br>
              <a:rPr lang="ru-RU" dirty="0">
                <a:solidFill>
                  <a:srgbClr val="222222"/>
                </a:solidFill>
                <a:latin typeface="Proxima Nova Rg"/>
              </a:rPr>
            </a:br>
            <a:r>
              <a:rPr lang="ru-RU" b="1" dirty="0">
                <a:solidFill>
                  <a:srgbClr val="222222"/>
                </a:solidFill>
              </a:rPr>
              <a:t>Приказ Минпросвещения России от 02.09.2020 № 458</a:t>
            </a:r>
            <a:br>
              <a:rPr lang="ru-RU" b="1" dirty="0">
                <a:solidFill>
                  <a:srgbClr val="222222"/>
                </a:solidFill>
              </a:rPr>
            </a:br>
            <a:r>
              <a:rPr lang="ru-RU" b="1" dirty="0" smtClean="0">
                <a:solidFill>
                  <a:srgbClr val="222222"/>
                </a:solidFill>
              </a:rPr>
              <a:t>«</a:t>
            </a:r>
            <a:r>
              <a:rPr lang="ru-RU" dirty="0" smtClean="0">
                <a:solidFill>
                  <a:srgbClr val="222222"/>
                </a:solidFill>
              </a:rPr>
              <a:t>Об </a:t>
            </a:r>
            <a:r>
              <a:rPr lang="ru-RU" dirty="0">
                <a:solidFill>
                  <a:srgbClr val="222222"/>
                </a:solidFill>
              </a:rPr>
              <a:t>утверждении Порядка приема на обучение по образовательным программам начального общего, основного общего и среднего общего </a:t>
            </a:r>
            <a:r>
              <a:rPr lang="ru-RU" dirty="0" smtClean="0">
                <a:solidFill>
                  <a:srgbClr val="222222"/>
                </a:solidFill>
              </a:rPr>
              <a:t>образован</a:t>
            </a:r>
            <a:r>
              <a:rPr lang="ru-RU" dirty="0" smtClean="0">
                <a:solidFill>
                  <a:srgbClr val="222222"/>
                </a:solidFill>
                <a:latin typeface="+mj-lt"/>
              </a:rPr>
              <a:t>ия»</a:t>
            </a:r>
            <a:endParaRPr lang="ru-RU" dirty="0">
              <a:latin typeface="+mj-lt"/>
            </a:endParaRPr>
          </a:p>
          <a:p>
            <a:pPr algn="just"/>
            <a:r>
              <a:rPr lang="ru-RU" dirty="0"/>
              <a:t>п</a:t>
            </a:r>
            <a:r>
              <a:rPr lang="ru-RU" dirty="0" smtClean="0"/>
              <a:t>. 22</a:t>
            </a:r>
            <a:r>
              <a:rPr lang="ru-RU" dirty="0"/>
              <a:t>. Прием на обучение по основным общеобразовательным программам осуществляется по личному заявлению родителя (законного представителя) ребенка или поступающего, реализующего право, предусмотренное пунктом 1 части 1 статьи 34 Федерального </a:t>
            </a:r>
            <a:r>
              <a:rPr lang="ru-RU" dirty="0" smtClean="0"/>
              <a:t>закона </a:t>
            </a:r>
          </a:p>
          <a:p>
            <a:pPr algn="ctr"/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action="ppaction://hlinkfile"/>
              </a:rPr>
              <a:t>Заявление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10 класс (поступающий)</a:t>
            </a:r>
          </a:p>
        </p:txBody>
      </p:sp>
    </p:spTree>
    <p:extLst>
      <p:ext uri="{BB962C8B-B14F-4D97-AF65-F5344CB8AC3E}">
        <p14:creationId xmlns:p14="http://schemas.microsoft.com/office/powerpoint/2010/main" val="31182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228601"/>
            <a:ext cx="6934200" cy="6858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4D4D4D"/>
                </a:solidFill>
              </a:rPr>
              <a:t/>
            </a:r>
            <a:br>
              <a:rPr lang="ru-RU" sz="2800" b="1" dirty="0" smtClean="0">
                <a:solidFill>
                  <a:srgbClr val="4D4D4D"/>
                </a:solidFill>
              </a:rPr>
            </a:br>
            <a:r>
              <a:rPr lang="ru-RU" sz="2800" b="1" dirty="0" smtClean="0">
                <a:solidFill>
                  <a:srgbClr val="4D4D4D"/>
                </a:solidFill>
              </a:rPr>
              <a:t/>
            </a:r>
            <a:br>
              <a:rPr lang="ru-RU" sz="2800" b="1" dirty="0" smtClean="0">
                <a:solidFill>
                  <a:srgbClr val="4D4D4D"/>
                </a:solidFill>
              </a:rPr>
            </a:br>
            <a:r>
              <a:rPr lang="ru-RU" sz="2800" b="1" dirty="0" smtClean="0">
                <a:solidFill>
                  <a:srgbClr val="4D4D4D"/>
                </a:solidFill>
              </a:rPr>
              <a:t>Шаг 5. </a:t>
            </a:r>
            <a:br>
              <a:rPr lang="ru-RU" sz="2800" b="1" dirty="0" smtClean="0">
                <a:solidFill>
                  <a:srgbClr val="4D4D4D"/>
                </a:solidFill>
              </a:rPr>
            </a:br>
            <a:r>
              <a:rPr lang="ru-RU" sz="2800" b="1" dirty="0" smtClean="0">
                <a:solidFill>
                  <a:srgbClr val="4D4D4D"/>
                </a:solidFill>
              </a:rPr>
              <a:t>Разработка приказов о зачислении в 10 класс, о комплектовании 10-х классо</a:t>
            </a:r>
            <a:r>
              <a:rPr lang="ru-RU" sz="2800" b="1" dirty="0" smtClean="0">
                <a:solidFill>
                  <a:srgbClr val="4D4D4D"/>
                </a:solidFill>
              </a:rPr>
              <a:t>в в ОО</a:t>
            </a:r>
            <a:endParaRPr lang="en-US" sz="2800" b="1" dirty="0">
              <a:solidFill>
                <a:srgbClr val="4D4D4D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2362200"/>
            <a:ext cx="6705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2400"/>
              </a:spcBef>
              <a:buFont typeface="+mj-lt"/>
              <a:buAutoNum type="arabicPeriod"/>
            </a:pPr>
            <a:r>
              <a:rPr lang="ru-RU" sz="2400" dirty="0" smtClean="0"/>
              <a:t>По результатам приема заявлений – </a:t>
            </a:r>
            <a:r>
              <a:rPr lang="ru-RU" sz="2400" dirty="0" smtClean="0">
                <a:hlinkClick r:id="rId4" action="ppaction://hlinkfile"/>
              </a:rPr>
              <a:t>приказ</a:t>
            </a:r>
            <a:r>
              <a:rPr lang="ru-RU" sz="2400" dirty="0" smtClean="0"/>
              <a:t> о зачислении в 10 класс(ы)</a:t>
            </a:r>
            <a:endParaRPr lang="ru-RU" sz="2400" dirty="0">
              <a:cs typeface="Times New Roman" panose="02020603050405020304" pitchFamily="18" charset="0"/>
            </a:endParaRPr>
          </a:p>
          <a:p>
            <a:pPr marL="457200" indent="-457200" algn="just">
              <a:spcBef>
                <a:spcPts val="2400"/>
              </a:spcBef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К началу учебного года по результатам работы Приемной комиссии – </a:t>
            </a:r>
            <a:r>
              <a:rPr lang="ru-RU" sz="2400" dirty="0" smtClean="0">
                <a:cs typeface="Times New Roman" panose="02020603050405020304" pitchFamily="18" charset="0"/>
                <a:hlinkClick r:id="rId5" action="ppaction://hlinkfile"/>
              </a:rPr>
              <a:t>приказ</a:t>
            </a:r>
            <a:r>
              <a:rPr lang="ru-RU" sz="2400" dirty="0" smtClean="0">
                <a:cs typeface="Times New Roman" panose="02020603050405020304" pitchFamily="18" charset="0"/>
              </a:rPr>
              <a:t> о комплектовании профильного 10 класса(</a:t>
            </a:r>
            <a:r>
              <a:rPr lang="ru-RU" sz="2400" dirty="0" err="1" smtClean="0">
                <a:cs typeface="Times New Roman" panose="02020603050405020304" pitchFamily="18" charset="0"/>
              </a:rPr>
              <a:t>ов</a:t>
            </a:r>
            <a:r>
              <a:rPr lang="ru-RU" sz="2400" dirty="0" smtClean="0">
                <a:cs typeface="Times New Roman" panose="02020603050405020304" pitchFamily="18" charset="0"/>
              </a:rPr>
              <a:t>)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69650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1"/>
            <a:ext cx="7391400" cy="228599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4D4D4D"/>
                </a:solidFill>
              </a:rPr>
              <a:t>Шаг 6. Разработка и утверждение учебных планов профилей</a:t>
            </a:r>
            <a:br>
              <a:rPr lang="ru-RU" sz="1800" b="1" dirty="0" smtClean="0">
                <a:solidFill>
                  <a:srgbClr val="4D4D4D"/>
                </a:solidFill>
              </a:rPr>
            </a:br>
            <a:r>
              <a:rPr lang="ru-RU" sz="1800" b="1" dirty="0" smtClean="0">
                <a:solidFill>
                  <a:srgbClr val="4D4D4D"/>
                </a:solidFill>
              </a:rPr>
              <a:t>Подготовка и утверждение учебных планов для профилей обучения </a:t>
            </a:r>
            <a:endParaRPr lang="en-US" sz="1800" b="1" dirty="0">
              <a:solidFill>
                <a:srgbClr val="4D4D4D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135206"/>
              </p:ext>
            </p:extLst>
          </p:nvPr>
        </p:nvGraphicFramePr>
        <p:xfrm>
          <a:off x="-11545" y="358155"/>
          <a:ext cx="9143999" cy="6499845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3237246"/>
                <a:gridCol w="1865290"/>
                <a:gridCol w="2149600"/>
                <a:gridCol w="1891863"/>
              </a:tblGrid>
              <a:tr h="4213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Профиль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Предметные области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Предметы для углубленного изучения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Элективные курсы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</a:tr>
              <a:tr h="874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Технологический – ориентирует на производственную, инженерную и информационную сферы деятельности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«Математика и информатика» и «Естественные науки»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Математика: алгебра и начала математического анализа;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геометрия;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информатика;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физика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Компьютерная графика;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биохимия;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индивидуальный проект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</a:tr>
              <a:tr h="8883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Естественно-научный – ориентирует на медицину, биотехнологию и т. п. области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«Математика и информатика» и «Естественные науки»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Математика: алгебра и начала математического анализа;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геометрия;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химия;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биология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Теория познания;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биофизика;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индивидуальный проект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</a:tr>
              <a:tr h="5215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Гуманитарный – ориентирует на такие сферы деятельности, как педагогика, психология, общественные отношения и т. д.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«Русский язык и литература», «Общественные науки» и «Иностранные языки»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Иностранный язык;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история;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право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Психология;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индивидуальный проект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</a:tr>
              <a:tr h="873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Социально-экономический – ориентирует на профессии, которые связаны с социальной сферой, финансами и экономикой, обработкой информации, на сферы деятельности: управление, предпринимательство, работа с финансами и т. д.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«Математика и информатика», «Общественные науки»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Математика: алгебра и начала математического анализа, геометрия;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география;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экономика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Индивидуальный проект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</a:tr>
              <a:tr h="791337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Универсальный профиль – для обучающихся, которые не определились с выбором или имеют запросы, выходящие за рамки обычных профилей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«Математика и информатика», «Общественные науки»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Математика: алгебра и начала математического анализа, геометрия;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история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Технология;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индивидуальный проект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</a:tr>
              <a:tr h="6063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«Русский язык и литература», «Иностранные языки»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Иностранный язык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Дизайн;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история родного края;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индивидуальный проект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</a:tr>
              <a:tr h="9936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«Русский язык и литература», «Математика и информатика», «Естественные науки»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литература;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математика: алгебра и начала математического анализа, геометрия;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биология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Индивидуальный проект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</a:tr>
              <a:tr h="4213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«Русский язык и литература»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язык;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литература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Индивидуальный проект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506" marR="46506" marT="23253" marB="2325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62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1"/>
            <a:ext cx="8534400" cy="457199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4D4D4D"/>
                </a:solidFill>
              </a:rPr>
              <a:t/>
            </a:r>
            <a:br>
              <a:rPr lang="ru-RU" sz="2800" b="1" dirty="0" smtClean="0">
                <a:solidFill>
                  <a:srgbClr val="4D4D4D"/>
                </a:solidFill>
              </a:rPr>
            </a:br>
            <a:r>
              <a:rPr lang="ru-RU" sz="2800" b="1" dirty="0" smtClean="0">
                <a:solidFill>
                  <a:srgbClr val="4D4D4D"/>
                </a:solidFill>
              </a:rPr>
              <a:t>Информация на сайте ОО </a:t>
            </a:r>
            <a:br>
              <a:rPr lang="ru-RU" sz="2800" b="1" dirty="0" smtClean="0">
                <a:solidFill>
                  <a:srgbClr val="4D4D4D"/>
                </a:solidFill>
              </a:rPr>
            </a:br>
            <a:endParaRPr lang="en-US" sz="2800" b="1" dirty="0">
              <a:solidFill>
                <a:srgbClr val="4D4D4D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28738" y="-357188"/>
            <a:ext cx="11801475" cy="75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6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Custom0">
      <a:dk1>
        <a:sysClr val="windowText" lastClr="000000"/>
      </a:dk1>
      <a:lt1>
        <a:sysClr val="window" lastClr="FFFFFF"/>
      </a:lt1>
      <a:dk2>
        <a:srgbClr val="6D787D"/>
      </a:dk2>
      <a:lt2>
        <a:srgbClr val="EEECE1"/>
      </a:lt2>
      <a:accent1>
        <a:srgbClr val="666666"/>
      </a:accent1>
      <a:accent2>
        <a:srgbClr val="9B9B9B"/>
      </a:accent2>
      <a:accent3>
        <a:srgbClr val="C0C0C0"/>
      </a:accent3>
      <a:accent4>
        <a:srgbClr val="FF0505"/>
      </a:accent4>
      <a:accent5>
        <a:srgbClr val="FFFFFF"/>
      </a:accent5>
      <a:accent6>
        <a:srgbClr val="BDC7CB"/>
      </a:accent6>
      <a:hlink>
        <a:srgbClr val="7F7F7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5_Office Theme">
  <a:themeElements>
    <a:clrScheme name="Custom0">
      <a:dk1>
        <a:sysClr val="windowText" lastClr="000000"/>
      </a:dk1>
      <a:lt1>
        <a:sysClr val="window" lastClr="FFFFFF"/>
      </a:lt1>
      <a:dk2>
        <a:srgbClr val="6D787D"/>
      </a:dk2>
      <a:lt2>
        <a:srgbClr val="EEECE1"/>
      </a:lt2>
      <a:accent1>
        <a:srgbClr val="666666"/>
      </a:accent1>
      <a:accent2>
        <a:srgbClr val="9B9B9B"/>
      </a:accent2>
      <a:accent3>
        <a:srgbClr val="C0C0C0"/>
      </a:accent3>
      <a:accent4>
        <a:srgbClr val="FF0505"/>
      </a:accent4>
      <a:accent5>
        <a:srgbClr val="FFFFFF"/>
      </a:accent5>
      <a:accent6>
        <a:srgbClr val="BDC7CB"/>
      </a:accent6>
      <a:hlink>
        <a:srgbClr val="7F7F7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</TotalTime>
  <Words>514</Words>
  <Application>Microsoft Office PowerPoint</Application>
  <PresentationFormat>Экран (4:3)</PresentationFormat>
  <Paragraphs>88</Paragraphs>
  <Slides>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Proxima Nova Rg</vt:lpstr>
      <vt:lpstr>Symbol</vt:lpstr>
      <vt:lpstr>Times New Roman</vt:lpstr>
      <vt:lpstr>1_Office Theme</vt:lpstr>
      <vt:lpstr>15_Office Theme</vt:lpstr>
      <vt:lpstr>Презентация PowerPoint</vt:lpstr>
      <vt:lpstr> Шаг 1.  Разработка локального акта о порядке приема в профильные классы  </vt:lpstr>
      <vt:lpstr> Локальные акты образовательной организации </vt:lpstr>
      <vt:lpstr>   Шаг 2.  Выявление запроса участников образовательной деятельности и формирование проекта учебного плана </vt:lpstr>
      <vt:lpstr>   Шаг 3.  Информация о правилах и сроках приема документов в профильные классы в новом учебном году</vt:lpstr>
      <vt:lpstr>Шаг 4.  Прием заявлений в профильные классы</vt:lpstr>
      <vt:lpstr>  Шаг 5.  Разработка приказов о зачислении в 10 класс, о комплектовании 10-х классов в ОО</vt:lpstr>
      <vt:lpstr>Шаг 6. Разработка и утверждение учебных планов профилей Подготовка и утверждение учебных планов для профилей обучения </vt:lpstr>
      <vt:lpstr> Информация на сайте ОО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ТкачукЕА</cp:lastModifiedBy>
  <cp:revision>224</cp:revision>
  <dcterms:created xsi:type="dcterms:W3CDTF">2012-04-26T17:06:14Z</dcterms:created>
  <dcterms:modified xsi:type="dcterms:W3CDTF">2020-12-18T06:38:50Z</dcterms:modified>
</cp:coreProperties>
</file>