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7" r:id="rId4"/>
    <p:sldId id="298" r:id="rId5"/>
    <p:sldId id="295" r:id="rId6"/>
    <p:sldId id="288" r:id="rId7"/>
    <p:sldId id="263" r:id="rId8"/>
    <p:sldId id="264" r:id="rId9"/>
    <p:sldId id="267" r:id="rId10"/>
    <p:sldId id="268" r:id="rId11"/>
    <p:sldId id="269" r:id="rId12"/>
    <p:sldId id="266" r:id="rId13"/>
    <p:sldId id="257" r:id="rId14"/>
    <p:sldId id="276" r:id="rId15"/>
    <p:sldId id="277" r:id="rId16"/>
    <p:sldId id="294" r:id="rId17"/>
    <p:sldId id="291" r:id="rId18"/>
    <p:sldId id="292" r:id="rId19"/>
    <p:sldId id="281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>
      <p:cViewPr varScale="1">
        <p:scale>
          <a:sx n="83" d="100"/>
          <a:sy n="83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C7B6-9579-4BCB-8563-8CEB27F57DE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7F1C-3548-4A40-B961-06DDB572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bq-burger_(1)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0897">
            <a:off x="1285190" y="4797675"/>
            <a:ext cx="2520280" cy="1676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4" y="0"/>
            <a:ext cx="88609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«Сажинская средняя общеобразовательная школа имени Героя Советского Союза Чухарева В.Ф»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MY FAVOURITE FOOD! </a:t>
            </a:r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 КЛАСС</a:t>
            </a:r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УМК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 «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Английский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 в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фокусе–</a:t>
            </a:r>
            <a:r>
              <a:rPr lang="en-US" sz="2400" b="1" dirty="0">
                <a:solidFill>
                  <a:srgbClr val="0070C0"/>
                </a:solidFill>
                <a:latin typeface="Arial Black" pitchFamily="34" charset="0"/>
              </a:rPr>
              <a:t>2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»(</a:t>
            </a:r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 Black" pitchFamily="34" charset="0"/>
              </a:rPr>
              <a:t>Module </a:t>
            </a:r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6A)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 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6578" y="510916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Автор: Чухарева Екатерина Павловна, учитель английского языка</a:t>
            </a:r>
            <a:endParaRPr lang="ru-RU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500570"/>
            <a:ext cx="4908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ɔrɪn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/>
                <a:cs typeface="Lucida Sans Unicode"/>
              </a:rPr>
              <a:t>ʤ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/>
                <a:cs typeface="Lucida Sans Unicode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/>
                <a:cs typeface="Lucida Sans Unicode"/>
              </a:rPr>
              <a:t>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/>
                <a:cs typeface="Lucida Sans Unicode"/>
              </a:rPr>
              <a:t>ʤu:s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5429264"/>
            <a:ext cx="454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range juice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Рисунок 4" descr="img134103614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214290"/>
            <a:ext cx="414340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14818"/>
            <a:ext cx="4554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tʃ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/>
                <a:cs typeface="Lucida Sans Unicode"/>
              </a:rPr>
              <a:t>ɔklɪt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/>
                <a:cs typeface="Lucida Sans Unicode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/>
                <a:cs typeface="Lucida Sans Unicode"/>
              </a:rPr>
              <a:t>keɪk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5715016"/>
            <a:ext cx="515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cs typeface="Lucida Sans Unicode" pitchFamily="34" charset="0"/>
              </a:rPr>
              <a:t>hocolate cake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Рисунок 4" descr="865bfc1ebcab4facd1bf8a3e05878c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52"/>
            <a:ext cx="4678945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01208"/>
            <a:ext cx="3623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[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pə'teɪtəu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301208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potato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Рисунок 6" descr="pap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285728"/>
            <a:ext cx="6668107" cy="43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4103"/>
            <a:ext cx="6429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One potato,</a:t>
            </a:r>
            <a:b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Two potatoes,</a:t>
            </a:r>
            <a:b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Three potatoes,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 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Four.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 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Five potatoes,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 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Six potatoes,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 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Seven potatoes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 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more.</a:t>
            </a:r>
            <a:r>
              <a:rPr lang="en-US" sz="4000" dirty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 </a:t>
            </a:r>
            <a:r>
              <a:rPr lang="en-US" sz="4000" dirty="0" smtClean="0">
                <a:latin typeface="Arial Black" pitchFamily="34" charset="0"/>
              </a:rPr>
              <a:t/>
            </a:r>
            <a:br>
              <a:rPr lang="en-US" sz="4000" dirty="0" smtClean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16632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  <a:cs typeface="Lucida Sans Unicode" pitchFamily="34" charset="0"/>
              </a:rPr>
              <a:t>Let’s count potatoes!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flipH="1">
            <a:off x="1714480" y="357166"/>
            <a:ext cx="6143668" cy="25717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I like </a:t>
            </a:r>
            <a:r>
              <a:rPr lang="en-US" sz="4000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apples, biscuits and chocolate.  </a:t>
            </a:r>
            <a:endParaRPr lang="ru-RU" sz="4000" dirty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000240"/>
            <a:ext cx="3562358" cy="293123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00034" y="3786190"/>
            <a:ext cx="4572032" cy="235745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I like ….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ru-RU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я люблю…)</a:t>
            </a:r>
            <a:endParaRPr lang="ru-RU" sz="3200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flipH="1">
            <a:off x="1714480" y="357166"/>
            <a:ext cx="6143668" cy="25717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I don’t like </a:t>
            </a:r>
            <a:r>
              <a:rPr lang="en-US" sz="4000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burgers and eggs.  </a:t>
            </a:r>
            <a:endParaRPr lang="ru-RU" sz="4000" dirty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000240"/>
            <a:ext cx="3562358" cy="293123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0" y="4214818"/>
            <a:ext cx="7143768" cy="192882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I don’t like ….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ru-RU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я </a:t>
            </a:r>
            <a:r>
              <a:rPr lang="ru-RU" sz="32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не</a:t>
            </a:r>
            <a:r>
              <a:rPr lang="ru-RU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 люблю…)</a:t>
            </a:r>
            <a:endParaRPr lang="ru-RU" sz="3200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6072206"/>
            <a:ext cx="3357586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don’t  = do not </a:t>
            </a:r>
            <a:endParaRPr lang="ru-RU" sz="3200" b="1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flipH="1">
            <a:off x="1714480" y="357166"/>
            <a:ext cx="6143668" cy="25717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Do you like pizza</a:t>
            </a:r>
            <a:r>
              <a:rPr lang="ru-RU" sz="4000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  <a:r>
              <a:rPr lang="en-US" sz="4000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endParaRPr lang="ru-RU" sz="4000" dirty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000240"/>
            <a:ext cx="3562358" cy="293123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495363" y="4435767"/>
            <a:ext cx="7143768" cy="192882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Yes, I do/No, I don’t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ru-RU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Да, люблю</a:t>
            </a:r>
            <a:r>
              <a:rPr lang="en-US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ru-RU" sz="32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Нет, не люблю)</a:t>
            </a:r>
            <a:endParaRPr lang="ru-RU" sz="3200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o You Like Broccoli Ice Cream_ _ Super Simple Song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17" y="0"/>
            <a:ext cx="915309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4664"/>
            <a:ext cx="6768752" cy="5544616"/>
          </a:xfrm>
        </p:spPr>
        <p:txBody>
          <a:bodyPr>
            <a:normAutofit lnSpcReduction="10000"/>
          </a:bodyPr>
          <a:lstStyle/>
          <a:p>
            <a:r>
              <a:rPr lang="ru-RU" sz="3500" dirty="0">
                <a:solidFill>
                  <a:srgbClr val="0070C0"/>
                </a:solidFill>
                <a:latin typeface="Arial Black" pitchFamily="34" charset="0"/>
              </a:rPr>
              <a:t>Если урок был интересный и </a:t>
            </a:r>
            <a:r>
              <a:rPr lang="ru-RU" sz="3500" dirty="0" smtClean="0">
                <a:solidFill>
                  <a:srgbClr val="0070C0"/>
                </a:solidFill>
                <a:latin typeface="Arial Black" pitchFamily="34" charset="0"/>
              </a:rPr>
              <a:t>познавательный - </a:t>
            </a:r>
            <a:r>
              <a:rPr lang="en-US" sz="3500" dirty="0" smtClean="0">
                <a:solidFill>
                  <a:srgbClr val="0070C0"/>
                </a:solidFill>
                <a:latin typeface="Arial Black" pitchFamily="34" charset="0"/>
              </a:rPr>
              <a:t>LIKE</a:t>
            </a:r>
            <a:r>
              <a:rPr lang="ru-RU" sz="35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endParaRPr lang="ru-RU" sz="3500" dirty="0" smtClean="0"/>
          </a:p>
          <a:p>
            <a:endParaRPr lang="ru-RU" sz="4000" dirty="0" smtClean="0"/>
          </a:p>
          <a:p>
            <a:r>
              <a:rPr lang="ru-RU" sz="4300" dirty="0">
                <a:solidFill>
                  <a:srgbClr val="C00000"/>
                </a:solidFill>
                <a:latin typeface="Arial Black" pitchFamily="34" charset="0"/>
              </a:rPr>
              <a:t>Е</a:t>
            </a:r>
            <a:r>
              <a:rPr lang="ru-RU" sz="4300" dirty="0" smtClean="0">
                <a:solidFill>
                  <a:srgbClr val="C00000"/>
                </a:solidFill>
                <a:latin typeface="Arial Black" pitchFamily="34" charset="0"/>
              </a:rPr>
              <a:t>сли </a:t>
            </a:r>
            <a:r>
              <a:rPr lang="ru-RU" sz="4300" dirty="0">
                <a:solidFill>
                  <a:srgbClr val="C00000"/>
                </a:solidFill>
                <a:latin typeface="Arial Black" pitchFamily="34" charset="0"/>
              </a:rPr>
              <a:t>было скучно, не узнали ничего нового – </a:t>
            </a:r>
            <a:r>
              <a:rPr lang="en-US" sz="4300" dirty="0">
                <a:solidFill>
                  <a:srgbClr val="C00000"/>
                </a:solidFill>
                <a:latin typeface="Arial Black" pitchFamily="34" charset="0"/>
              </a:rPr>
              <a:t>DISLIKE</a:t>
            </a:r>
            <a:r>
              <a:rPr lang="ru-RU" sz="4300" dirty="0">
                <a:solidFill>
                  <a:srgbClr val="C00000"/>
                </a:solidFill>
                <a:latin typeface="Arial Black" pitchFamily="34" charset="0"/>
              </a:rPr>
              <a:t>. </a:t>
            </a:r>
          </a:p>
          <a:p>
            <a:r>
              <a:rPr lang="ru-RU" sz="4300" dirty="0"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5013176"/>
            <a:ext cx="2288526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210850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413" y="765175"/>
            <a:ext cx="61928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7200" dirty="0">
              <a:ln w="1905">
                <a:solidFill>
                  <a:srgbClr val="7030A0"/>
                </a:solidFill>
              </a:ln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3315" name="Заголовок 8"/>
          <p:cNvSpPr>
            <a:spLocks noGrp="1"/>
          </p:cNvSpPr>
          <p:nvPr>
            <p:ph type="title"/>
          </p:nvPr>
        </p:nvSpPr>
        <p:spPr>
          <a:xfrm>
            <a:off x="3347864" y="4725144"/>
            <a:ext cx="4745186" cy="739015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53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en-US" sz="53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53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en-US" sz="53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53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en-US" sz="5300" dirty="0" smtClean="0">
                <a:solidFill>
                  <a:srgbClr val="00206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5300" dirty="0" smtClean="0">
                <a:solidFill>
                  <a:srgbClr val="00206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5300" dirty="0" smtClean="0">
                <a:solidFill>
                  <a:srgbClr val="00206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5300" dirty="0" smtClean="0">
                <a:solidFill>
                  <a:srgbClr val="00206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Arial Black" pitchFamily="34" charset="0"/>
                <a:cs typeface="Lucida Sans Unicode" pitchFamily="34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Arial Black" pitchFamily="34" charset="0"/>
                <a:cs typeface="Lucida Sans Unicode" pitchFamily="34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</a:br>
            <a:endParaRPr lang="ru-RU" sz="4800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2" descr="C:\Users\Катенька\Desktop\4 form\uchitel-u-dosk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084554" cy="52565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Your homework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1" y="1965325"/>
            <a:ext cx="318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Workbook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, p.29,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№3,4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77928"/>
            <a:ext cx="82296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Цель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урока</a:t>
            </a:r>
            <a:r>
              <a:rPr lang="ru-RU" sz="2400" dirty="0" smtClean="0">
                <a:solidFill>
                  <a:srgbClr val="C00000"/>
                </a:solidFill>
                <a:latin typeface="Book Antiqua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- развитие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закрепление умений в устной речи и письме по теме «Моя любимая еда»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Задачи </a:t>
            </a: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урока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Повторить изученный ранее материал по теме «Моя любимая еда», «Множественное число существительных».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Познакомить учащихся с новыми словами и выражениями, относящимися к любимой еде.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Учить составлять короткие предложения, задавать вопросы о любимой еде в парах.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- Развивать фонетические навыки через прослушивание и исполнение английской песни. </a:t>
            </a:r>
            <a:endParaRPr lang="ru-RU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GettyImages-87826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992888" cy="622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48x1365_114434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914"/>
            <a:ext cx="2141448" cy="188159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6286544" cy="121444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-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ДД\Desktop\516800ba197322dfdc9ca9e2098b2e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374" y="255460"/>
            <a:ext cx="2160240" cy="1916832"/>
          </a:xfrm>
          <a:prstGeom prst="rect">
            <a:avLst/>
          </a:prstGeom>
          <a:noFill/>
        </p:spPr>
      </p:pic>
      <p:pic>
        <p:nvPicPr>
          <p:cNvPr id="10" name="Рисунок 9" descr="1662040170_j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724" y="4572009"/>
            <a:ext cx="2128890" cy="1910575"/>
          </a:xfrm>
          <a:prstGeom prst="rect">
            <a:avLst/>
          </a:prstGeom>
        </p:spPr>
      </p:pic>
      <p:pic>
        <p:nvPicPr>
          <p:cNvPr id="11" name="Рисунок 10" descr="292961446024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4803" y="291968"/>
            <a:ext cx="2129219" cy="1916832"/>
          </a:xfrm>
          <a:prstGeom prst="rect">
            <a:avLst/>
          </a:prstGeom>
        </p:spPr>
      </p:pic>
      <p:pic>
        <p:nvPicPr>
          <p:cNvPr id="13" name="Рисунок 12" descr="1674544570_catherineasquithgallery-com-p-skachat-shokolad-na-prozrachnom-fone-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2373" y="2300873"/>
            <a:ext cx="2135809" cy="20528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03" y="4572009"/>
            <a:ext cx="2129219" cy="19089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4572009"/>
            <a:ext cx="2165660" cy="1998530"/>
          </a:xfrm>
          <a:prstGeom prst="rect">
            <a:avLst/>
          </a:prstGeom>
        </p:spPr>
      </p:pic>
      <p:pic>
        <p:nvPicPr>
          <p:cNvPr id="19" name="Рисунок 18" descr="1614572764_97-p-banan-na-belom-fone-1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2300873"/>
            <a:ext cx="2141448" cy="1977503"/>
          </a:xfrm>
          <a:prstGeom prst="rect">
            <a:avLst/>
          </a:prstGeom>
        </p:spPr>
      </p:pic>
      <p:pic>
        <p:nvPicPr>
          <p:cNvPr id="21" name="Рисунок 20" descr="f11a4a26d9a69f210b5b560299f4ecac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4804" y="2367567"/>
            <a:ext cx="2129219" cy="188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390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What is your </a:t>
            </a:r>
            <a:r>
              <a:rPr lang="en-US" sz="4800" dirty="0" err="1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favourite</a:t>
            </a:r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 food?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  <a:cs typeface="Lucida Sans Unicode" pitchFamily="34" charset="0"/>
              </a:rPr>
              <a:t>Какая твоя любимая еда?</a:t>
            </a:r>
            <a:endParaRPr lang="en-US" sz="4800" dirty="0" smtClean="0">
              <a:solidFill>
                <a:srgbClr val="C00000"/>
              </a:solidFill>
              <a:latin typeface="Arial Black" pitchFamily="34" charset="0"/>
              <a:cs typeface="Lucida Sans Unicode" pitchFamily="34" charset="0"/>
            </a:endParaRPr>
          </a:p>
          <a:p>
            <a:endParaRPr lang="en-US" sz="4800" dirty="0">
              <a:solidFill>
                <a:srgbClr val="00B050"/>
              </a:solidFill>
              <a:latin typeface="Arial Black" pitchFamily="34" charset="0"/>
              <a:cs typeface="Lucida Sans Unicode" pitchFamily="34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My </a:t>
            </a:r>
            <a:r>
              <a:rPr lang="en-US" sz="4800" dirty="0" err="1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favourite</a:t>
            </a:r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  <a:cs typeface="Lucida Sans Unicode" pitchFamily="34" charset="0"/>
              </a:rPr>
              <a:t> food is ….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  <a:cs typeface="Lucida Sans Unicode" pitchFamily="34" charset="0"/>
              </a:rPr>
              <a:t>Моя любимая еда это ….</a:t>
            </a:r>
            <a:endParaRPr lang="en-US" sz="4800" dirty="0" smtClean="0">
              <a:solidFill>
                <a:srgbClr val="C00000"/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625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Добавим к существительному окончание –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S/-ES.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Катенька\Desktop\4 form\0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136904" cy="515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282883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</a:rPr>
              <a:t>Множественное число существительных</a:t>
            </a:r>
            <a:endParaRPr lang="ru-RU" sz="36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Burger -   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Burger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Apple –   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Apple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Orange-  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Orange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Banana –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Banana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Egg –       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Egg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Sandwich -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Sandwich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es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Potato -   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Potato</a:t>
            </a:r>
            <a:r>
              <a:rPr lang="en-US" sz="3600" b="1" u="sng" dirty="0" smtClean="0">
                <a:solidFill>
                  <a:srgbClr val="C00000"/>
                </a:solidFill>
                <a:latin typeface="Arial Black" pitchFamily="34" charset="0"/>
              </a:rPr>
              <a:t>es</a:t>
            </a:r>
            <a:endParaRPr lang="ru-RU" sz="36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01208"/>
            <a:ext cx="381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[ˌ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itchFamily="34" charset="0"/>
                <a:cs typeface="Lucida Sans Unicode" pitchFamily="34" charset="0"/>
              </a:rPr>
              <a:t>a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ɪs'kri:m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301208"/>
            <a:ext cx="3400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ice cream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57166"/>
            <a:ext cx="2000264" cy="46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0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3.flashrolls.net/wallpaper/f7a/9aa5bc835b3eeb98fbe59ab0cdcff12e_800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142984"/>
            <a:ext cx="63367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45224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pi:tsə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5127" y="5445224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pizza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580" y="5445224"/>
            <a:ext cx="2332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mɪlk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5127" y="5445224"/>
            <a:ext cx="163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Sans Unicode" pitchFamily="34" charset="0"/>
                <a:cs typeface="Lucida Sans Unicode" pitchFamily="34" charset="0"/>
              </a:rPr>
              <a:t>milk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Рисунок 6" descr="1411663666_9ugawx7hwsebk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5716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7030A0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277</Words>
  <Application>Microsoft Office PowerPoint</Application>
  <PresentationFormat>Экран (4:3)</PresentationFormat>
  <Paragraphs>64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Food!</dc:title>
  <dc:creator>Александр</dc:creator>
  <cp:lastModifiedBy>Агрокласс</cp:lastModifiedBy>
  <cp:revision>60</cp:revision>
  <dcterms:created xsi:type="dcterms:W3CDTF">2016-12-18T18:30:20Z</dcterms:created>
  <dcterms:modified xsi:type="dcterms:W3CDTF">2026-02-20T08:22:08Z</dcterms:modified>
</cp:coreProperties>
</file>