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0F24D-CEBD-4310-84BF-916BF5E5D495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476C5-D928-478D-B504-7634407C5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89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0F24D-CEBD-4310-84BF-916BF5E5D495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476C5-D928-478D-B504-7634407C55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443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1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Контроль эффективности учебного занятия с учетом изменений программ воспитания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smtClean="0"/>
              <a:t>Актуальные требования к воспитанию </a:t>
            </a:r>
            <a:br>
              <a:rPr lang="ru-RU" sz="4000" smtClean="0"/>
            </a:br>
            <a:r>
              <a:rPr lang="ru-RU" sz="4000" smtClean="0"/>
              <a:t>в системе общего образования</a:t>
            </a:r>
            <a:endParaRPr lang="ru-RU" sz="4000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7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Актуальные требования к воспитанию </a:t>
            </a:r>
            <a:br>
              <a:rPr lang="ru-RU" sz="2400" b="1" smtClean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ru-RU" sz="2400" b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в системе общего образования</a:t>
            </a:r>
            <a:endParaRPr lang="ru-RU" sz="24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106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3200" b="1" smtClean="0"/>
              <a:t>Федеральный Закон от 29.12.2012 № 273 – ФЗ «Об образовании </a:t>
            </a:r>
            <a:br>
              <a:rPr lang="ru-RU" sz="3200" b="1" smtClean="0"/>
            </a:br>
            <a:r>
              <a:rPr lang="ru-RU" sz="3200" b="1" smtClean="0"/>
              <a:t>в Российской Федерации»</a:t>
            </a:r>
            <a:endParaRPr lang="ru-RU" sz="3200" b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423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3200" b="1" smtClean="0"/>
              <a:t>Федеральный Закон от 29.12.2012 № 273 – ФЗ «Об образовании </a:t>
            </a:r>
            <a:br>
              <a:rPr lang="ru-RU" sz="3200" b="1" smtClean="0"/>
            </a:br>
            <a:r>
              <a:rPr lang="ru-RU" sz="3200" b="1" smtClean="0"/>
              <a:t>в Российской Федерации»</a:t>
            </a:r>
            <a:endParaRPr lang="ru-RU" sz="3200" b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60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smtClean="0">
                <a:solidFill>
                  <a:srgbClr val="0000FF"/>
                </a:solidFill>
              </a:rPr>
              <a:t>Вспомним то, что пригодится для проблемы: </a:t>
            </a:r>
            <a:br>
              <a:rPr lang="ru-RU" altLang="ru-RU" sz="2800" b="1" smtClean="0">
                <a:solidFill>
                  <a:srgbClr val="0000FF"/>
                </a:solidFill>
              </a:rPr>
            </a:br>
            <a:r>
              <a:rPr lang="ru-RU" altLang="ru-RU" sz="2000" b="1" smtClean="0">
                <a:solidFill>
                  <a:srgbClr val="FF0000"/>
                </a:solidFill>
              </a:rPr>
              <a:t>Как сделать процесс воспитания деятельностным и развивающим?</a:t>
            </a:r>
            <a:endParaRPr lang="ru-RU" altLang="ru-RU" sz="2000" dirty="0">
              <a:solidFill>
                <a:srgbClr val="0000FF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38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Профстандарт «Педагог» </a:t>
            </a:r>
            <a:br>
              <a:rPr lang="ru-RU" altLang="ru-RU" smtClean="0"/>
            </a:br>
            <a:r>
              <a:rPr lang="ru-RU" altLang="ru-RU" smtClean="0"/>
              <a:t>Воспитательная деятельность (трудовые функции)</a:t>
            </a:r>
            <a:endParaRPr lang="ru-RU" altLang="ru-RU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028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smtClean="0"/>
              <a:t>Профстандарт «Педагог» Воспитательная деятельность</a:t>
            </a:r>
            <a:endParaRPr lang="ru-RU" altLang="ru-RU" sz="3600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99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mtClean="0"/>
              <a:t>Профстандарт «Педагог» </a:t>
            </a:r>
            <a:br>
              <a:rPr lang="ru-RU" altLang="ru-RU" smtClean="0"/>
            </a:br>
            <a:r>
              <a:rPr lang="ru-RU" altLang="ru-RU" smtClean="0"/>
              <a:t>Воспитательная деятельность учителя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24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35257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Структура программы воспитания и социализации обучающихся ООП ООО (пункт 18.2.3 ФГОС ООО). 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7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Структура программы воспитания и социализации обучающихся ООП ООО (пункт 18.2.3 ФГОС ООО).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7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104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 smtClean="0"/>
              <a:t>Целевые ориентиры (новообразования) разных уровней образования</a:t>
            </a:r>
            <a:endParaRPr lang="ru-RU" altLang="ru-RU" sz="3200" b="1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86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rgbClr val="FF0000"/>
                </a:solidFill>
              </a:rPr>
              <a:t>Воспитательные</a:t>
            </a:r>
            <a:r>
              <a:rPr lang="ru-RU" altLang="ru-RU" sz="3600" b="1" smtClean="0"/>
              <a:t> результаты </a:t>
            </a:r>
            <a:r>
              <a:rPr lang="ru-RU" altLang="ru-RU" sz="2400" b="1" smtClean="0"/>
              <a:t>(Примерная ООП)</a:t>
            </a:r>
            <a:endParaRPr lang="ru-RU" altLang="ru-RU" sz="2400" b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809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mtClean="0"/>
              <a:t>ФГОС общего образования</a:t>
            </a:r>
            <a:endParaRPr lang="ru-RU" altLang="ru-RU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53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06592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>
                <a:solidFill>
                  <a:srgbClr val="002060"/>
                </a:solidFill>
                <a:latin typeface="+mj-lt"/>
                <a:ea typeface="Helvetica Neue Condensed" panose="02000503000000020004" pitchFamily="2" charset="0"/>
                <a:cs typeface="Calibri" panose="020F0502020204030204" pitchFamily="34" charset="0"/>
              </a:rPr>
              <a:t>Примерная программа воспитания </a:t>
            </a:r>
            <a:br>
              <a:rPr lang="ru-RU" sz="2800" smtClean="0">
                <a:solidFill>
                  <a:srgbClr val="002060"/>
                </a:solidFill>
                <a:latin typeface="+mj-lt"/>
                <a:ea typeface="Helvetica Neue Condensed" panose="02000503000000020004" pitchFamily="2" charset="0"/>
                <a:cs typeface="Calibri" panose="020F0502020204030204" pitchFamily="34" charset="0"/>
              </a:rPr>
            </a:br>
            <a:r>
              <a:rPr lang="ru-RU" sz="2800" smtClean="0">
                <a:solidFill>
                  <a:srgbClr val="002060"/>
                </a:solidFill>
                <a:latin typeface="+mj-lt"/>
                <a:ea typeface="Helvetica Neue Condensed" panose="02000503000000020004" pitchFamily="2" charset="0"/>
                <a:cs typeface="Calibri" panose="020F0502020204030204" pitchFamily="34" charset="0"/>
              </a:rPr>
              <a:t>                                                                                           </a:t>
            </a:r>
            <a:r>
              <a:rPr lang="en-US" sz="2800" smtClean="0">
                <a:solidFill>
                  <a:srgbClr val="002060"/>
                </a:solidFill>
                <a:latin typeface="+mj-lt"/>
                <a:ea typeface="Helvetica Neue Condensed" panose="02000503000000020004" pitchFamily="2" charset="0"/>
                <a:cs typeface="Calibri" panose="020F0502020204030204" pitchFamily="34" charset="0"/>
              </a:rPr>
              <a:t>http://form.instrao.ru/</a:t>
            </a:r>
            <a:r>
              <a:rPr lang="ru-RU" sz="2800" smtClean="0">
                <a:solidFill>
                  <a:srgbClr val="002060"/>
                </a:solidFill>
                <a:latin typeface="+mj-lt"/>
                <a:ea typeface="Helvetica Neue Condensed" panose="02000503000000020004" pitchFamily="2" charset="0"/>
                <a:cs typeface="Calibri" panose="020F0502020204030204" pitchFamily="34" charset="0"/>
              </a:rPr>
              <a:t> </a:t>
            </a:r>
            <a:endParaRPr lang="ru-RU" sz="2800" dirty="0">
              <a:solidFill>
                <a:srgbClr val="002060"/>
              </a:solidFill>
              <a:latin typeface="+mj-lt"/>
              <a:ea typeface="Helvetica Neue Condensed" panose="02000503000000020004" pitchFamily="2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3817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Примерная программа воспитания – это не перечень обязательных для школы мероприятий, а описание системы возможных форм и способов работы с детьми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7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Примерная программа воспитания – это не перечень обязательных для школы мероприятий, а описание системы возможных форм и способов работы с детьми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6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Примерная программа воспитания – это не перечень обязательных для школы мероприятий, а описание системы возможных форм и способов работы с детьми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17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Примерная программа воспитания – это не перечень обязательных для школы мероприятий, а описание системы возможных форм и способов работы с детьми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9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Примерная программа воспитания – это не перечень обязательных для школы мероприятий, а описание системы возможных форм и способов работы с детьми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Примерная программа воспитания – это не перечень обязательных для школы мероприятий, а описание системы возможных форм и способов работы с детьми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3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Разработчики примерной программы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55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mtClean="0"/>
              <a:t>Примерная программа воспитания. </a:t>
            </a:r>
            <a:br>
              <a:rPr lang="ru-RU" altLang="ru-RU" smtClean="0"/>
            </a:br>
            <a:r>
              <a:rPr lang="ru-RU" altLang="ru-RU" smtClean="0"/>
              <a:t>Инвариантный модуль «Школьный урок»</a:t>
            </a:r>
            <a:endParaRPr lang="ru-RU" altLang="ru-RU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47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mtClean="0"/>
              <a:t>Примерная программа воспитания. </a:t>
            </a:r>
            <a:br>
              <a:rPr lang="ru-RU" altLang="ru-RU" smtClean="0"/>
            </a:br>
            <a:r>
              <a:rPr lang="ru-RU" altLang="ru-RU" smtClean="0"/>
              <a:t>Инвариантный модуль «Школьный урок»</a:t>
            </a:r>
            <a:endParaRPr lang="ru-RU" altLang="ru-RU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46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Методика для проведения оценки механизмов управления качеством образования в субъектах Российской Федерации (ФИОКО)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290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smtClean="0"/>
              <a:t>Воспитательный потенциал учебного занятия</a:t>
            </a:r>
            <a:endParaRPr lang="ru-RU" sz="4000" b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37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smtClean="0"/>
              <a:t>Чек-лист контроля эффективности воспитательного потенциала учебного занятия</a:t>
            </a:r>
            <a:endParaRPr lang="ru-RU" sz="2800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23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mtClean="0"/>
              <a:t>Профстандарт «Педагог» </a:t>
            </a:r>
            <a:br>
              <a:rPr lang="ru-RU" altLang="ru-RU" smtClean="0"/>
            </a:br>
            <a:r>
              <a:rPr lang="ru-RU" altLang="ru-RU" smtClean="0"/>
              <a:t>Воспитательная деятельность учителя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78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mtClean="0"/>
              <a:t>ФГОС общего образования</a:t>
            </a:r>
            <a:endParaRPr lang="ru-RU" altLang="ru-RU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943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mtClean="0"/>
              <a:t>Примерная программа воспитания. </a:t>
            </a:r>
            <a:br>
              <a:rPr lang="ru-RU" altLang="ru-RU" smtClean="0"/>
            </a:br>
            <a:r>
              <a:rPr lang="ru-RU" altLang="ru-RU" smtClean="0"/>
              <a:t>Инвариантный модуль «Школьный урок»</a:t>
            </a:r>
            <a:endParaRPr lang="ru-RU" altLang="ru-RU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1926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>
                <a:solidFill>
                  <a:schemeClr val="accent2"/>
                </a:solidFill>
              </a:rPr>
              <a:t>Воспитательная деятельность учителя</a:t>
            </a:r>
            <a:endParaRPr lang="ru-RU" sz="4000" dirty="0">
              <a:solidFill>
                <a:schemeClr val="accent2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703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smtClean="0"/>
              <a:t>Актуальные требования к воспитанию </a:t>
            </a:r>
            <a:br>
              <a:rPr lang="ru-RU" sz="4000" smtClean="0"/>
            </a:br>
            <a:r>
              <a:rPr lang="ru-RU" sz="4000" smtClean="0"/>
              <a:t>в системе общего образования</a:t>
            </a:r>
            <a:endParaRPr lang="ru-RU" sz="4000" dirty="0" smtClean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074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Спасибо за внимание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541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2D2D2D"/>
      </a:dk1>
      <a:lt1>
        <a:sysClr val="window" lastClr="F5F5F5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Microsoft Office PowerPoint</Application>
  <PresentationFormat>Широкоэкранный</PresentationFormat>
  <Paragraphs>33</Paragraphs>
  <Slides>37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Arial</vt:lpstr>
      <vt:lpstr>Bookman Old Style</vt:lpstr>
      <vt:lpstr>Calibri</vt:lpstr>
      <vt:lpstr>Calibri Light</vt:lpstr>
      <vt:lpstr>Helvetica Neue Condensed</vt:lpstr>
      <vt:lpstr>Тема Office</vt:lpstr>
      <vt:lpstr>Презентация PowerPoint</vt:lpstr>
      <vt:lpstr>Контроль эффективности учебного занятия с учетом изменений программ воспитания</vt:lpstr>
      <vt:lpstr>Актуальные требования к воспитанию  в системе общего образования</vt:lpstr>
      <vt:lpstr>Актуальные требования к воспитанию  в системе общего образования</vt:lpstr>
      <vt:lpstr>Федеральный Закон от 29.12.2012 № 273 – ФЗ «Об образовании  в Российской Федерации»</vt:lpstr>
      <vt:lpstr>Федеральный Закон от 29.12.2012 № 273 – ФЗ «Об образовании  в Российской Федерации»</vt:lpstr>
      <vt:lpstr>Вспомним то, что пригодится для проблемы:  Как сделать процесс воспитания деятельностным и развивающим?</vt:lpstr>
      <vt:lpstr>Профстандарт «Педагог»  Воспитательная деятельность (трудовые функции)</vt:lpstr>
      <vt:lpstr>Профстандарт «Педагог» Воспитательная деятельность</vt:lpstr>
      <vt:lpstr>Профстандарт «Педагог»  Воспитательная деятельность учителя</vt:lpstr>
      <vt:lpstr>Презентация PowerPoint</vt:lpstr>
      <vt:lpstr>Структура программы воспитания и социализации обучающихся ООП ООО (пункт 18.2.3 ФГОС ООО).   </vt:lpstr>
      <vt:lpstr>Структура программы воспитания и социализации обучающихся ООП ООО (пункт 18.2.3 ФГОС ООО).  </vt:lpstr>
      <vt:lpstr>Презентация PowerPoint</vt:lpstr>
      <vt:lpstr>Целевые ориентиры (новообразования) разных уровней образования</vt:lpstr>
      <vt:lpstr>Воспитательные результаты (Примерная ООП)</vt:lpstr>
      <vt:lpstr>ФГОС общего образования</vt:lpstr>
      <vt:lpstr>Презентация PowerPoint</vt:lpstr>
      <vt:lpstr>Примерная программа воспитания                                                                                             http://form.instrao.ru/ </vt:lpstr>
      <vt:lpstr>Примерная программа воспитания – это не перечень обязательных для школы мероприятий, а описание системы возможных форм и способов работы с детьми</vt:lpstr>
      <vt:lpstr>Примерная программа воспитания – это не перечень обязательных для школы мероприятий, а описание системы возможных форм и способов работы с детьми</vt:lpstr>
      <vt:lpstr>Примерная программа воспитания – это не перечень обязательных для школы мероприятий, а описание системы возможных форм и способов работы с детьми</vt:lpstr>
      <vt:lpstr>Примерная программа воспитания – это не перечень обязательных для школы мероприятий, а описание системы возможных форм и способов работы с детьми</vt:lpstr>
      <vt:lpstr>Примерная программа воспитания – это не перечень обязательных для школы мероприятий, а описание системы возможных форм и способов работы с детьми</vt:lpstr>
      <vt:lpstr>Примерная программа воспитания – это не перечень обязательных для школы мероприятий, а описание системы возможных форм и способов работы с детьми</vt:lpstr>
      <vt:lpstr>Разработчики примерной программы</vt:lpstr>
      <vt:lpstr>Примерная программа воспитания.  Инвариантный модуль «Школьный урок»</vt:lpstr>
      <vt:lpstr>Примерная программа воспитания.  Инвариантный модуль «Школьный урок»</vt:lpstr>
      <vt:lpstr>Методика для проведения оценки механизмов управления качеством образования в субъектах Российской Федерации (ФИОКО)</vt:lpstr>
      <vt:lpstr>Воспитательный потенциал учебного занятия</vt:lpstr>
      <vt:lpstr>Чек-лист контроля эффективности воспитательного потенциала учебного занятия</vt:lpstr>
      <vt:lpstr>Профстандарт «Педагог»  Воспитательная деятельность учителя</vt:lpstr>
      <vt:lpstr>ФГОС общего образования</vt:lpstr>
      <vt:lpstr>Примерная программа воспитания.  Инвариантный модуль «Школьный урок»</vt:lpstr>
      <vt:lpstr>Воспитательная деятельность учителя</vt:lpstr>
      <vt:lpstr>Актуальные требования к воспитанию  в системе общего образования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2020-09-24T08:50:06Z</dcterms:created>
  <dcterms:modified xsi:type="dcterms:W3CDTF">2020-09-24T08:50:06Z</dcterms:modified>
</cp:coreProperties>
</file>