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3" r:id="rId2"/>
    <p:sldId id="288" r:id="rId3"/>
    <p:sldId id="264" r:id="rId4"/>
    <p:sldId id="286" r:id="rId5"/>
    <p:sldId id="274" r:id="rId6"/>
    <p:sldId id="283" r:id="rId7"/>
    <p:sldId id="284" r:id="rId8"/>
    <p:sldId id="285" r:id="rId9"/>
    <p:sldId id="287" r:id="rId10"/>
    <p:sldId id="278" r:id="rId11"/>
    <p:sldId id="281" r:id="rId12"/>
    <p:sldId id="280" r:id="rId13"/>
    <p:sldId id="265" r:id="rId14"/>
    <p:sldId id="256" r:id="rId15"/>
    <p:sldId id="257" r:id="rId16"/>
    <p:sldId id="260" r:id="rId17"/>
    <p:sldId id="282" r:id="rId18"/>
    <p:sldId id="261" r:id="rId19"/>
    <p:sldId id="273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9469" autoAdjust="0"/>
  </p:normalViewPr>
  <p:slideViewPr>
    <p:cSldViewPr snapToGrid="0">
      <p:cViewPr varScale="1">
        <p:scale>
          <a:sx n="71" d="100"/>
          <a:sy n="71" d="100"/>
        </p:scale>
        <p:origin x="11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357D4-4D20-495B-A284-DC6BFE90B26F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217AA-9284-42CC-B49A-D105420A7C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806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217AA-9284-42CC-B49A-D105420A7CE4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026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217AA-9284-42CC-B49A-D105420A7CE4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889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217AA-9284-42CC-B49A-D105420A7CE4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130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217AA-9284-42CC-B49A-D105420A7CE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316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E217AA-9284-42CC-B49A-D105420A7CE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5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79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7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44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71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66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023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02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1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67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42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99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44000">
              <a:schemeClr val="accent6">
                <a:lumMod val="0"/>
                <a:lumOff val="100000"/>
                <a:alpha val="44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9BD43-1B72-46AE-8A57-385AC52748FB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DE053-ABD9-439A-876E-655622683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01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ekb-school18.ucoz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kp-rao.ru/frc-ovz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622570"/>
            <a:ext cx="9144000" cy="5739319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r>
              <a:rPr lang="ru-RU" sz="4800" b="1" i="1" dirty="0">
                <a:solidFill>
                  <a:srgbClr val="C00000"/>
                </a:solidFill>
                <a:latin typeface="+mn-lt"/>
              </a:rPr>
              <a:t/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r>
              <a:rPr lang="ru-RU" sz="4800" b="1" i="1" dirty="0">
                <a:solidFill>
                  <a:srgbClr val="C00000"/>
                </a:solidFill>
                <a:latin typeface="+mn-lt"/>
              </a:rPr>
              <a:t>Особые требования к структуре и содержанию примерной адаптированной основной образовательной программы основного общего образования </a:t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r>
              <a:rPr lang="ru-RU" sz="4800" b="1" i="1" dirty="0">
                <a:solidFill>
                  <a:srgbClr val="C00000"/>
                </a:solidFill>
                <a:latin typeface="+mn-lt"/>
              </a:rPr>
              <a:t>обучающихся с ОВЗ</a:t>
            </a:r>
            <a:br>
              <a:rPr lang="ru-RU" sz="4800" b="1" i="1" dirty="0">
                <a:solidFill>
                  <a:srgbClr val="C00000"/>
                </a:solidFill>
                <a:latin typeface="+mn-lt"/>
              </a:rPr>
            </a:br>
            <a:endParaRPr lang="ru-RU" sz="4800" b="1" i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79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4860864"/>
              </p:ext>
            </p:extLst>
          </p:nvPr>
        </p:nvGraphicFramePr>
        <p:xfrm>
          <a:off x="838200" y="365126"/>
          <a:ext cx="10601130" cy="7338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5068">
                  <a:extLst>
                    <a:ext uri="{9D8B030D-6E8A-4147-A177-3AD203B41FA5}">
                      <a16:colId xmlns:a16="http://schemas.microsoft.com/office/drawing/2014/main" xmlns="" val="3452879574"/>
                    </a:ext>
                  </a:extLst>
                </a:gridCol>
                <a:gridCol w="570015">
                  <a:extLst>
                    <a:ext uri="{9D8B030D-6E8A-4147-A177-3AD203B41FA5}">
                      <a16:colId xmlns:a16="http://schemas.microsoft.com/office/drawing/2014/main" xmlns="" val="626700998"/>
                    </a:ext>
                  </a:extLst>
                </a:gridCol>
                <a:gridCol w="5656047">
                  <a:extLst>
                    <a:ext uri="{9D8B030D-6E8A-4147-A177-3AD203B41FA5}">
                      <a16:colId xmlns:a16="http://schemas.microsoft.com/office/drawing/2014/main" xmlns="" val="1722991456"/>
                    </a:ext>
                  </a:extLst>
                </a:gridCol>
              </a:tblGrid>
              <a:tr h="86787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АООП ООО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ПрАООП</a:t>
                      </a:r>
                      <a:r>
                        <a:rPr lang="ru-RU" baseline="0" dirty="0"/>
                        <a:t> ООО </a:t>
                      </a:r>
                    </a:p>
                    <a:p>
                      <a:pPr algn="ctr"/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с задержкой психического развития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7792350"/>
                  </a:ext>
                </a:extLst>
              </a:tr>
              <a:tr h="6470520">
                <a:tc>
                  <a:txBody>
                    <a:bodyPr/>
                    <a:lstStyle/>
                    <a:p>
                      <a:r>
                        <a:rPr lang="ru-RU" b="0" u="sng" baseline="0" dirty="0">
                          <a:latin typeface="+mn-lt"/>
                        </a:rPr>
                        <a:t>Содержательный</a:t>
                      </a:r>
                      <a:r>
                        <a:rPr lang="ru-RU" b="0" baseline="0" dirty="0">
                          <a:latin typeface="+mn-lt"/>
                        </a:rPr>
                        <a:t> раздел включает:</a:t>
                      </a:r>
                    </a:p>
                    <a:p>
                      <a:r>
                        <a:rPr kumimoji="0" lang="ru-RU" sz="18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Arial Unicode MS"/>
                          <a:cs typeface="+mn-cs"/>
                        </a:rPr>
                        <a:t>- программу развития универсальных учебных действий у обучающихся с ЗПР;</a:t>
                      </a:r>
                      <a:r>
                        <a:rPr lang="ru-RU" b="0" baseline="0" dirty="0">
                          <a:latin typeface="+mn-lt"/>
                        </a:rPr>
                        <a:t> 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b="0" baseline="0" dirty="0">
                          <a:latin typeface="+mn-lt"/>
                        </a:rPr>
                        <a:t>- основное содержание отдельных учебных предметов, курсов;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r>
                        <a:rPr lang="ru-RU" b="0" baseline="0" dirty="0">
                          <a:latin typeface="+mn-lt"/>
                        </a:rPr>
                        <a:t>- программу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воспитания и социализации обучающихся на уровне основного общего образования,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разработанную на основе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Программы</a:t>
                      </a:r>
                      <a:r>
                        <a:rPr lang="ru-RU" sz="180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b="0" baseline="0" dirty="0">
                          <a:latin typeface="+mn-lt"/>
                        </a:rPr>
                        <a:t>духовно-нравственного воспитания и развития личности гражданина России;</a:t>
                      </a:r>
                    </a:p>
                    <a:p>
                      <a:endParaRPr lang="ru-RU" b="0" baseline="0" dirty="0">
                        <a:latin typeface="+mn-lt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Содержательный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раздел включает: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i="0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Arial Unicode MS"/>
                          <a:cs typeface="+mn-cs"/>
                        </a:rPr>
                        <a:t>программу развития универсальных учебных действий у обучающихся с ЗПР;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0" kern="50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/>
                        </a:rPr>
                        <a:t>примерные программы отдельных учебных предметов </a:t>
                      </a:r>
                      <a:r>
                        <a:rPr lang="ru-RU" sz="1800" b="0" i="1" kern="50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/>
                        </a:rPr>
                        <a:t>(чётко прописано </a:t>
                      </a:r>
                      <a:r>
                        <a:rPr lang="ru-RU" sz="1800" b="0" i="1" u="sng" kern="1200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Arial Unicode MS"/>
                        </a:rPr>
                        <a:t>с</a:t>
                      </a:r>
                      <a:r>
                        <a:rPr lang="ru-RU" sz="1800" b="0" i="1" u="sng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одержание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каждого</a:t>
                      </a:r>
                      <a:r>
                        <a:rPr lang="ru-RU" sz="1800" b="0" i="1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курса, учебного предмета </a:t>
                      </a:r>
                      <a:r>
                        <a:rPr lang="ru-RU" sz="1800" b="0" i="1" u="sng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 </a:t>
                      </a:r>
                      <a:r>
                        <a:rPr lang="ru-RU" sz="1800" b="0" i="1" u="sng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каждому году обучения 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на уровне основного общего образования,</a:t>
                      </a:r>
                      <a:r>
                        <a:rPr lang="ru-RU" sz="1800" b="0" i="1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п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римерные </a:t>
                      </a:r>
                      <a:r>
                        <a:rPr lang="ru-RU" sz="1800" b="0" i="1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деятельности 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с ЗПР, обусловленные особыми образовательными потребностями и обеспечивающие осмысленное освоение содержания образования по предмету,</a:t>
                      </a:r>
                      <a:r>
                        <a:rPr lang="ru-RU" sz="1800" b="0" i="1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римерные </a:t>
                      </a:r>
                      <a:r>
                        <a:rPr lang="ru-RU" sz="1800" b="0" i="1" u="sng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контрольно-измерительные материалы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примерные</a:t>
                      </a:r>
                      <a:r>
                        <a:rPr lang="ru-RU" sz="1800" b="0" i="1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0" i="1" u="sng" baseline="0" dirty="0">
                          <a:effectLst/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к</a:t>
                      </a:r>
                      <a:r>
                        <a:rPr lang="ru-RU" sz="1800" b="0" i="1" u="sng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онтрольные работы 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по темам);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i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программу воспитания и социализации обучающихся, разработанную на основе </a:t>
                      </a:r>
                      <a:r>
                        <a:rPr lang="ru-RU" sz="1800" b="1" i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Примерной программы воспитания (одобренной решением ФУМО по общему образованию (протокол от 2 июня 2020 г. № 2/20))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08394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040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u="sng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Программа воспитания </a:t>
            </a:r>
            <a:r>
              <a:rPr lang="ru-RU" sz="20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является </a:t>
            </a:r>
            <a:r>
              <a:rPr lang="ru-RU" sz="2000" b="1" u="sng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обязательной</a:t>
            </a:r>
            <a:r>
              <a:rPr lang="ru-RU" sz="2000" b="1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 частью АООП ООО обучающихся с ЗПР. (разработана на основе Примерной программы воспитания (одобренной решением ФУМО по общему образованию (протокол от 2 июня 2020 г. № 2/20)</a:t>
            </a:r>
            <a:endParaRPr lang="ru-RU" sz="2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7516"/>
            <a:ext cx="10515600" cy="5223752"/>
          </a:xfrm>
        </p:spPr>
        <p:txBody>
          <a:bodyPr>
            <a:normAutofit fontScale="550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540385" algn="l"/>
              </a:tabLst>
            </a:pPr>
            <a:r>
              <a:rPr lang="ru-RU" sz="33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Программа воспитания образовательной организации включает в себя </a:t>
            </a:r>
            <a:r>
              <a:rPr lang="ru-RU" sz="3300" b="1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четыре </a:t>
            </a:r>
            <a:r>
              <a:rPr lang="ru-RU" sz="33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основных раздела:</a:t>
            </a:r>
            <a:endParaRPr lang="ru-RU" sz="33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33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«Особенности организуемого в школе воспитательного процесса»;</a:t>
            </a:r>
            <a:endParaRPr lang="ru-RU" sz="33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33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«Цель и задачи воспитания»;</a:t>
            </a:r>
            <a:endParaRPr lang="ru-RU" sz="3300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33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«Виды, формы и содержание деятельности» </a:t>
            </a:r>
            <a:r>
              <a:rPr lang="ru-RU" sz="33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(данный раздел может состоять из нескольких инвариантных и вариативных </a:t>
            </a:r>
            <a:r>
              <a:rPr lang="ru-RU" sz="3300" i="1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модулей,</a:t>
            </a:r>
            <a:r>
              <a:rPr lang="ru-RU" sz="33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каждый из которых ориентирован на одну из поставленных школой задач воспитания и соответствует одному из направлений воспитательной работы школы. </a:t>
            </a:r>
            <a:r>
              <a:rPr lang="ru-RU" sz="3300" i="1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Инвариантными модулями </a:t>
            </a:r>
            <a:r>
              <a:rPr lang="ru-RU" sz="33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являются: «Классное руководство», «Школьный урок», «Курсы внеурочной деятельности», «Работа с родителями», «Самоуправление» и «Профориентация». </a:t>
            </a:r>
            <a:r>
              <a:rPr lang="ru-RU" sz="3300" i="1" u="sng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Вариативными модулями</a:t>
            </a:r>
            <a:r>
              <a:rPr lang="ru-RU" sz="3300" i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могут быть: «Ключевые общешкольные дела», «Детские общественные объединения», «Школьные медиа», «Экскурсии, экспедиции, походы», «Организация предметно-эстетической среды»);</a:t>
            </a:r>
            <a:endParaRPr lang="ru-RU" sz="33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ru-RU" sz="33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«Основные направления самоанализа воспитательной работы»</a:t>
            </a:r>
            <a:r>
              <a:rPr lang="ru-RU" sz="33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в котором школа кратко описывает к</a:t>
            </a:r>
            <a:r>
              <a:rPr lang="ru-RU" sz="3300" dirty="0">
                <a:ea typeface="Times New Roman" panose="02020603050405020304" pitchFamily="18" charset="0"/>
                <a:cs typeface="Times New Roman" panose="02020603050405020304" pitchFamily="18" charset="0"/>
              </a:rPr>
              <a:t>ритерии, на основе которых осуществляется данный анализ, способы получения информации о результатах воспитания, социализации и саморазвития обучающихся с ЗПР.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300" dirty="0">
                <a:ea typeface="Times New Roman" panose="02020603050405020304" pitchFamily="18" charset="0"/>
                <a:cs typeface="Times New Roman" panose="02020603050405020304" pitchFamily="18" charset="0"/>
              </a:rPr>
              <a:t>   !!! К программе воспитания прилагается </a:t>
            </a:r>
            <a:r>
              <a:rPr lang="ru-RU" sz="3300" b="1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ежегодный календарный план воспитательной работы</a:t>
            </a:r>
            <a:r>
              <a:rPr lang="ru-RU" sz="33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175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508028"/>
              </p:ext>
            </p:extLst>
          </p:nvPr>
        </p:nvGraphicFramePr>
        <p:xfrm>
          <a:off x="355001" y="475014"/>
          <a:ext cx="11435379" cy="6056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9361">
                  <a:extLst>
                    <a:ext uri="{9D8B030D-6E8A-4147-A177-3AD203B41FA5}">
                      <a16:colId xmlns:a16="http://schemas.microsoft.com/office/drawing/2014/main" xmlns="" val="3452879574"/>
                    </a:ext>
                  </a:extLst>
                </a:gridCol>
                <a:gridCol w="614872">
                  <a:extLst>
                    <a:ext uri="{9D8B030D-6E8A-4147-A177-3AD203B41FA5}">
                      <a16:colId xmlns:a16="http://schemas.microsoft.com/office/drawing/2014/main" xmlns="" val="626700998"/>
                    </a:ext>
                  </a:extLst>
                </a:gridCol>
                <a:gridCol w="6101146">
                  <a:extLst>
                    <a:ext uri="{9D8B030D-6E8A-4147-A177-3AD203B41FA5}">
                      <a16:colId xmlns:a16="http://schemas.microsoft.com/office/drawing/2014/main" xmlns="" val="1722991456"/>
                    </a:ext>
                  </a:extLst>
                </a:gridCol>
              </a:tblGrid>
              <a:tr h="75065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АООП ООО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ПрАООП</a:t>
                      </a:r>
                      <a:r>
                        <a:rPr lang="ru-RU" baseline="0" dirty="0"/>
                        <a:t> ООО </a:t>
                      </a:r>
                    </a:p>
                    <a:p>
                      <a:pPr algn="ctr"/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с задержкой психического развития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57792350"/>
                  </a:ext>
                </a:extLst>
              </a:tr>
              <a:tr h="5305758">
                <a:tc>
                  <a:txBody>
                    <a:bodyPr/>
                    <a:lstStyle/>
                    <a:p>
                      <a:r>
                        <a:rPr lang="ru-RU" b="1" baseline="0" dirty="0">
                          <a:solidFill>
                            <a:srgbClr val="0070C0"/>
                          </a:solidFill>
                          <a:latin typeface="+mn-lt"/>
                        </a:rPr>
                        <a:t>Программа коррекционной работы содержит:</a:t>
                      </a:r>
                      <a:endParaRPr lang="ru-RU" b="1" dirty="0">
                        <a:solidFill>
                          <a:srgbClr val="0070C0"/>
                        </a:solidFill>
                        <a:latin typeface="+mn-lt"/>
                      </a:endParaRPr>
                    </a:p>
                    <a:p>
                      <a:pPr marL="444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направления работы;</a:t>
                      </a:r>
                    </a:p>
                    <a:p>
                      <a:pPr marL="444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содержание коррекционной работы;</a:t>
                      </a:r>
                    </a:p>
                    <a:p>
                      <a:pPr marL="4489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этапы реализации программы;</a:t>
                      </a:r>
                    </a:p>
                    <a:p>
                      <a:pPr marL="4489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механизм реализации программы.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Программа коррекционной работы (далее - ПКР) 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разрабатывается на период получения основного общего образования и включает разделы: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целевой 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ru-RU" sz="18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ПКР уровня основного общего образования непрерывна и преемственна с уровнем начального общего образования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содержательный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kumimoji="0" lang="ru-RU" sz="1800" b="0" i="1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Arial Unicode MS" panose="020B0604020202020204" pitchFamily="34" charset="-128"/>
                          <a:cs typeface="+mn-cs"/>
                        </a:rPr>
                        <a:t>содержание ПКР определяется с учетом особых образовательных потребностей школьников с ЗПР на уровне основного общего образования в соответствии с рекомендациями психолого-медико-педагогической комиссии (далее ПМПК) и/или индивидуальной программой развития и </a:t>
                      </a:r>
                      <a:r>
                        <a:rPr kumimoji="0" lang="ru-RU" sz="1800" b="0" i="1" u="none" strike="noStrike" kern="5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Arial Unicode MS" panose="020B0604020202020204" pitchFamily="34" charset="-128"/>
                          <a:cs typeface="+mn-cs"/>
                        </a:rPr>
                        <a:t>абилитации</a:t>
                      </a:r>
                      <a:r>
                        <a:rPr kumimoji="0" lang="ru-RU" sz="1800" b="0" i="1" u="none" strike="noStrike" kern="5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Arial Unicode MS" panose="020B0604020202020204" pitchFamily="34" charset="-128"/>
                          <a:cs typeface="+mn-cs"/>
                        </a:rPr>
                        <a:t> (далее ИПРА);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организационный</a:t>
                      </a:r>
                      <a:r>
                        <a:rPr kumimoji="0" lang="ru-RU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000000"/>
                            </a:solidFill>
                          </a:uFill>
                          <a:latin typeface="+mn-lt"/>
                          <a:ea typeface="Arial Unicode MS" panose="020B0604020202020204" pitchFamily="34" charset="-128"/>
                          <a:cs typeface="Times New Roman" panose="02020603050405020304" pitchFamily="18" charset="0"/>
                        </a:rPr>
                        <a:t>  (содержит программы </a:t>
                      </a:r>
                      <a:r>
                        <a:rPr lang="ru-RU" sz="1800" b="0" i="1" kern="50" cap="non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/>
                        </a:rPr>
                        <a:t>психокоррекционных</a:t>
                      </a:r>
                      <a:r>
                        <a:rPr lang="ru-RU" sz="1800" b="0" i="1" kern="50" cap="non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/>
                        </a:rPr>
                        <a:t> курсов 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«Коррекционно-развивающие занятия. </a:t>
                      </a:r>
                      <a:r>
                        <a:rPr lang="ru-RU" sz="1800" b="0" i="1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Психокоррекционные</a:t>
                      </a:r>
                      <a:r>
                        <a:rPr lang="ru-RU" sz="1800" b="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занятия (психологические занятия)»</a:t>
                      </a:r>
                      <a:r>
                        <a:rPr lang="ru-RU" sz="1800" b="0" i="1" kern="50" cap="non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/>
                        </a:rPr>
                        <a:t> и программы коррекционных курсов «Логопедические занятия»).</a:t>
                      </a:r>
                      <a:endParaRPr lang="ru-RU" sz="1800" b="0" i="1" kern="50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Arial Unicode M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08394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844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207698"/>
            <a:ext cx="9144000" cy="439948"/>
          </a:xfrm>
        </p:spPr>
        <p:txBody>
          <a:bodyPr>
            <a:noAutofit/>
          </a:bodyPr>
          <a:lstStyle/>
          <a:p>
            <a:r>
              <a:rPr lang="ru-RU" sz="2400" b="1" i="1" dirty="0">
                <a:solidFill>
                  <a:srgbClr val="C00000"/>
                </a:solidFill>
                <a:latin typeface="+mn-lt"/>
              </a:rPr>
              <a:t>При составлении рабочих программ  по общеобразовательным предметам и курсам общей и предметной направленности для обучающихся с ЗПР необходимо предусмотреть:</a:t>
            </a:r>
            <a:br>
              <a:rPr lang="ru-RU" sz="2400" b="1" i="1" dirty="0">
                <a:solidFill>
                  <a:srgbClr val="C00000"/>
                </a:solidFill>
                <a:latin typeface="+mn-lt"/>
              </a:rPr>
            </a:b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8573" y="1518249"/>
            <a:ext cx="11421373" cy="5167223"/>
          </a:xfrm>
        </p:spPr>
        <p:txBody>
          <a:bodyPr>
            <a:normAutofit lnSpcReduction="10000"/>
          </a:bodyPr>
          <a:lstStyle/>
          <a:p>
            <a:pPr lvl="0" algn="just">
              <a:buClr>
                <a:srgbClr val="FF0000"/>
              </a:buClr>
              <a:buSzPct val="100000"/>
            </a:pPr>
            <a:r>
              <a:rPr lang="ru-RU" b="1" i="1" dirty="0">
                <a:solidFill>
                  <a:srgbClr val="002060"/>
                </a:solidFill>
              </a:rPr>
              <a:t>- включение в пояснительно записку сведений о физиологических и психических особенностях обучающихся с ЗПР (представлены в ПрАООП ООО);</a:t>
            </a:r>
          </a:p>
          <a:p>
            <a:pPr lvl="0" algn="just">
              <a:buClr>
                <a:srgbClr val="FF0000"/>
              </a:buClr>
              <a:buSzPct val="100000"/>
            </a:pPr>
            <a:r>
              <a:rPr lang="ru-RU" b="1" i="1" dirty="0">
                <a:solidFill>
                  <a:srgbClr val="002060"/>
                </a:solidFill>
              </a:rPr>
              <a:t>- описание специальных условий реализации программы (специфика дидактического материала, указание методов и форм работы коррекционной направленности);</a:t>
            </a:r>
          </a:p>
          <a:p>
            <a:pPr lvl="0" algn="just">
              <a:buClr>
                <a:srgbClr val="FF0000"/>
              </a:buClr>
              <a:buSzPct val="100000"/>
            </a:pPr>
            <a:r>
              <a:rPr lang="ru-RU" b="1" i="1" dirty="0">
                <a:solidFill>
                  <a:srgbClr val="002060"/>
                </a:solidFill>
              </a:rPr>
              <a:t>- частичное выполнение общей учебной программы в соответствии с возможностями обучающегося: снижение объема и глубины изучаемого материала, определение тем календарно-тематического планирования, которые будут носить ознакомительный характер;</a:t>
            </a:r>
          </a:p>
          <a:p>
            <a:pPr lvl="0" algn="just">
              <a:buClr>
                <a:srgbClr val="FF0000"/>
              </a:buClr>
              <a:buSzPct val="100000"/>
            </a:pPr>
            <a:r>
              <a:rPr lang="ru-RU" b="1" i="1" dirty="0">
                <a:solidFill>
                  <a:srgbClr val="002060"/>
                </a:solidFill>
              </a:rPr>
              <a:t>- снижение требований к усвоению второстепенного материала, оставив неизменными требования к основному материалу учебного курса;</a:t>
            </a:r>
          </a:p>
          <a:p>
            <a:pPr lvl="0" algn="just">
              <a:buClr>
                <a:srgbClr val="FF0000"/>
              </a:buClr>
              <a:buSzPct val="100000"/>
            </a:pPr>
            <a:r>
              <a:rPr lang="ru-RU" b="1" i="1" dirty="0">
                <a:solidFill>
                  <a:srgbClr val="002060"/>
                </a:solidFill>
              </a:rPr>
              <a:t>- определение времени, необходимого для изучения каждой темы;</a:t>
            </a:r>
          </a:p>
          <a:p>
            <a:pPr lvl="0" algn="just"/>
            <a:r>
              <a:rPr lang="ru-RU" b="1" i="1" dirty="0">
                <a:solidFill>
                  <a:srgbClr val="002060"/>
                </a:solidFill>
              </a:rPr>
              <a:t>Необходимо  предусмотреть, в случае необходимости, пропедевтические периоды.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38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4439" y="344774"/>
            <a:ext cx="11182663" cy="3165189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rgbClr val="C00000"/>
                </a:solidFill>
                <a:latin typeface="+mn-lt"/>
              </a:rPr>
              <a:t>Организационный раздел адаптированной основной образовательной программы основного общего образования обучающихся с ЗПР содержит:</a:t>
            </a:r>
            <a:br>
              <a:rPr lang="ru-RU" sz="3600" b="1" i="1" dirty="0">
                <a:solidFill>
                  <a:srgbClr val="C00000"/>
                </a:solidFill>
                <a:latin typeface="+mn-lt"/>
              </a:rPr>
            </a:br>
            <a:r>
              <a:rPr lang="ru-RU" sz="3600" b="1" dirty="0">
                <a:latin typeface="+mn-lt"/>
              </a:rPr>
              <a:t/>
            </a:r>
            <a:br>
              <a:rPr lang="ru-RU" sz="3600" b="1" dirty="0">
                <a:latin typeface="+mn-lt"/>
              </a:rPr>
            </a:br>
            <a:r>
              <a:rPr lang="ru-RU" sz="3600" b="1" dirty="0">
                <a:latin typeface="+mn-lt"/>
              </a:rPr>
              <a:t> </a:t>
            </a:r>
            <a:r>
              <a:rPr lang="ru-RU" sz="3600" dirty="0">
                <a:latin typeface="+mn-lt"/>
              </a:rPr>
              <a:t/>
            </a:r>
            <a:br>
              <a:rPr lang="ru-RU" sz="3600" dirty="0">
                <a:latin typeface="+mn-lt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4774" y="2368446"/>
            <a:ext cx="11692328" cy="2889354"/>
          </a:xfrm>
        </p:spPr>
        <p:txBody>
          <a:bodyPr>
            <a:noAutofit/>
          </a:bodyPr>
          <a:lstStyle/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2060"/>
                </a:solidFill>
                <a:latin typeface="+mj-lt"/>
              </a:rPr>
              <a:t>учебный план основного общего образования;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2060"/>
                </a:solidFill>
                <a:latin typeface="+mj-lt"/>
              </a:rPr>
              <a:t>календарный учебный график;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2060"/>
                </a:solidFill>
                <a:latin typeface="+mj-lt"/>
              </a:rPr>
              <a:t>план внеурочной деятельности;</a:t>
            </a:r>
          </a:p>
          <a:p>
            <a:pPr marL="571500" indent="-571500" algn="l">
              <a:buFont typeface="Wingdings" panose="05000000000000000000" pitchFamily="2" charset="2"/>
              <a:buChar char="v"/>
            </a:pPr>
            <a:r>
              <a:rPr lang="ru-RU" sz="2800" b="1" dirty="0">
                <a:solidFill>
                  <a:srgbClr val="002060"/>
                </a:solidFill>
                <a:latin typeface="+mj-lt"/>
              </a:rPr>
              <a:t>систему специальных условий реализации АООП ООО, включая кадровые, психолого-педагогические, финансово-экономические, материально-технические, информационно-методические условия и  механизмы достижения целевых ориентиров в системе условий.</a:t>
            </a:r>
          </a:p>
          <a:p>
            <a:pPr algn="l"/>
            <a:r>
              <a:rPr lang="ru-RU" sz="4400" b="1" i="1" dirty="0">
                <a:solidFill>
                  <a:srgbClr val="002060"/>
                </a:solidFill>
                <a:latin typeface="+mj-lt"/>
              </a:rPr>
              <a:t/>
            </a:r>
            <a:br>
              <a:rPr lang="ru-RU" sz="4400" b="1" i="1" dirty="0">
                <a:solidFill>
                  <a:srgbClr val="002060"/>
                </a:solidFill>
                <a:latin typeface="+mj-lt"/>
              </a:rPr>
            </a:br>
            <a:endParaRPr lang="ru-RU" sz="4400" b="1" i="1" dirty="0">
              <a:solidFill>
                <a:srgbClr val="002060"/>
              </a:solidFill>
              <a:latin typeface="+mj-lt"/>
            </a:endParaRPr>
          </a:p>
          <a:p>
            <a:pPr algn="l"/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72011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0629"/>
            <a:ext cx="10515600" cy="57390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b="1" i="1" dirty="0">
                <a:solidFill>
                  <a:srgbClr val="C00000"/>
                </a:solidFill>
              </a:rPr>
              <a:t>Учебный план</a:t>
            </a:r>
            <a:r>
              <a:rPr lang="ru-RU" i="1" dirty="0">
                <a:solidFill>
                  <a:srgbClr val="C00000"/>
                </a:solidFill>
              </a:rPr>
              <a:t/>
            </a:r>
            <a:br>
              <a:rPr lang="ru-RU" i="1" dirty="0">
                <a:solidFill>
                  <a:srgbClr val="C00000"/>
                </a:solidFill>
              </a:rPr>
            </a:br>
            <a:endParaRPr lang="ru-RU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252411"/>
              </p:ext>
            </p:extLst>
          </p:nvPr>
        </p:nvGraphicFramePr>
        <p:xfrm>
          <a:off x="243191" y="-136049"/>
          <a:ext cx="11788913" cy="6858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691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77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0820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066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АООП ООО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ПрАООП ООО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с задержкой психического развития</a:t>
                      </a:r>
                      <a:endParaRPr kumimoji="0" lang="ru-RU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85886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7 предметных областей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10</a:t>
                      </a:r>
                      <a:r>
                        <a:rPr lang="ru-RU" sz="2000" kern="1200" baseline="0" dirty="0">
                          <a:effectLst/>
                        </a:rPr>
                        <a:t> </a:t>
                      </a:r>
                      <a:r>
                        <a:rPr lang="ru-RU" sz="2000" kern="1200" dirty="0">
                          <a:effectLst/>
                        </a:rPr>
                        <a:t>предметных областей (добавлены предметные области «Русский язык и литература», «Родной язык и родная литература», «Иностранные языки») 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7133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Названия учебных предметов и кол-во часов в неделю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=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Названия учебных предметов и кол-во часов в неделю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83393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Область «Филология»: второй иностранный язык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 предметной области «Иностранные языки» предусматривается изучение </a:t>
                      </a:r>
                      <a:r>
                        <a:rPr lang="ru-RU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одного </a:t>
                      </a:r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иностранного языка по причине особенностей психофизического развития обучающихся с ЗПР, дефицитов фонематического восприятия и недостаточности всех компонентов речевого развития</a:t>
                      </a:r>
                      <a:endParaRPr lang="ru-RU" sz="20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846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Область «Филология»: родной язык, родная литература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≠</a:t>
                      </a:r>
                    </a:p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Количество часов, отводимых на изучение предметной области «Родной язык и родная литература», может корректироваться с учетом психофизических особенностей обучающихся с ЗПР</a:t>
                      </a:r>
                      <a:endParaRPr lang="ru-RU" sz="2000" b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7133"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«Физическая культура»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≠</a:t>
                      </a:r>
                    </a:p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«Адаптивная физическая культура» (2 ч. в неделю)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7133">
                <a:tc>
                  <a:txBody>
                    <a:bodyPr/>
                    <a:lstStyle/>
                    <a:p>
                      <a:r>
                        <a:rPr lang="ru-RU" sz="2000" kern="1200">
                          <a:effectLst/>
                        </a:rPr>
                        <a:t>«ОБЖ» </a:t>
                      </a:r>
                      <a:r>
                        <a:rPr lang="ru-RU" sz="2000" kern="1200" dirty="0">
                          <a:effectLst/>
                        </a:rPr>
                        <a:t>изучается в 8</a:t>
                      </a:r>
                      <a:r>
                        <a:rPr lang="ru-RU" sz="2000" kern="1200" baseline="0" dirty="0">
                          <a:effectLst/>
                        </a:rPr>
                        <a:t> </a:t>
                      </a:r>
                      <a:r>
                        <a:rPr lang="ru-RU" sz="2000" kern="1200" dirty="0" err="1">
                          <a:effectLst/>
                        </a:rPr>
                        <a:t>кл</a:t>
                      </a:r>
                      <a:r>
                        <a:rPr lang="ru-RU" sz="2000" kern="1200" dirty="0">
                          <a:effectLst/>
                        </a:rPr>
                        <a:t>.    (1 ч. в неделю)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≠</a:t>
                      </a:r>
                    </a:p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kern="1200" dirty="0">
                          <a:effectLst/>
                        </a:rPr>
                        <a:t>«Основы безопасности жизнедеятельности» изучается в 8 и 9 </a:t>
                      </a:r>
                      <a:r>
                        <a:rPr lang="ru-RU" sz="2000" kern="1200" dirty="0" err="1">
                          <a:effectLst/>
                        </a:rPr>
                        <a:t>кл</a:t>
                      </a:r>
                      <a:r>
                        <a:rPr lang="ru-RU" sz="2000" kern="1200" dirty="0">
                          <a:effectLst/>
                        </a:rPr>
                        <a:t>. (1 ч. в неделю)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618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753" y="224852"/>
            <a:ext cx="1164735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857500" algn="l"/>
                <a:tab pos="5829300" algn="l"/>
                <a:tab pos="594360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учебном плане имеется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часть, формируемая участниками образовательных отношений (до 2 ч. в неделю), (определяет содержание,  </a:t>
            </a:r>
            <a:r>
              <a:rPr lang="ru-RU" sz="24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обеспечивающего реализацию интересов и потребностей обучающихся с </a:t>
            </a:r>
            <a:r>
              <a:rPr lang="ru-RU" sz="2400" kern="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ЗПР</a:t>
            </a:r>
            <a:r>
              <a:rPr lang="ru-RU" sz="2400" kern="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родителей (законных представителей) несовершеннолетних обучающихся.)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9626" y="2353458"/>
            <a:ext cx="5231567" cy="2218544"/>
          </a:xfrm>
          <a:prstGeom prst="roundRect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увеличение учебных часов, предусмотренных на изучение отдельных предметов обязательной части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10860" y="2353457"/>
            <a:ext cx="5711250" cy="2218544"/>
          </a:xfrm>
          <a:prstGeom prst="roundRect">
            <a:avLst/>
          </a:prstGeom>
          <a:ln w="57150"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введение специально разработанных учебных курсов, обеспечивающих интересы и потребности участников образовательного процесса</a:t>
            </a:r>
          </a:p>
        </p:txBody>
      </p:sp>
      <p:sp>
        <p:nvSpPr>
          <p:cNvPr id="10" name="Стрелка вниз 9"/>
          <p:cNvSpPr/>
          <p:nvPr/>
        </p:nvSpPr>
        <p:spPr>
          <a:xfrm rot="1322113">
            <a:off x="3418796" y="1698716"/>
            <a:ext cx="383723" cy="629803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 rot="19776655">
            <a:off x="8254727" y="1699813"/>
            <a:ext cx="385849" cy="611034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569626" y="5153687"/>
            <a:ext cx="11452484" cy="1525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0" indent="449580" algn="just">
              <a:lnSpc>
                <a:spcPct val="97000"/>
              </a:lnSpc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формировании данной части учебного плана необходимо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учесть требования </a:t>
            </a:r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</a:t>
            </a:r>
            <a:r>
              <a:rPr lang="ru-RU" sz="2400" b="1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максимально допустимой аудиторной недельной нагрузке </a:t>
            </a:r>
            <a:r>
              <a:rPr lang="ru-RU" sz="2400" b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5-ти дневной и 6-ти дневной учебной неделе). </a:t>
            </a:r>
            <a:endParaRPr lang="ru-RU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700" indent="449580" algn="just">
              <a:lnSpc>
                <a:spcPct val="97000"/>
              </a:lnSpc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682667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Содержание плана внеурочной деятельности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6291"/>
            <a:ext cx="10515600" cy="5058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План внеурочной деятельности представляет собой описание целостной системы функционирования образовательной организации и может включать в себя:</a:t>
            </a:r>
          </a:p>
          <a:p>
            <a:r>
              <a:rPr lang="ru-RU" sz="2000" b="1" dirty="0"/>
              <a:t>план организации деятельности ученических сообществ </a:t>
            </a:r>
            <a:r>
              <a:rPr lang="ru-RU" sz="2000" dirty="0"/>
              <a:t>(подростковых коллективов), в том числе ученических классов, разновозрастных объединений по интересам, клубов; </a:t>
            </a:r>
          </a:p>
          <a:p>
            <a:r>
              <a:rPr lang="ru-RU" sz="2000" b="1" dirty="0"/>
              <a:t>план внеурочной деятельности по учебным предметам</a:t>
            </a:r>
            <a:r>
              <a:rPr lang="ru-RU" sz="2000" dirty="0"/>
              <a:t> образовательной программы (предметные кружки, факультативы, ученические научные общества, школьные олимпиады по предметам программы основной школы);</a:t>
            </a:r>
          </a:p>
          <a:p>
            <a:r>
              <a:rPr lang="ru-RU" sz="2000" b="1" dirty="0"/>
              <a:t>план работы по организации педагогической поддержки обучающихся с ЗПР </a:t>
            </a:r>
            <a:r>
              <a:rPr lang="ru-RU" sz="2000" dirty="0"/>
              <a:t>(проектирование индивидуальных образовательных маршрутов, работа </a:t>
            </a:r>
            <a:r>
              <a:rPr lang="ru-RU" sz="2000" dirty="0" err="1"/>
              <a:t>тьюторов</a:t>
            </a:r>
            <a:r>
              <a:rPr lang="ru-RU" sz="2000" dirty="0"/>
              <a:t>, педагогов-психологов);</a:t>
            </a:r>
          </a:p>
          <a:p>
            <a:r>
              <a:rPr lang="ru-RU" sz="2000" b="1" dirty="0"/>
              <a:t>план работы по обеспечению благополучия обучающихся с ЗПР в пространстве общеобразовательной школы </a:t>
            </a:r>
            <a:r>
              <a:rPr lang="ru-RU" sz="2000" dirty="0"/>
              <a:t>(безопасности жизни и здоровья школьников, профилактики негативных проявлений, профилактики различных рисков, возникающих в процессе взаимодействия школьника с окружающей средой, социальной защиты обучающихся).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64600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502044" y="1"/>
            <a:ext cx="9863528" cy="1538106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i="1" dirty="0">
                <a:solidFill>
                  <a:srgbClr val="C00000"/>
                </a:solidFill>
              </a:rPr>
              <a:t>10 часов внеурочной деятельности (включая коррекционно-развивающую область) </a:t>
            </a:r>
          </a:p>
        </p:txBody>
      </p:sp>
      <p:sp>
        <p:nvSpPr>
          <p:cNvPr id="3" name="Стрелка вниз 2"/>
          <p:cNvSpPr/>
          <p:nvPr/>
        </p:nvSpPr>
        <p:spPr>
          <a:xfrm rot="1429328">
            <a:off x="2986933" y="1223301"/>
            <a:ext cx="484632" cy="7327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 rot="20558944">
            <a:off x="8938001" y="1317738"/>
            <a:ext cx="484632" cy="6022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9823" y="1967480"/>
            <a:ext cx="7045375" cy="1465268"/>
          </a:xfrm>
          <a:prstGeom prst="round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Коррекционно-развивающие курсы:</a:t>
            </a:r>
          </a:p>
          <a:p>
            <a:pPr algn="ctr"/>
            <a:r>
              <a:rPr lang="ru-RU" sz="2400" b="1" dirty="0" err="1"/>
              <a:t>психокоррекционные</a:t>
            </a:r>
            <a:r>
              <a:rPr lang="ru-RU" sz="2400" b="1" dirty="0"/>
              <a:t> занятия (психологические и дефектологические) и логопедические занятия</a:t>
            </a:r>
          </a:p>
          <a:p>
            <a:pPr algn="ctr"/>
            <a:r>
              <a:rPr lang="ru-RU" sz="2400" b="1" dirty="0"/>
              <a:t> (5 часов)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 rot="10800000" flipV="1">
            <a:off x="7990070" y="1967480"/>
            <a:ext cx="4090831" cy="1410649"/>
          </a:xfrm>
          <a:prstGeom prst="roundRect">
            <a:avLst>
              <a:gd name="adj" fmla="val 14456"/>
            </a:avLst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Другие направления внеурочной деятельности </a:t>
            </a:r>
          </a:p>
          <a:p>
            <a:pPr algn="ctr"/>
            <a:r>
              <a:rPr lang="ru-RU" sz="2400" b="1" dirty="0"/>
              <a:t>(5 часов)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111139" y="3432748"/>
            <a:ext cx="484632" cy="3747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9396359" y="3378129"/>
            <a:ext cx="484632" cy="4293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69822" y="3807502"/>
            <a:ext cx="7045375" cy="2938072"/>
          </a:xfrm>
          <a:prstGeom prst="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b="1" i="1" dirty="0"/>
              <a:t>Развитие высших психических функций (1 час);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b="1" i="1" dirty="0">
                <a:effectLst/>
              </a:rPr>
              <a:t> </a:t>
            </a:r>
            <a:r>
              <a:rPr lang="ru-RU" sz="2400" b="1" i="1" dirty="0"/>
              <a:t>Восполнение пробелов в знаниях по русскому языку (1 час);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b="1" i="1" dirty="0">
                <a:effectLst/>
              </a:rPr>
              <a:t> </a:t>
            </a:r>
            <a:r>
              <a:rPr lang="ru-RU" sz="2400" b="1" i="1" dirty="0"/>
              <a:t>Восполнение пробелов в знаниях по математике (1 час);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2400" b="1" i="1" dirty="0">
                <a:effectLst/>
              </a:rPr>
              <a:t> </a:t>
            </a:r>
            <a:r>
              <a:rPr lang="ru-RU" sz="2400" b="1" i="1" dirty="0"/>
              <a:t>Логопедические занятия (2 часа). </a:t>
            </a:r>
            <a:endParaRPr lang="ru-RU" sz="2400" b="1" i="1" dirty="0">
              <a:effectLst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927323" y="3807502"/>
            <a:ext cx="4034828" cy="2938072"/>
          </a:xfrm>
          <a:prstGeom prst="rect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dirty="0"/>
              <a:t> </a:t>
            </a:r>
            <a:r>
              <a:rPr lang="ru-RU" sz="2400" b="1" i="1" dirty="0"/>
              <a:t>физкультурно-спортивная;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/>
              <a:t> духовно-нравственное;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/>
              <a:t> художественно-эстетическое;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/>
              <a:t> социальная;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1" i="1" dirty="0"/>
              <a:t> техническая. </a:t>
            </a:r>
          </a:p>
          <a:p>
            <a:r>
              <a:rPr lang="ru-RU" dirty="0"/>
              <a:t> 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7314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2365"/>
            <a:ext cx="10515600" cy="1293090"/>
          </a:xfrm>
        </p:spPr>
        <p:txBody>
          <a:bodyPr>
            <a:norm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+mn-lt"/>
              </a:rPr>
              <a:t>Совершенствование и создание специальных условий получения образования в соответствии с ПрАООП ООО обучающихся с ЗПР</a:t>
            </a:r>
            <a:br>
              <a:rPr lang="ru-RU" sz="2800" b="1" i="1" dirty="0">
                <a:solidFill>
                  <a:srgbClr val="C00000"/>
                </a:solidFill>
                <a:latin typeface="+mn-lt"/>
              </a:rPr>
            </a:br>
            <a:endParaRPr lang="ru-RU" sz="2800" b="1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2654" y="1400873"/>
            <a:ext cx="5068491" cy="53786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Организация и проведение работ по приведению учебных кабинетов в соответствии с особыми образовательными потребностями обучающихся с </a:t>
            </a:r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ЗПР </a:t>
            </a:r>
          </a:p>
          <a:p>
            <a:pPr algn="ctr"/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i="1" dirty="0">
                <a:solidFill>
                  <a:srgbClr val="002060"/>
                </a:solidFill>
              </a:rPr>
              <a:t>(зонирование кабинета, организация предметно-пространственной среды: удобно расположенные и доступные стенды с представленным на них наглядным материалом о внутришкольных правилах поведения, правилами безопасности, распорядке /режиме функционирования образовательной организации, расписании уроков, последних событиях в школе и прочее)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96001" y="1400873"/>
            <a:ext cx="5257800" cy="53786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Обеспечение психолого-педагогического сопровождения и коррекции нарушений развития обучающихся с ЗПР</a:t>
            </a: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i="1" dirty="0">
                <a:solidFill>
                  <a:srgbClr val="002060"/>
                </a:solidFill>
              </a:rPr>
              <a:t>(специальный подбор дидактического материала: преимущественное использование натуральных и иллюстративных пособий, наличие наглядных алгоритмов выполнения задания, визуализированных схем составления рассказа и т. д). 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153564" y="929818"/>
            <a:ext cx="1487054" cy="471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8342106" y="886691"/>
            <a:ext cx="1487054" cy="4710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147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427274-088B-488A-AE6C-CCAB0E080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8887"/>
            <a:ext cx="10515600" cy="572807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АООП основного общего образования обучающихся с ЗПР </a:t>
            </a: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предназначена для освоения обучающимися, успешно освоившими адаптированную основную общеобразовательную программу начального общего образования (АООП НОО) обучающихся с ЗПР (варианты 7.1 и 7.2) в соответствие с ФГОС НОО обучающихся с задержкой психического развития, и при этом нуждающихся в пролонгации специальных образовательных условий.</a:t>
            </a:r>
          </a:p>
          <a:p>
            <a:pPr marL="0" indent="0" algn="just">
              <a:buNone/>
            </a:pPr>
            <a:r>
              <a:rPr lang="ru-RU" sz="3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Успешное освоение обучающимися с ЗПР АООП НОО является необходимым условием освоения обучающимися с ЗПР АООП основного общего образования.</a:t>
            </a:r>
            <a:endParaRPr lang="ru-RU" sz="32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31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5098"/>
            <a:ext cx="10515600" cy="60018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i="1" dirty="0">
                <a:solidFill>
                  <a:srgbClr val="002060"/>
                </a:solidFill>
              </a:rPr>
              <a:t> Контактная информация:</a:t>
            </a:r>
          </a:p>
          <a:p>
            <a:pPr fontAlgn="t"/>
            <a:r>
              <a:rPr lang="ru-RU" sz="3600" b="1" i="1" dirty="0">
                <a:solidFill>
                  <a:srgbClr val="002060"/>
                </a:solidFill>
              </a:rPr>
              <a:t>Официальный сайт школы: </a:t>
            </a:r>
            <a:r>
              <a:rPr lang="ru-RU" sz="3600" b="1" dirty="0">
                <a:hlinkClick r:id="rId2"/>
              </a:rPr>
              <a:t/>
            </a:r>
            <a:br>
              <a:rPr lang="ru-RU" sz="3600" b="1" dirty="0">
                <a:hlinkClick r:id="rId2"/>
              </a:rPr>
            </a:br>
            <a:r>
              <a:rPr lang="ru-RU" sz="3600" b="1" dirty="0">
                <a:hlinkClick r:id="rId2"/>
              </a:rPr>
              <a:t>ekb-school18.ucoz.ru</a:t>
            </a:r>
            <a:endParaRPr lang="ru-RU" sz="3600" b="1" dirty="0"/>
          </a:p>
          <a:p>
            <a:pPr fontAlgn="t"/>
            <a:r>
              <a:rPr lang="ru-RU" sz="3600" b="1" dirty="0"/>
              <a:t>Е-</a:t>
            </a:r>
            <a:r>
              <a:rPr lang="en-US" sz="3600" b="1" dirty="0"/>
              <a:t>mail</a:t>
            </a:r>
            <a:r>
              <a:rPr lang="ru-RU" sz="3600" b="1" dirty="0"/>
              <a:t>: </a:t>
            </a:r>
            <a:r>
              <a:rPr lang="en-US" sz="3600" b="1" u="sng" dirty="0">
                <a:solidFill>
                  <a:srgbClr val="0070C0"/>
                </a:solidFill>
              </a:rPr>
              <a:t>Ek</a:t>
            </a:r>
            <a:r>
              <a:rPr lang="ru-RU" sz="3600" b="1" u="sng" dirty="0">
                <a:solidFill>
                  <a:srgbClr val="0070C0"/>
                </a:solidFill>
              </a:rPr>
              <a:t>.</a:t>
            </a:r>
            <a:r>
              <a:rPr lang="en-US" sz="3600" b="1" u="sng" dirty="0">
                <a:solidFill>
                  <a:srgbClr val="0070C0"/>
                </a:solidFill>
              </a:rPr>
              <a:t>school9@ yandex</a:t>
            </a:r>
            <a:r>
              <a:rPr lang="ru-RU" sz="3600" b="1" u="sng" dirty="0">
                <a:solidFill>
                  <a:srgbClr val="0070C0"/>
                </a:solidFill>
              </a:rPr>
              <a:t>.</a:t>
            </a:r>
            <a:r>
              <a:rPr lang="en-US" sz="3600" b="1" u="sng" dirty="0">
                <a:solidFill>
                  <a:srgbClr val="0070C0"/>
                </a:solidFill>
              </a:rPr>
              <a:t>ru</a:t>
            </a:r>
            <a:endParaRPr lang="ru-RU" sz="3600" b="1" u="sng" dirty="0">
              <a:solidFill>
                <a:srgbClr val="0070C0"/>
              </a:solidFill>
            </a:endParaRPr>
          </a:p>
          <a:p>
            <a:pPr fontAlgn="t"/>
            <a:r>
              <a:rPr lang="ru-RU" sz="3600" b="1" u="sng" dirty="0"/>
              <a:t> Кашина Ирина Ивановна, директор: </a:t>
            </a:r>
          </a:p>
          <a:p>
            <a:pPr marL="0" indent="0" fontAlgn="t">
              <a:buNone/>
            </a:pPr>
            <a:r>
              <a:rPr lang="ru-RU" sz="3600" b="1" dirty="0">
                <a:solidFill>
                  <a:srgbClr val="0070C0"/>
                </a:solidFill>
              </a:rPr>
              <a:t>   </a:t>
            </a:r>
            <a:r>
              <a:rPr lang="ru-RU" sz="3600" b="1" u="sng" dirty="0">
                <a:solidFill>
                  <a:srgbClr val="0070C0"/>
                </a:solidFill>
              </a:rPr>
              <a:t>8 (343) 325-58-50</a:t>
            </a:r>
          </a:p>
          <a:p>
            <a:pPr fontAlgn="t"/>
            <a:r>
              <a:rPr lang="ru-RU" sz="3600" b="1" u="sng" dirty="0"/>
              <a:t>Калелева Любовь Анатольевна, зам. директора по УВР: </a:t>
            </a:r>
            <a:r>
              <a:rPr lang="ru-RU" sz="3600" b="1" u="sng" dirty="0">
                <a:solidFill>
                  <a:srgbClr val="0070C0"/>
                </a:solidFill>
              </a:rPr>
              <a:t>8 (343) 325-59-20</a:t>
            </a:r>
            <a:endParaRPr lang="en-US" sz="36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74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C00000"/>
                </a:solidFill>
                <a:latin typeface="+mn-lt"/>
              </a:rPr>
              <a:t>Цель реализации </a:t>
            </a:r>
            <a:r>
              <a:rPr lang="ru-RU" b="1" i="1" dirty="0" err="1">
                <a:solidFill>
                  <a:srgbClr val="C00000"/>
                </a:solidFill>
                <a:latin typeface="+mn-lt"/>
              </a:rPr>
              <a:t>ПрАООП</a:t>
            </a:r>
            <a:r>
              <a:rPr lang="ru-RU" b="1" i="1" dirty="0">
                <a:solidFill>
                  <a:srgbClr val="C00000"/>
                </a:solidFill>
                <a:latin typeface="+mn-lt"/>
              </a:rPr>
              <a:t> ООО обучающихся с ЗПР -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b="1" dirty="0">
                <a:solidFill>
                  <a:srgbClr val="003399"/>
                </a:solidFill>
              </a:rPr>
              <a:t>достижение выпускниками планируемых результатов: знаний, умений, навыков, компетенций и компетентностей, определяемых личностными, семейными, общественными, государственными потребностями и возможностями обучающегося с ЗПР среднего школьного возраста, индивидуальными особенностями его развития и состояния здоровья; </a:t>
            </a:r>
          </a:p>
          <a:p>
            <a:pPr lvl="0" algn="just"/>
            <a:r>
              <a:rPr lang="ru-RU" b="1" dirty="0">
                <a:solidFill>
                  <a:srgbClr val="003399"/>
                </a:solidFill>
              </a:rPr>
              <a:t>становление и развитие личности обучающегося с ЗПР в ее самобытности, уникальности, неповторимости.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714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3015574" y="252711"/>
            <a:ext cx="8394968" cy="92201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Федеральный ресурсный центр по сопровождению детей с ограниченными возможностями здоровья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3463048" y="1070043"/>
            <a:ext cx="1785024" cy="1177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7908587" y="992221"/>
            <a:ext cx="1857983" cy="12548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61482" y="2247089"/>
            <a:ext cx="4464995" cy="24172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Проекты примерных адаптированных основных образовательных программ основного общего образования обучающихся с ОВЗ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76289" y="2247090"/>
            <a:ext cx="4338537" cy="24172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Материалы к проектированию АООП  ООО обучающихся с ОВЗ (5, 6 классы) </a:t>
            </a:r>
          </a:p>
        </p:txBody>
      </p:sp>
      <p:pic>
        <p:nvPicPr>
          <p:cNvPr id="1026" name="Picture 2" descr="https://ikp-rao.ru/wp-content/uploads/2020/07/Logo-FRC-OV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762" y="252711"/>
            <a:ext cx="2702217" cy="93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092370" y="1347600"/>
            <a:ext cx="2611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990099"/>
                </a:solidFill>
                <a:latin typeface="Arial" panose="020B0604020202020204" pitchFamily="34" charset="0"/>
                <a:hlinkClick r:id="rId3"/>
              </a:rPr>
              <a:t>ФРЦ ОВЗ - (</a:t>
            </a:r>
            <a:r>
              <a:rPr lang="en-US" dirty="0">
                <a:solidFill>
                  <a:srgbClr val="990099"/>
                </a:solidFill>
                <a:latin typeface="Arial" panose="020B0604020202020204" pitchFamily="34" charset="0"/>
                <a:hlinkClick r:id="rId3"/>
              </a:rPr>
              <a:t>ikp-rao.ru</a:t>
            </a:r>
            <a:r>
              <a:rPr lang="ru-RU" dirty="0">
                <a:solidFill>
                  <a:srgbClr val="990099"/>
                </a:solidFill>
                <a:latin typeface="Arial" panose="020B0604020202020204" pitchFamily="34" charset="0"/>
                <a:hlinkClick r:id="rId3"/>
              </a:rPr>
              <a:t> </a:t>
            </a:r>
            <a:r>
              <a:rPr lang="en-US" dirty="0">
                <a:solidFill>
                  <a:srgbClr val="990099"/>
                </a:solidFill>
                <a:latin typeface="Arial" panose="020B0604020202020204" pitchFamily="34" charset="0"/>
                <a:hlinkClick r:id="rId3"/>
              </a:rPr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4815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43924"/>
              </p:ext>
            </p:extLst>
          </p:nvPr>
        </p:nvGraphicFramePr>
        <p:xfrm>
          <a:off x="340467" y="428019"/>
          <a:ext cx="11459184" cy="5997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5291">
                  <a:extLst>
                    <a:ext uri="{9D8B030D-6E8A-4147-A177-3AD203B41FA5}">
                      <a16:colId xmlns:a16="http://schemas.microsoft.com/office/drawing/2014/main" xmlns="" val="3452879574"/>
                    </a:ext>
                  </a:extLst>
                </a:gridCol>
                <a:gridCol w="436441">
                  <a:extLst>
                    <a:ext uri="{9D8B030D-6E8A-4147-A177-3AD203B41FA5}">
                      <a16:colId xmlns:a16="http://schemas.microsoft.com/office/drawing/2014/main" xmlns="" val="626700998"/>
                    </a:ext>
                  </a:extLst>
                </a:gridCol>
                <a:gridCol w="6537452">
                  <a:extLst>
                    <a:ext uri="{9D8B030D-6E8A-4147-A177-3AD203B41FA5}">
                      <a16:colId xmlns:a16="http://schemas.microsoft.com/office/drawing/2014/main" xmlns="" val="1722991456"/>
                    </a:ext>
                  </a:extLst>
                </a:gridCol>
              </a:tblGrid>
              <a:tr h="81487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АООП ООО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ПрАООП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</a:rPr>
                        <a:t> ООО 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обучающихся с задержкой психического развития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57792350"/>
                  </a:ext>
                </a:extLst>
              </a:tr>
              <a:tr h="809021">
                <a:tc>
                  <a:txBody>
                    <a:bodyPr/>
                    <a:lstStyle/>
                    <a:p>
                      <a:r>
                        <a:rPr lang="ru-RU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целевой, содержательный и организационный разделы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</a:rPr>
                        <a:t>=</a:t>
                      </a:r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включает целевой, содержательный и организационный разделы</a:t>
                      </a:r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08394498"/>
                  </a:ext>
                </a:extLst>
              </a:tr>
              <a:tr h="4373181">
                <a:tc>
                  <a:txBody>
                    <a:bodyPr/>
                    <a:lstStyle/>
                    <a:p>
                      <a:r>
                        <a:rPr lang="ru-RU" sz="2000" b="1" u="sng" dirty="0">
                          <a:latin typeface="+mn-lt"/>
                        </a:rPr>
                        <a:t>Целевой</a:t>
                      </a:r>
                      <a:r>
                        <a:rPr lang="ru-RU" sz="2000" dirty="0">
                          <a:latin typeface="+mn-lt"/>
                        </a:rPr>
                        <a:t> раздел включает:</a:t>
                      </a:r>
                    </a:p>
                    <a:p>
                      <a:r>
                        <a:rPr lang="en-US" sz="2000" dirty="0">
                          <a:latin typeface="+mn-lt"/>
                        </a:rPr>
                        <a:t>- </a:t>
                      </a:r>
                      <a:r>
                        <a:rPr lang="ru-RU" sz="2000" dirty="0">
                          <a:latin typeface="+mn-lt"/>
                        </a:rPr>
                        <a:t>пояснительную записку;</a:t>
                      </a:r>
                    </a:p>
                    <a:p>
                      <a:r>
                        <a:rPr lang="en-US" sz="2000" dirty="0">
                          <a:latin typeface="+mn-lt"/>
                        </a:rPr>
                        <a:t>- </a:t>
                      </a:r>
                      <a:r>
                        <a:rPr lang="ru-RU" sz="2000" dirty="0">
                          <a:latin typeface="+mn-lt"/>
                        </a:rPr>
                        <a:t>цели и задачи реализации АООП ООО;</a:t>
                      </a:r>
                    </a:p>
                    <a:p>
                      <a:r>
                        <a:rPr lang="en-US" sz="2000" dirty="0">
                          <a:latin typeface="+mn-lt"/>
                        </a:rPr>
                        <a:t>- </a:t>
                      </a:r>
                      <a:r>
                        <a:rPr lang="ru-RU" sz="2000" dirty="0">
                          <a:latin typeface="+mn-lt"/>
                        </a:rPr>
                        <a:t>принципы и подходы к формированию АООП ООО;</a:t>
                      </a:r>
                    </a:p>
                    <a:p>
                      <a:r>
                        <a:rPr lang="en-US" sz="2000" dirty="0">
                          <a:latin typeface="+mn-lt"/>
                        </a:rPr>
                        <a:t>- </a:t>
                      </a:r>
                      <a:r>
                        <a:rPr lang="ru-RU" sz="2000" b="1" dirty="0">
                          <a:latin typeface="+mn-lt"/>
                        </a:rPr>
                        <a:t>планируемые результаты освоения обучающимися АООП ООО</a:t>
                      </a:r>
                      <a:r>
                        <a:rPr lang="ru-RU" sz="2000" dirty="0">
                          <a:latin typeface="+mn-lt"/>
                        </a:rPr>
                        <a:t>;</a:t>
                      </a:r>
                    </a:p>
                    <a:p>
                      <a:endParaRPr lang="ru-RU" sz="2000" dirty="0">
                        <a:latin typeface="+mn-lt"/>
                      </a:endParaRPr>
                    </a:p>
                    <a:p>
                      <a:endParaRPr lang="ru-RU" sz="2000" dirty="0">
                        <a:latin typeface="+mn-lt"/>
                      </a:endParaRPr>
                    </a:p>
                    <a:p>
                      <a:r>
                        <a:rPr lang="ru-RU" sz="2000" dirty="0">
                          <a:latin typeface="+mn-lt"/>
                        </a:rPr>
                        <a:t>- систему оценки достижения планируемых результатов освоения АООП ООО.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+mn-lt"/>
                      </a:endParaRPr>
                    </a:p>
                    <a:p>
                      <a:r>
                        <a:rPr lang="en-US" sz="2000" dirty="0">
                          <a:latin typeface="+mn-lt"/>
                        </a:rPr>
                        <a:t>=</a:t>
                      </a:r>
                      <a:endParaRPr lang="ru-RU" sz="2000" dirty="0">
                        <a:latin typeface="+mn-lt"/>
                      </a:endParaRPr>
                    </a:p>
                    <a:p>
                      <a:endParaRPr lang="ru-RU" sz="2000" dirty="0">
                        <a:latin typeface="+mn-lt"/>
                      </a:endParaRPr>
                    </a:p>
                    <a:p>
                      <a:endParaRPr lang="ru-RU" sz="2000" dirty="0">
                        <a:latin typeface="+mn-lt"/>
                      </a:endParaRPr>
                    </a:p>
                    <a:p>
                      <a:endParaRPr lang="ru-RU" sz="2000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  <a:p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ru-RU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≠</a:t>
                      </a:r>
                    </a:p>
                    <a:p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Целевой</a:t>
                      </a: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раздел включает: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пояснительную записку;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цели и задачи реализации АООП ООО обучающихся с ЗПР;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принципы и подходы к формированию АООП ООО обучающихся с ЗПР;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30555" algn="l"/>
                        </a:tabLst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планируемые результаты освоения обучающимися с ЗПР АООП ООО</a:t>
                      </a: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включают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к предметным результатам освоения учебного предмета, </a:t>
                      </a:r>
                      <a:r>
                        <a:rPr kumimoji="0" lang="ru-RU" sz="2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распределенные по годам обучения)</a:t>
                      </a: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систему оценки достижения планируемых результатов освоения АООП ООО </a:t>
                      </a:r>
                      <a:r>
                        <a:rPr lang="ru-RU" sz="2000" b="1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обучающимися с задержкой психического развития</a:t>
                      </a:r>
                      <a:r>
                        <a:rPr kumimoji="0" lang="ru-RU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ru-RU" sz="2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107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491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Система оценки достижения планируемых результатов освоения АООП обучающимися с задержкой психического 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Оценка достижений предметных и </a:t>
            </a:r>
            <a:r>
              <a:rPr lang="ru-RU" dirty="0" err="1"/>
              <a:t>метапредметных</a:t>
            </a:r>
            <a:r>
              <a:rPr lang="ru-RU" dirty="0"/>
              <a:t> результатов освоения адаптированной основной образовательной программы основного общего образования включает в себя две составляющие: </a:t>
            </a:r>
          </a:p>
          <a:p>
            <a:r>
              <a:rPr lang="ru-RU" b="1" dirty="0"/>
              <a:t>результаты промежуточной аттестации </a:t>
            </a:r>
            <a:r>
              <a:rPr lang="ru-RU" dirty="0"/>
              <a:t>обучающихся, отражающие динамику их индивидуальных образовательных достижений в соответствии с </a:t>
            </a:r>
            <a:r>
              <a:rPr lang="ru-RU" dirty="0" err="1"/>
              <a:t>метапредметными</a:t>
            </a:r>
            <a:r>
              <a:rPr lang="ru-RU" dirty="0"/>
              <a:t> и предметными результатами освоения адаптированной основной общеобразовательной программы соответствующего года обучения по программам основного общего образования / тематических модулей;</a:t>
            </a:r>
          </a:p>
          <a:p>
            <a:r>
              <a:rPr lang="ru-RU" b="1" dirty="0"/>
              <a:t>результаты государственной итоговой аттестации выпускников</a:t>
            </a:r>
            <a:r>
              <a:rPr lang="ru-RU" dirty="0"/>
              <a:t>, характеризующие уровень освоения предметных результатов адаптированной основной общеобразовательной программы основного общего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8132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>
                <a:solidFill>
                  <a:srgbClr val="FF0000"/>
                </a:solidFill>
              </a:rPr>
              <a:t>Специальные условия </a:t>
            </a:r>
            <a:r>
              <a:rPr lang="ru-RU" sz="2800" b="1" dirty="0">
                <a:solidFill>
                  <a:srgbClr val="FF0000"/>
                </a:solidFill>
              </a:rPr>
              <a:t>проведения текущего контроля освоения АООП обучающимися с ЗПР, </a:t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>
                <a:solidFill>
                  <a:srgbClr val="FF0000"/>
                </a:solidFill>
              </a:rPr>
              <a:t>промежуточной и итоговой аттестации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5727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Специальные условия проведения текущего контроля успеваемости и промежуточной аттестации обучающихся с ЗПР могут включать: </a:t>
            </a:r>
          </a:p>
          <a:p>
            <a:r>
              <a:rPr lang="ru-RU" sz="2000" b="1" dirty="0"/>
              <a:t>особую форму организации </a:t>
            </a:r>
            <a:r>
              <a:rPr lang="ru-RU" sz="2000" dirty="0"/>
              <a:t>текущего контроля успеваемости и промежуточной аттестации (в малой группе, индивидуальную) с учетом особых образовательных потребностей и индивидуальных особенностей обучающихся с ЗПР;</a:t>
            </a:r>
          </a:p>
          <a:p>
            <a:r>
              <a:rPr lang="ru-RU" sz="2000" b="1" dirty="0"/>
              <a:t>присутствие мотивационного этапа</a:t>
            </a:r>
            <a:r>
              <a:rPr lang="ru-RU" sz="2000" dirty="0"/>
              <a:t>, способствующего психологическому настрою на работу;</a:t>
            </a:r>
          </a:p>
          <a:p>
            <a:r>
              <a:rPr lang="ru-RU" sz="2000" b="1" dirty="0"/>
              <a:t>организующую помощь педагога </a:t>
            </a:r>
            <a:r>
              <a:rPr lang="ru-RU" sz="2000" dirty="0"/>
              <a:t>в рационализации распределения времени, отводимого на выполнение работы;</a:t>
            </a:r>
          </a:p>
          <a:p>
            <a:r>
              <a:rPr lang="ru-RU" sz="2000" dirty="0"/>
              <a:t>предоставление </a:t>
            </a:r>
            <a:r>
              <a:rPr lang="ru-RU" sz="2000" b="1" dirty="0"/>
              <a:t>возможности использования справочной информации</a:t>
            </a:r>
            <a:r>
              <a:rPr lang="ru-RU" sz="2000" dirty="0"/>
              <a:t>, разного рода визуальной поддержки (опорные схемы, алгоритмы учебных действий, смысловые опоры в виде ключевых слов, плана, образца) при самостоятельном применении; </a:t>
            </a:r>
          </a:p>
          <a:p>
            <a:r>
              <a:rPr lang="ru-RU" sz="2000" dirty="0"/>
              <a:t>гибкость подхода к </a:t>
            </a:r>
            <a:r>
              <a:rPr lang="ru-RU" sz="2000" b="1" dirty="0"/>
              <a:t>выбору</a:t>
            </a:r>
            <a:r>
              <a:rPr lang="ru-RU" sz="2000" dirty="0"/>
              <a:t> </a:t>
            </a:r>
            <a:r>
              <a:rPr lang="ru-RU" sz="2000" b="1" dirty="0"/>
              <a:t>формы и вида диагностического инструментария и контрольно-измерительных материалов </a:t>
            </a:r>
            <a:r>
              <a:rPr lang="ru-RU" sz="2000" dirty="0"/>
              <a:t>с учетом особых образовательных потребностей и индивидуальных возможностей обучающегося с ЗПР;</a:t>
            </a:r>
          </a:p>
          <a:p>
            <a:pPr marL="0" indent="0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6835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1822"/>
            <a:ext cx="10515600" cy="6946506"/>
          </a:xfrm>
        </p:spPr>
        <p:txBody>
          <a:bodyPr>
            <a:noAutofit/>
          </a:bodyPr>
          <a:lstStyle/>
          <a:p>
            <a:r>
              <a:rPr lang="ru-RU" sz="2000" b="1" dirty="0"/>
              <a:t>большую вариативность оценочных процедур</a:t>
            </a:r>
            <a:r>
              <a:rPr lang="ru-RU" sz="2000" dirty="0"/>
              <a:t>, методов оценки и состава инструментария оценивания, позволяющую определить образовательный результат каждого обучающегося;</a:t>
            </a:r>
          </a:p>
          <a:p>
            <a:r>
              <a:rPr lang="ru-RU" sz="2000" b="1" dirty="0"/>
              <a:t>адаптацию инструкции с учетом особых образовательных потребностей </a:t>
            </a:r>
            <a:r>
              <a:rPr lang="ru-RU" sz="2000" dirty="0"/>
              <a:t>и индивидуальных трудностей обучающихся с ЗПР (в частности, упрощение формулировок по грамматическому и семантическому оформлению, особое построение инструкции, отражающей </a:t>
            </a:r>
            <a:r>
              <a:rPr lang="ru-RU" sz="2000" dirty="0" err="1"/>
              <a:t>этапность</a:t>
            </a:r>
            <a:r>
              <a:rPr lang="ru-RU" sz="2000" dirty="0"/>
              <a:t> выполнения задания); </a:t>
            </a:r>
          </a:p>
          <a:p>
            <a:r>
              <a:rPr lang="ru-RU" sz="2000" b="1" dirty="0"/>
              <a:t>отслеживание действий обучающегося для оценки понимания им инструкции </a:t>
            </a:r>
            <a:r>
              <a:rPr lang="ru-RU" sz="2000" dirty="0"/>
              <a:t>и, при необходимости, ее уточнение;</a:t>
            </a:r>
          </a:p>
          <a:p>
            <a:r>
              <a:rPr lang="ru-RU" sz="2000" b="1" dirty="0"/>
              <a:t>увеличение времени на выполнение заданий</a:t>
            </a:r>
            <a:r>
              <a:rPr lang="ru-RU" sz="2000" dirty="0"/>
              <a:t>; </a:t>
            </a:r>
          </a:p>
          <a:p>
            <a:r>
              <a:rPr lang="ru-RU" sz="2000" dirty="0"/>
              <a:t>возможность </a:t>
            </a:r>
            <a:r>
              <a:rPr lang="ru-RU" sz="2000" b="1" dirty="0"/>
              <a:t>организации короткого перерыва </a:t>
            </a:r>
            <a:r>
              <a:rPr lang="ru-RU" sz="2000" dirty="0"/>
              <a:t>при нарастании в поведении подростка проявлений утомления, истощения; </a:t>
            </a:r>
          </a:p>
          <a:p>
            <a:r>
              <a:rPr lang="ru-RU" sz="2000" b="1" dirty="0"/>
              <a:t>исключение ситуаций, приводящих к эмоциональному </a:t>
            </a:r>
            <a:r>
              <a:rPr lang="ru-RU" sz="2000" b="1" dirty="0" err="1"/>
              <a:t>травмированию</a:t>
            </a:r>
            <a:r>
              <a:rPr lang="ru-RU" sz="2000" b="1" dirty="0"/>
              <a:t> </a:t>
            </a:r>
            <a:r>
              <a:rPr lang="ru-RU" sz="2000" dirty="0"/>
              <a:t>обучающегося (в частности, негативных реакций со стороны педагога).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43455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276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Особенности построения содержания </a:t>
            </a:r>
            <a:r>
              <a:rPr lang="ru-RU" sz="2800" b="1" dirty="0" err="1">
                <a:solidFill>
                  <a:srgbClr val="FF0000"/>
                </a:solidFill>
              </a:rPr>
              <a:t>ПрАООП</a:t>
            </a:r>
            <a:r>
              <a:rPr lang="ru-RU" sz="2800" b="1" dirty="0">
                <a:solidFill>
                  <a:srgbClr val="FF0000"/>
                </a:solidFill>
              </a:rPr>
              <a:t> ООО обучающихся с ЗПР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505866"/>
              </p:ext>
            </p:extLst>
          </p:nvPr>
        </p:nvGraphicFramePr>
        <p:xfrm>
          <a:off x="321013" y="1247888"/>
          <a:ext cx="11468909" cy="5328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90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29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306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586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Требованиям к предметным результатам для обучающихся по основной образовательной программе, не имеющих ограничений по возможностям здоровья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aseline="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Требования к предметным результатам обучающихся с ЗПР в части итоговых достижений к моменту завершения обучения на уровне основного общего образования 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0698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обучающихся с ЗПР: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дифференцированный подход к отбору содержания программ учебных предметов с учетом особых образовательных потребностей и возможностей ребенка. Объем знаний и умений по учебным предметам несущественно сокращается за счет устранения избыточных по отношению к основному содержанию требований.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3084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Тематическое планирование по учебным предметам  основной образовательной программы основного общего образования обучающихся,</a:t>
                      </a:r>
                      <a:r>
                        <a:rPr lang="ru-RU" sz="18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имеющих ограничений по здоровью</a:t>
                      </a:r>
                      <a:endParaRPr lang="ru-RU" b="1" dirty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/>
                        <a:t>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Тематическое планирование по учебным предметам адаптированной основной общеобразовательной программы основного общего образования обучающихся с ЗПР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738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2028</Words>
  <Application>Microsoft Office PowerPoint</Application>
  <PresentationFormat>Широкоэкранный</PresentationFormat>
  <Paragraphs>210</Paragraphs>
  <Slides>20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 Unicode MS</vt:lpstr>
      <vt:lpstr>Arial</vt:lpstr>
      <vt:lpstr>Calibri</vt:lpstr>
      <vt:lpstr>Calibri Light</vt:lpstr>
      <vt:lpstr>Times New Roman</vt:lpstr>
      <vt:lpstr>Wingdings</vt:lpstr>
      <vt:lpstr>Тема Office</vt:lpstr>
      <vt:lpstr>  Особые требования к структуре и содержанию примерной адаптированной основной образовательной программы основного общего образования  обучающихся с ОВЗ </vt:lpstr>
      <vt:lpstr>Презентация PowerPoint</vt:lpstr>
      <vt:lpstr>Цель реализации ПрАООП ООО обучающихся с ЗПР - </vt:lpstr>
      <vt:lpstr>Презентация PowerPoint</vt:lpstr>
      <vt:lpstr>Презентация PowerPoint</vt:lpstr>
      <vt:lpstr>Система оценки достижения планируемых результатов освоения АООП обучающимися с задержкой психического развития</vt:lpstr>
      <vt:lpstr>Специальные условия проведения текущего контроля освоения АООП обучающимися с ЗПР,  промежуточной и итоговой аттестации</vt:lpstr>
      <vt:lpstr>Презентация PowerPoint</vt:lpstr>
      <vt:lpstr>Особенности построения содержания ПрАООП ООО обучающихся с ЗПР</vt:lpstr>
      <vt:lpstr>Презентация PowerPoint</vt:lpstr>
      <vt:lpstr>Программа воспитания является обязательной частью АООП ООО обучающихся с ЗПР. (разработана на основе Примерной программы воспитания (одобренной решением ФУМО по общему образованию (протокол от 2 июня 2020 г. № 2/20)</vt:lpstr>
      <vt:lpstr>Презентация PowerPoint</vt:lpstr>
      <vt:lpstr>При составлении рабочих программ  по общеобразовательным предметам и курсам общей и предметной направленности для обучающихся с ЗПР необходимо предусмотреть: </vt:lpstr>
      <vt:lpstr>Организационный раздел адаптированной основной образовательной программы основного общего образования обучающихся с ЗПР содержит:    </vt:lpstr>
      <vt:lpstr> Учебный план </vt:lpstr>
      <vt:lpstr>Презентация PowerPoint</vt:lpstr>
      <vt:lpstr>Содержание плана внеурочной деятельности</vt:lpstr>
      <vt:lpstr>Презентация PowerPoint</vt:lpstr>
      <vt:lpstr>Совершенствование и создание специальных условий получения образования в соответствии с ПрАООП ООО обучающихся с ЗПР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Организационный раздел адаптированной образовательной программы основного общего образования содержит:</dc:title>
  <dc:creator>User</dc:creator>
  <cp:lastModifiedBy>korshkola18</cp:lastModifiedBy>
  <cp:revision>78</cp:revision>
  <cp:lastPrinted>2021-02-16T01:38:45Z</cp:lastPrinted>
  <dcterms:created xsi:type="dcterms:W3CDTF">2020-02-25T14:05:36Z</dcterms:created>
  <dcterms:modified xsi:type="dcterms:W3CDTF">2021-02-16T01:40:07Z</dcterms:modified>
</cp:coreProperties>
</file>