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Nunito" panose="020B0604020202020204" charset="-52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940b7b12d1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940b7b12d1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caf6582fe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caf6582fe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caf6582fe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caf6582fe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caf6582fe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caf6582fe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caf6582fe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caf6582fe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caf6582fe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caf6582fe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caf6582fe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caf6582fe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caf6582fe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caf6582fe3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940b7b12d1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940b7b12d1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940b7b12d1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940b7b12d1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940b7b12d1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940b7b12d1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caf6582f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caf6582f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c9b92ae34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c9b92ae34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940b7b12d1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940b7b12d1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940b7b12d1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940b7b12d1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940b7b12d1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940b7b12d1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940b7b12d1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940b7b12d1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940b7b12d1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940b7b12d1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cb8dc284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cb8dc284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caf6582fe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caf6582fe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940b7b12d1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940b7b12d1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940b7b12d1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940b7b12d1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940b7b12d1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940b7b12d1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40b7b12d1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940b7b12d1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940b7b12d1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940b7b12d1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940b7b12d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940b7b12d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940b7b12d1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940b7b12d1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c9b92ae3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c9b92ae3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940b7b12d1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940b7b12d1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715100" y="3383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79999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Филиал  МБОУ «Свердловская СОШ имени Героя Советского Союза  Мякишева Ивана Спиридоновича» - «Барабинская школа имени Героя Советского Союза Ивана Ивановича Черепанова»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body" idx="1"/>
          </p:nvPr>
        </p:nvSpPr>
        <p:spPr>
          <a:xfrm>
            <a:off x="602512" y="1711625"/>
            <a:ext cx="8011838" cy="27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179999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урока: </a:t>
            </a:r>
            <a:r>
              <a:rPr lang="ru" sz="2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Моя школа (школьные принадлежности).</a:t>
            </a:r>
            <a:endParaRPr sz="26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класс.</a:t>
            </a:r>
            <a:endParaRPr sz="26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ФИО автора презентации: Томилова Наталья Юрьевна</a:t>
            </a: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Должность: учитель иностранного языка</a:t>
            </a: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категория: высшая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body" idx="1"/>
          </p:nvPr>
        </p:nvSpPr>
        <p:spPr>
          <a:xfrm>
            <a:off x="2315700" y="3880700"/>
            <a:ext cx="4512600" cy="81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bag</a:t>
            </a:r>
            <a:endParaRPr sz="60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8513" y="302725"/>
            <a:ext cx="3446975" cy="329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>
            <a:spLocks noGrp="1"/>
          </p:cNvSpPr>
          <p:nvPr>
            <p:ph type="body" idx="1"/>
          </p:nvPr>
        </p:nvSpPr>
        <p:spPr>
          <a:xfrm>
            <a:off x="2315700" y="3880700"/>
            <a:ext cx="4512600" cy="81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</a:t>
            </a:r>
            <a:endParaRPr sz="60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0" name="Google Shape;1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117" y="304800"/>
            <a:ext cx="3561765" cy="357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body" idx="1"/>
          </p:nvPr>
        </p:nvSpPr>
        <p:spPr>
          <a:xfrm>
            <a:off x="2315700" y="3880700"/>
            <a:ext cx="4512600" cy="81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pencil</a:t>
            </a:r>
            <a:endParaRPr sz="60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6" name="Google Shape;19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475" y="1236925"/>
            <a:ext cx="6297051" cy="19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body" idx="1"/>
          </p:nvPr>
        </p:nvSpPr>
        <p:spPr>
          <a:xfrm>
            <a:off x="2315700" y="3880700"/>
            <a:ext cx="4512600" cy="81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pencil case</a:t>
            </a:r>
            <a:endParaRPr sz="60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013" y="571200"/>
            <a:ext cx="5905974" cy="31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>
            <a:spLocks noGrp="1"/>
          </p:cNvSpPr>
          <p:nvPr>
            <p:ph type="body" idx="1"/>
          </p:nvPr>
        </p:nvSpPr>
        <p:spPr>
          <a:xfrm>
            <a:off x="2315700" y="3880700"/>
            <a:ext cx="4512600" cy="81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rubber</a:t>
            </a:r>
            <a:endParaRPr sz="60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8" name="Google Shape;2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600" y="528225"/>
            <a:ext cx="4724800" cy="31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>
            <a:spLocks noGrp="1"/>
          </p:cNvSpPr>
          <p:nvPr>
            <p:ph type="body" idx="1"/>
          </p:nvPr>
        </p:nvSpPr>
        <p:spPr>
          <a:xfrm>
            <a:off x="2315700" y="3880700"/>
            <a:ext cx="4512600" cy="81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ruler</a:t>
            </a:r>
            <a:endParaRPr sz="60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4" name="Google Shape;21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413" y="624875"/>
            <a:ext cx="6389174" cy="30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>
            <a:spLocks noGrp="1"/>
          </p:cNvSpPr>
          <p:nvPr>
            <p:ph type="body" idx="1"/>
          </p:nvPr>
        </p:nvSpPr>
        <p:spPr>
          <a:xfrm>
            <a:off x="2315700" y="3880700"/>
            <a:ext cx="4512600" cy="81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book</a:t>
            </a:r>
            <a:endParaRPr sz="60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0" name="Google Shape;22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3375" y="592675"/>
            <a:ext cx="5339175" cy="295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>
            <a:spLocks noGrp="1"/>
          </p:cNvSpPr>
          <p:nvPr>
            <p:ph type="body" idx="1"/>
          </p:nvPr>
        </p:nvSpPr>
        <p:spPr>
          <a:xfrm>
            <a:off x="1100175" y="4163500"/>
            <a:ext cx="17427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это?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6" name="Google Shape;22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950" y="326750"/>
            <a:ext cx="3387925" cy="36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8700" y="387638"/>
            <a:ext cx="3123000" cy="360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9"/>
          <p:cNvSpPr txBox="1">
            <a:spLocks noGrp="1"/>
          </p:cNvSpPr>
          <p:nvPr>
            <p:ph type="body" idx="1"/>
          </p:nvPr>
        </p:nvSpPr>
        <p:spPr>
          <a:xfrm>
            <a:off x="5122875" y="4163500"/>
            <a:ext cx="24774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… .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body" idx="1"/>
          </p:nvPr>
        </p:nvSpPr>
        <p:spPr>
          <a:xfrm>
            <a:off x="1100175" y="4163500"/>
            <a:ext cx="23655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What's this?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5122875" y="4163500"/>
            <a:ext cx="24774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It`s a … .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5" name="Google Shape;2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275" y="658900"/>
            <a:ext cx="5825450" cy="35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body" idx="1"/>
          </p:nvPr>
        </p:nvSpPr>
        <p:spPr>
          <a:xfrm>
            <a:off x="328025" y="4088325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Динамическая пауза.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 rotWithShape="1">
          <a:blip r:embed="rId3">
            <a:alphaModFix/>
          </a:blip>
          <a:srcRect r="1652" b="9609"/>
          <a:stretch/>
        </p:blipFill>
        <p:spPr>
          <a:xfrm>
            <a:off x="970175" y="379950"/>
            <a:ext cx="3711750" cy="34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8050" y="755950"/>
            <a:ext cx="3221400" cy="32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345775" y="384800"/>
            <a:ext cx="85473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Цель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: формирование учебно-познавательного интереса к новому учебному материалу и способам решения новой задачи.</a:t>
            </a:r>
            <a:endParaRPr sz="2400"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259850" y="1463900"/>
            <a:ext cx="8299500" cy="29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</a:t>
            </a:r>
            <a:r>
              <a:rPr lang="ru" sz="9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9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❖"/>
            </a:pPr>
            <a:r>
              <a:rPr lang="ru" sz="9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развивать умения приветствовать друг друга и учителя;</a:t>
            </a:r>
            <a:endParaRPr sz="9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❖"/>
            </a:pPr>
            <a:r>
              <a:rPr lang="ru" sz="9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формировать активный и пассивный лексический</a:t>
            </a:r>
            <a:endParaRPr sz="9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запас по теме «Школьная жизнь»;</a:t>
            </a:r>
            <a:endParaRPr sz="9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❖"/>
            </a:pPr>
            <a:r>
              <a:rPr lang="ru" sz="9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развивать навыки аудирования и </a:t>
            </a:r>
            <a:endParaRPr sz="9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произносительные навыки;</a:t>
            </a:r>
            <a:endParaRPr sz="9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❖"/>
            </a:pPr>
            <a:r>
              <a:rPr lang="ru" sz="9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развивать навыки чтения.</a:t>
            </a:r>
            <a:endParaRPr sz="9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9000" y="2631350"/>
            <a:ext cx="1429975" cy="210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their names?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8" name="Google Shape;24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5620" y="304800"/>
            <a:ext cx="5052760" cy="38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>
            <a:spLocks noGrp="1"/>
          </p:cNvSpPr>
          <p:nvPr>
            <p:ph type="body" idx="1"/>
          </p:nvPr>
        </p:nvSpPr>
        <p:spPr>
          <a:xfrm>
            <a:off x="323350" y="4187025"/>
            <a:ext cx="7621800" cy="5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AutoNum type="arabicPeriod"/>
            </a:pPr>
            <a:r>
              <a:rPr lang="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Прочитай слова и найди их значение. 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4" name="Google Shape;2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389025"/>
            <a:ext cx="624840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Напиши недостающие буквы.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0" name="Google Shape;26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713" y="1192425"/>
            <a:ext cx="7796575" cy="19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2175" y="3188350"/>
            <a:ext cx="1646250" cy="16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Расшифруй слова и найди их значение.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7" name="Google Shape;2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6775" y="413925"/>
            <a:ext cx="6090450" cy="35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Расставь слова по алфавиту.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3" name="Google Shape;2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987" y="1830050"/>
            <a:ext cx="7293175" cy="6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6750" y="2787375"/>
            <a:ext cx="2051325" cy="20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83310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Какие предложения соответствуют картинке?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0" name="Google Shape;280;p37"/>
          <p:cNvPicPr preferRelativeResize="0"/>
          <p:nvPr/>
        </p:nvPicPr>
        <p:blipFill rotWithShape="1">
          <a:blip r:embed="rId3">
            <a:alphaModFix/>
          </a:blip>
          <a:srcRect t="11964"/>
          <a:stretch/>
        </p:blipFill>
        <p:spPr>
          <a:xfrm>
            <a:off x="627837" y="497175"/>
            <a:ext cx="7888325" cy="366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83310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Рефлексия: Какие новые слова и фразы Вы запомнили?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6" name="Google Shape;28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0231" y="401425"/>
            <a:ext cx="4623539" cy="38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462" y="442325"/>
            <a:ext cx="6057076" cy="36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9"/>
          <p:cNvSpPr txBox="1">
            <a:spLocks noGrp="1"/>
          </p:cNvSpPr>
          <p:nvPr>
            <p:ph type="body" idx="1"/>
          </p:nvPr>
        </p:nvSpPr>
        <p:spPr>
          <a:xfrm>
            <a:off x="328025" y="4206450"/>
            <a:ext cx="44310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marks are …. .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34755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Homework.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40"/>
          <p:cNvSpPr txBox="1">
            <a:spLocks noGrp="1"/>
          </p:cNvSpPr>
          <p:nvPr>
            <p:ph type="body" idx="1"/>
          </p:nvPr>
        </p:nvSpPr>
        <p:spPr>
          <a:xfrm>
            <a:off x="538500" y="1054050"/>
            <a:ext cx="7415100" cy="151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lnSpcReduction="10000"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❖"/>
            </a:pPr>
            <a:r>
              <a:rPr lang="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Учебник: стр.10, упр. 1. (выучить слова).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❖"/>
            </a:pPr>
            <a:r>
              <a:rPr lang="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Задание от учителя на платформе Учи.ру. 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теме “Школьные предметы”.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9" name="Google Shape;29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5042" y="2571750"/>
            <a:ext cx="3050433" cy="228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1"/>
          <p:cNvPicPr preferRelativeResize="0"/>
          <p:nvPr/>
        </p:nvPicPr>
        <p:blipFill rotWithShape="1">
          <a:blip r:embed="rId3">
            <a:alphaModFix/>
          </a:blip>
          <a:srcRect b="11340"/>
          <a:stretch/>
        </p:blipFill>
        <p:spPr>
          <a:xfrm>
            <a:off x="671312" y="719437"/>
            <a:ext cx="7801376" cy="370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приветствуем учителя?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292" y="394125"/>
            <a:ext cx="7905417" cy="376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приветствуем друг друга?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475" y="304800"/>
            <a:ext cx="3979049" cy="38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дела?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637" y="463750"/>
            <a:ext cx="7772725" cy="337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83433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школе я вчера заснул. Школа по – английски ….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" name="Google Shape;16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8712" y="624875"/>
            <a:ext cx="3586575" cy="358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925" y="301850"/>
            <a:ext cx="7842149" cy="364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again!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>
            <a:spLocks noGrp="1"/>
          </p:cNvSpPr>
          <p:nvPr>
            <p:ph type="title"/>
          </p:nvPr>
        </p:nvSpPr>
        <p:spPr>
          <a:xfrm>
            <a:off x="439275" y="384800"/>
            <a:ext cx="80079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Наша цель</a:t>
            </a: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научиться </a:t>
            </a: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называть и использовать новые слова по теме: “Школьные принадлежности” в нашей речи.</a:t>
            </a:r>
            <a:endParaRPr sz="2400" dirty="0"/>
          </a:p>
        </p:txBody>
      </p:sp>
      <p:sp>
        <p:nvSpPr>
          <p:cNvPr id="172" name="Google Shape;172;p20"/>
          <p:cNvSpPr txBox="1">
            <a:spLocks noGrp="1"/>
          </p:cNvSpPr>
          <p:nvPr>
            <p:ph type="body" idx="1"/>
          </p:nvPr>
        </p:nvSpPr>
        <p:spPr>
          <a:xfrm>
            <a:off x="439275" y="1463900"/>
            <a:ext cx="8120100" cy="29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задачи</a:t>
            </a:r>
            <a:r>
              <a:rPr lang="ru" sz="9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9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❖"/>
            </a:pPr>
            <a:r>
              <a:rPr lang="ru" sz="9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узнать как </a:t>
            </a:r>
            <a:r>
              <a:rPr lang="ru" sz="9600" u="sng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называются </a:t>
            </a:r>
            <a:r>
              <a:rPr lang="ru" sz="9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школьные принадлежности;</a:t>
            </a:r>
            <a:endParaRPr sz="9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❖"/>
            </a:pPr>
            <a:r>
              <a:rPr lang="ru" sz="9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научиться правильно </a:t>
            </a:r>
            <a:r>
              <a:rPr lang="ru" sz="9600" u="sng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писать </a:t>
            </a:r>
            <a:r>
              <a:rPr lang="ru" sz="9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новые слова;</a:t>
            </a:r>
            <a:endParaRPr sz="9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❖"/>
            </a:pPr>
            <a:r>
              <a:rPr lang="ru" sz="9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научиться </a:t>
            </a:r>
            <a:r>
              <a:rPr lang="ru" sz="9600" dirty="0">
                <a:solidFill>
                  <a:schemeClr val="lt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различать на слух и правильно </a:t>
            </a:r>
            <a:r>
              <a:rPr lang="ru" sz="9600" u="sng" dirty="0">
                <a:solidFill>
                  <a:schemeClr val="lt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произносить </a:t>
            </a:r>
            <a:r>
              <a:rPr lang="ru" sz="9600" dirty="0">
                <a:solidFill>
                  <a:schemeClr val="lt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новые слова и фразы;</a:t>
            </a:r>
            <a:endParaRPr sz="9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❖"/>
            </a:pPr>
            <a:r>
              <a:rPr lang="ru" sz="9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научиться </a:t>
            </a:r>
            <a:r>
              <a:rPr lang="ru" sz="9600" u="sng" dirty="0">
                <a:solidFill>
                  <a:schemeClr val="lt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читать </a:t>
            </a:r>
            <a:r>
              <a:rPr lang="ru" sz="9600" dirty="0">
                <a:solidFill>
                  <a:schemeClr val="lt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ru" sz="9600" u="sng" dirty="0">
                <a:solidFill>
                  <a:schemeClr val="lt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понимать </a:t>
            </a:r>
            <a:r>
              <a:rPr lang="ru" sz="9600" dirty="0">
                <a:solidFill>
                  <a:schemeClr val="lt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основное содержание текста</a:t>
            </a:r>
            <a:r>
              <a:rPr lang="ru" sz="9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9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713" y="573387"/>
            <a:ext cx="4618574" cy="322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 txBox="1">
            <a:spLocks noGrp="1"/>
          </p:cNvSpPr>
          <p:nvPr>
            <p:ph type="body" idx="1"/>
          </p:nvPr>
        </p:nvSpPr>
        <p:spPr>
          <a:xfrm>
            <a:off x="2877300" y="3891425"/>
            <a:ext cx="3389400" cy="81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</a:t>
            </a:r>
            <a:endParaRPr sz="60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Экран (16:9)</PresentationFormat>
  <Paragraphs>60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Times New Roman</vt:lpstr>
      <vt:lpstr>Calibri</vt:lpstr>
      <vt:lpstr>Nunito</vt:lpstr>
      <vt:lpstr>Arial</vt:lpstr>
      <vt:lpstr>Shift</vt:lpstr>
      <vt:lpstr>Филиал  МБОУ «Свердловская СОШ имени Героя Советского Союза  Мякишева Ивана Спиридоновича» - «Барабинская школа имени Героя Советского Союза Ивана Ивановича Черепанова» </vt:lpstr>
      <vt:lpstr>Цель: формирование учебно-познавательного интереса к новому учебному материалу и способам решения новой задачи.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Наша цель: научиться называть и использовать новые слова по теме: “Школьные принадлежности” в нашей речи.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 МБОУ «Свердловская СОШ имени Героя Советского Союза  Мякишева Ивана Спиридоновича» - «Барабинская школа имени Героя Советского Союза Ивана Ивановича Черепанова»</dc:title>
  <dc:creator>user</dc:creator>
  <cp:lastModifiedBy>user</cp:lastModifiedBy>
  <cp:revision>3</cp:revision>
  <dcterms:modified xsi:type="dcterms:W3CDTF">2026-03-03T07:21:44Z</dcterms:modified>
</cp:coreProperties>
</file>