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57" r:id="rId6"/>
    <p:sldId id="259" r:id="rId7"/>
    <p:sldId id="261" r:id="rId8"/>
    <p:sldId id="263" r:id="rId9"/>
    <p:sldId id="266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174918"/>
    <a:srgbClr val="22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2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DC67D0-4F3E-4D0B-8ABE-DE484840925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F0CF49-48BC-49ED-9CB3-FDE62375269E}" type="datetimeFigureOut">
              <a:rPr lang="ru-RU" smtClean="0"/>
              <a:t>02.03.2026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06489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3600" b="1" dirty="0" smtClean="0"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Министерство агропромышленного комплекса и потребительского рынка </a:t>
            </a:r>
            <a:b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Свердловской области </a:t>
            </a:r>
            <a:b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3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«О </a:t>
            </a:r>
            <a:r>
              <a:rPr lang="ru-RU" sz="36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мерах государственной </a:t>
            </a:r>
            <a:r>
              <a:rPr lang="ru-RU" sz="3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поддержки, </a:t>
            </a:r>
            <a:r>
              <a:rPr lang="ru-RU" sz="36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направленных </a:t>
            </a:r>
            <a:r>
              <a:rPr lang="ru-RU" sz="3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обеспечение агропромышленного комплекса Свердловской области квалифицированными кадрами»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7776864" cy="129614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6624736" cy="3456384"/>
          </a:xfrm>
        </p:spPr>
        <p:txBody>
          <a:bodyPr/>
          <a:lstStyle/>
          <a:p>
            <a:pPr marL="114300" indent="0" algn="ctr">
              <a:buNone/>
            </a:pPr>
            <a:endPara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14300" indent="0" algn="ctr">
              <a:buNone/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Благодарю за внимание!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850106"/>
          </a:xfrm>
        </p:spPr>
        <p:txBody>
          <a:bodyPr/>
          <a:lstStyle/>
          <a:p>
            <a:pPr algn="ctr"/>
            <a:r>
              <a:rPr lang="ru-RU" sz="4000" dirty="0" smtClean="0"/>
              <a:t>Справочная информация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03107"/>
              </p:ext>
            </p:extLst>
          </p:nvPr>
        </p:nvGraphicFramePr>
        <p:xfrm>
          <a:off x="539552" y="1268760"/>
          <a:ext cx="7620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0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Среднесписочная численность работников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агропромышленного комплекса Свердловской области</a:t>
                      </a:r>
                      <a:r>
                        <a:rPr lang="ru-RU" sz="18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36 581 человек</a:t>
                      </a:r>
                      <a:endParaRPr lang="ru-RU" sz="1800" b="1" u="none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 в сельскохозяйственных предприятиях 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17 692 чел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предприятиях пищевой и перерабатывающей промышленности 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18 889 чел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32644"/>
              </p:ext>
            </p:extLst>
          </p:nvPr>
        </p:nvGraphicFramePr>
        <p:xfrm>
          <a:off x="518828" y="2564902"/>
          <a:ext cx="7617568" cy="119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4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Укомплектованность работниками АПК, занимающими должности руководителей и специалистов</a:t>
                      </a:r>
                      <a:endParaRPr lang="ru-RU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88%</a:t>
                      </a:r>
                      <a:endParaRPr lang="ru-RU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Укомплектованность </a:t>
                      </a:r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работниками массовых профессий</a:t>
                      </a:r>
                      <a:endParaRPr lang="ru-RU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84%</a:t>
                      </a:r>
                      <a:endParaRPr lang="ru-RU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47173"/>
              </p:ext>
            </p:extLst>
          </p:nvPr>
        </p:nvGraphicFramePr>
        <p:xfrm>
          <a:off x="539552" y="5373215"/>
          <a:ext cx="77768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Среднее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профессиональное образование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среди руководителей агропромышленного комплекса имеют 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среди главных специалистов – 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 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9975"/>
              </p:ext>
            </p:extLst>
          </p:nvPr>
        </p:nvGraphicFramePr>
        <p:xfrm>
          <a:off x="554832" y="3933057"/>
          <a:ext cx="7589204" cy="119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76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Наличие высшего образования 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</a:t>
                      </a:r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уководителей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агропромышленного комплекса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89%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</a:t>
                      </a:r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лавных специалистов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74%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06" y="0"/>
            <a:ext cx="2056372" cy="13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472608" cy="850106"/>
          </a:xfrm>
        </p:spPr>
        <p:txBody>
          <a:bodyPr/>
          <a:lstStyle/>
          <a:p>
            <a:pPr algn="ctr"/>
            <a:r>
              <a:rPr lang="ru-RU" sz="3200" dirty="0" smtClean="0"/>
              <a:t>Справочная информация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69214"/>
              </p:ext>
            </p:extLst>
          </p:nvPr>
        </p:nvGraphicFramePr>
        <p:xfrm>
          <a:off x="539552" y="1556792"/>
          <a:ext cx="7848872" cy="462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lt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Информация о кадровой потребности агропромышленного комплекса Свердловской области по наиболее востребованным специальностям</a:t>
                      </a:r>
                      <a:endParaRPr lang="ru-RU" sz="1800" b="1" dirty="0" smtClean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l"/>
                      <a:endParaRPr lang="ru-RU" sz="1800" b="1" u="none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программам высшего образования: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«Ветеринария</a:t>
                      </a: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«Зоотехния</a:t>
                      </a: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», </a:t>
                      </a:r>
                      <a:endParaRPr lang="ru-RU" sz="1550" b="0" i="0" kern="1200" dirty="0" smtClean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«Агрономия</a:t>
                      </a: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», </a:t>
                      </a:r>
                      <a:endParaRPr lang="ru-RU" sz="1550" b="0" i="0" kern="1200" dirty="0" smtClean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«Электроэнергетика </a:t>
                      </a: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электротехника»,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</a:t>
                      </a:r>
                      <a:r>
                        <a:rPr kumimoji="0" lang="ru-RU" sz="15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Агроинженерия</a:t>
                      </a: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«Технология </a:t>
                      </a:r>
                      <a:r>
                        <a:rPr kumimoji="0" lang="ru-RU" sz="1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производства и переработки сельскохозяйственной продукции»,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«Экономика»,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«Технологические машины и оборудование»</a:t>
                      </a:r>
                      <a:endParaRPr lang="ru-RU" sz="1550" b="0" i="0" kern="1200" dirty="0" smtClean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программам среднего профессионального образования: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«Ветеринария</a:t>
                      </a: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», </a:t>
                      </a:r>
                      <a:endParaRPr lang="ru-RU" sz="1550" b="0" i="0" kern="1200" dirty="0" smtClean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«Эксплуатация и ремонт сельскохозяйственной техники и оборудования»,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«Мастер по ремонту и обслуживанию электрооборудования в сельском хозяйстве»;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«Мастер сельскохозяйственного производства»,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«Электромонтер по ремонту и обслуживанию электрооборудования (по отраслям)»,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«Зоотехния»,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«Агрономия»,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«Мастер животноводства»</a:t>
                      </a:r>
                      <a:endParaRPr lang="ru-RU" sz="155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44" y="116632"/>
            <a:ext cx="2621285" cy="17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56784" cy="864096"/>
          </a:xfrm>
        </p:spPr>
        <p:txBody>
          <a:bodyPr/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 по улучшению жилищных условий граждан, проживающих на сельских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территориях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393632" cy="4988024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(Государственная программа Российской Федерации «Комплексное развитие сельских территорий», утвержденная постановлением Правительства Российской Федерации от 31.05.2019 № 696)</a:t>
            </a:r>
          </a:p>
          <a:p>
            <a:endParaRPr lang="ru-RU" sz="9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2025 году в 22 муниципальных образованиях Свердловской области государственную поддержку получили 50 семей, из них: </a:t>
            </a:r>
          </a:p>
          <a:p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работники агропромышленного комплекса – 30 семей; </a:t>
            </a:r>
          </a:p>
          <a:p>
            <a:pPr marL="114300" indent="0">
              <a:buNone/>
            </a:pPr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работники социальной сферы села - 20 семей. </a:t>
            </a:r>
            <a:endParaRPr lang="ru-RU" sz="17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14300" indent="0">
              <a:buNone/>
            </a:pPr>
            <a:endParaRPr lang="ru-RU" sz="11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 бюджетных средств составил 73 179,8 тыс. рублей, в том числе:</a:t>
            </a:r>
          </a:p>
          <a:p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федерального бюджета – 20 000,7 тыс. рублей;</a:t>
            </a:r>
          </a:p>
          <a:p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областного бюджета – 33 007,7 тыс. рублей;</a:t>
            </a:r>
          </a:p>
          <a:p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местных бюджетов – 20 171,4 тыс. рублей.</a:t>
            </a:r>
          </a:p>
          <a:p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 средств привлеченных из внебюджетных источников – 32 721,2 тыс. рублей.</a:t>
            </a:r>
          </a:p>
          <a:p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Освоение бюджетных средств – 100%.	</a:t>
            </a:r>
          </a:p>
          <a:p>
            <a:pPr marL="114300" indent="0">
              <a:buNone/>
            </a:pPr>
            <a:r>
              <a:rPr lang="ru-RU" sz="1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57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44816" cy="764704"/>
          </a:xfrm>
        </p:spPr>
        <p:txBody>
          <a:bodyPr/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Субсидии: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305776"/>
          </a:xfrm>
        </p:spPr>
        <p:txBody>
          <a:bodyPr numCol="2">
            <a:normAutofit fontScale="62500" lnSpcReduction="20000"/>
          </a:bodyPr>
          <a:lstStyle/>
          <a:p>
            <a:pPr marL="11430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счет </a:t>
            </a: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</a:t>
            </a:r>
          </a:p>
          <a:p>
            <a:pPr marL="11430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федерального бюджета </a:t>
            </a:r>
          </a:p>
          <a:p>
            <a:pPr marL="11430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</a:t>
            </a:r>
            <a:r>
              <a:rPr lang="ru-RU" sz="3200" b="1" i="1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софинансированием</a:t>
            </a: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marL="11430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областного бюджета</a:t>
            </a:r>
          </a:p>
          <a:p>
            <a:pPr marL="114300" indent="0" algn="ctr">
              <a:lnSpc>
                <a:spcPts val="1900"/>
              </a:lnSpc>
              <a:buNone/>
            </a:pPr>
            <a:endParaRPr lang="ru-RU" sz="1300" u="sng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 части затрат </a:t>
            </a:r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ученическим договорам и договорам о целевом обучении, заключенным с обучающимися в государственных образовательных </a:t>
            </a:r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организациях</a:t>
            </a:r>
          </a:p>
          <a:p>
            <a:endParaRPr lang="ru-RU" sz="29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части затрат, связанных с оплатой труда и проживанием обучающихся в государственных образовательных </a:t>
            </a:r>
            <a:r>
              <a:rPr lang="ru-RU" sz="2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организациях</a:t>
            </a:r>
          </a:p>
          <a:p>
            <a:endParaRPr lang="ru-RU" sz="2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9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14300" lvl="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счет </a:t>
            </a: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</a:t>
            </a:r>
          </a:p>
          <a:p>
            <a:pPr marL="114300" lvl="0" indent="0" algn="ctr">
              <a:lnSpc>
                <a:spcPts val="19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областного </a:t>
            </a:r>
            <a:r>
              <a:rPr lang="ru-RU" sz="32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</a:p>
          <a:p>
            <a:endParaRPr lang="ru-RU" sz="29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 возмещения </a:t>
            </a:r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 затрат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связанных с </a:t>
            </a:r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предоставлением выплаты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обзаведение хозяйством молодым специалистам, </a:t>
            </a:r>
            <a:r>
              <a:rPr lang="ru-RU" sz="29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работающим </a:t>
            </a:r>
            <a:r>
              <a:rPr lang="ru-RU" sz="2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организациях агропромышленного комплекса, крестьянских (фермерских) хозяйствах </a:t>
            </a:r>
            <a:endParaRPr lang="ru-RU" sz="29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9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9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возмещение части затрат сельскохозяйственных товаропроизводителей на подготовку и переподготовку специалистов для сельского хозяйства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7" y="4725144"/>
            <a:ext cx="3740993" cy="204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8832" cy="1368152"/>
          </a:xfrm>
        </p:spPr>
        <p:txBody>
          <a:bodyPr/>
          <a:lstStyle/>
          <a:p>
            <a:r>
              <a:rPr lang="ru-RU" sz="2000" b="1" dirty="0" smtClean="0"/>
              <a:t>1. Субсидия </a:t>
            </a:r>
            <a:r>
              <a:rPr lang="ru-RU" sz="2000" b="1" dirty="0"/>
              <a:t>на возмещение части затрат по ученическим договорам и договорам о целевом обучении, заключенным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обучающимися в государственных образовательных организациях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488831" cy="2664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возмещение до 90% </a:t>
            </a:r>
            <a:r>
              <a:rPr lang="ru-RU" sz="20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понесенных затрат по заключенным ученическим договорам и договорам о целевом обучении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</a:t>
            </a:r>
            <a:r>
              <a:rPr lang="ru-RU" sz="20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обучающимися в образовательных организациях Министерства сельского хозяйства Российской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Федерации;</a:t>
            </a:r>
          </a:p>
          <a:p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возмещение до 30</a:t>
            </a:r>
            <a:r>
              <a:rPr lang="ru-RU" sz="20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% понесенных затрат по заключенным ученическим договорам и договорам о целевом обучении с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обучающимися в </a:t>
            </a:r>
            <a:r>
              <a:rPr lang="ru-RU" sz="20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иных образовательных организациях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48" y="4365104"/>
            <a:ext cx="360485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4725144"/>
            <a:ext cx="4372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* общий срок предоставления государственной поддержки в отношении каждого обучающегося по заключенным ученическим договорам не должен превышать 72 месяца.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3" y="316886"/>
            <a:ext cx="7620000" cy="1224136"/>
          </a:xfrm>
        </p:spPr>
        <p:txBody>
          <a:bodyPr/>
          <a:lstStyle/>
          <a:p>
            <a:pPr marL="342900" lvl="0" indent="-2286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2.  Субсидия </a:t>
            </a:r>
            <a:r>
              <a:rPr lang="ru-RU" sz="2000" b="1" dirty="0">
                <a:solidFill>
                  <a:srgbClr val="002060"/>
                </a:solidFill>
              </a:rPr>
              <a:t>на возмещение </a:t>
            </a:r>
            <a:r>
              <a:rPr lang="ru-RU" sz="2000" b="1" dirty="0" smtClean="0">
                <a:solidFill>
                  <a:srgbClr val="002060"/>
                </a:solidFill>
              </a:rPr>
              <a:t>части </a:t>
            </a:r>
            <a:r>
              <a:rPr lang="ru-RU" sz="2000" b="1" dirty="0">
                <a:solidFill>
                  <a:srgbClr val="002060"/>
                </a:solidFill>
              </a:rPr>
              <a:t>затрат, связанных с оплатой труда и проживанием обучающихся в государственных образовательных организациях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510598"/>
            <a:ext cx="5400600" cy="37638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возмещение до 90% затрат</a:t>
            </a:r>
            <a:r>
              <a:rPr lang="ru-RU" sz="2000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связанных с оплатой труда и </a:t>
            </a: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проживанием обучающихся </a:t>
            </a:r>
            <a:r>
              <a:rPr lang="ru-RU" sz="2000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 образовательных организациях Министерства сельского хозяйства Российской Федерации, привлеченных для прохождения практики, в том числе производственной </a:t>
            </a: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практики.</a:t>
            </a:r>
          </a:p>
          <a:p>
            <a:pPr marL="114300" indent="0">
              <a:buNone/>
            </a:pPr>
            <a:endParaRPr lang="ru-RU" sz="900" dirty="0" smtClean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149081"/>
            <a:ext cx="3600400" cy="24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Агрохолдинг «СТЕПЬ» начал прием студентов на летнюю практи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7" y="1836600"/>
            <a:ext cx="3131840" cy="200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55575" y="4221088"/>
            <a:ext cx="4920482" cy="239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 smtClean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возмещение </a:t>
            </a: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 30% затрат, связанных с оплатой труда и проживанием обучающихся в иных образовательных организациях, привлеченных для прохождения практики, в том числе производственной </a:t>
            </a:r>
            <a:r>
              <a:rPr lang="ru-RU" sz="2000" dirty="0" smtClean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практики.</a:t>
            </a:r>
            <a:endParaRPr lang="ru-RU" sz="2000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Субсидия в </a:t>
            </a:r>
            <a:r>
              <a:rPr lang="ru-RU" sz="22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целях возмещения части затрат, связанных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предоставлением </a:t>
            </a:r>
            <a:r>
              <a:rPr lang="ru-RU" sz="22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выплаты на обзаведение хозяйством молодым специалистам, работающим в организациях агропромышленного комплекса, крестьянских (фермерских) хозяйствах </a:t>
            </a:r>
            <a:r>
              <a:rPr lang="ru-RU" sz="2200" u="sng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(постановление </a:t>
            </a:r>
            <a:r>
              <a:rPr lang="ru-RU" sz="2200" u="sng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Правительства Свердловской области от 14.05.2019 № </a:t>
            </a:r>
            <a:r>
              <a:rPr lang="ru-RU" sz="2200" u="sng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280-ПП)</a:t>
            </a:r>
            <a:r>
              <a:rPr lang="ru-RU" sz="2200" dirty="0">
                <a:solidFill>
                  <a:srgbClr val="17491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200" dirty="0">
                <a:solidFill>
                  <a:srgbClr val="17491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endParaRPr lang="ru-RU" sz="2200" dirty="0">
              <a:solidFill>
                <a:srgbClr val="174918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29" y="2780928"/>
            <a:ext cx="5338936" cy="361987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Субсидия предоставляется получателю </a:t>
            </a:r>
            <a:r>
              <a:rPr lang="ru-RU" sz="1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8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целях возмещения части фактически понесенных получателем затрат в период с 1 октября отчетного финансового года по 30 сентября текущего финансового </a:t>
            </a:r>
            <a:r>
              <a:rPr lang="ru-RU" sz="1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</a:t>
            </a:r>
          </a:p>
          <a:p>
            <a:pPr marL="114300" indent="0">
              <a:buNone/>
            </a:pPr>
            <a:endParaRPr lang="ru-RU" sz="18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Максимальный </a:t>
            </a:r>
            <a:r>
              <a:rPr lang="ru-RU" sz="19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размер субсидии составляет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300 </a:t>
            </a:r>
            <a:r>
              <a:rPr lang="ru-RU" sz="19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тысяч рублей, если специалист закончил высшее учебное заведение, и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200 </a:t>
            </a:r>
            <a:r>
              <a:rPr lang="ru-RU" sz="19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тысяч рублей для специалиста, получившего среднее профессиональное образование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endParaRPr lang="ru-RU" sz="18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9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После заключения соглашения молодой специалист обязан отработать в </a:t>
            </a:r>
            <a:r>
              <a:rPr lang="ru-RU" sz="1900" b="1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сельхозорганизации</a:t>
            </a:r>
            <a:r>
              <a:rPr lang="ru-RU" sz="19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не менее трех лет.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92932"/>
            <a:ext cx="3233861" cy="263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945828" cy="18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  <a:r>
              <a:rPr lang="ru-RU" sz="22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Субсидия на возмещение части затрат сельскохозяйственных товаропроизводителей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22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подготовку и переподготовку специалистов </a:t>
            </a: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для </a:t>
            </a:r>
            <a:r>
              <a:rPr lang="ru-RU" sz="22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сельского хозяйства </a:t>
            </a:r>
            <a:r>
              <a:rPr lang="ru-RU" sz="2200" u="sng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(постановление </a:t>
            </a:r>
            <a:r>
              <a:rPr lang="ru-RU" sz="2200" u="sng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Правительства Свердловской области от 16.07.2019 </a:t>
            </a:r>
            <a:r>
              <a:rPr lang="en-US" sz="2200" u="sng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N 425-</a:t>
            </a:r>
            <a:r>
              <a:rPr lang="ru-RU" sz="2200" u="sng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ПП</a:t>
            </a:r>
            <a:r>
              <a:rPr lang="ru-RU" sz="2200" u="sng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  <a:endParaRPr lang="ru-RU" sz="2200" dirty="0">
              <a:solidFill>
                <a:srgbClr val="174918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4392488" cy="1800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1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Возмещается </a:t>
            </a:r>
            <a:r>
              <a:rPr lang="ru-RU" sz="18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 90% фактических затрат получателя, но не более 30 тысяч рублей на каждого специалиста по каждой дополнительной профессиональной </a:t>
            </a:r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программе.</a:t>
            </a:r>
            <a:endParaRPr lang="ru-RU" sz="18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12843"/>
          <a:stretch/>
        </p:blipFill>
        <p:spPr bwMode="auto">
          <a:xfrm>
            <a:off x="5017463" y="4077072"/>
            <a:ext cx="412653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2420888"/>
            <a:ext cx="74888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Господдержка предоставляется сельскохозяйственному предприятию, направившему своих сотрудников на:</a:t>
            </a:r>
          </a:p>
          <a:p>
            <a:pPr marL="114300" indent="0">
              <a:buFont typeface="Arial" pitchFamily="34" charset="0"/>
              <a:buNone/>
            </a:pPr>
            <a:r>
              <a:rPr lang="ru-RU" sz="1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профессиональное обучение;</a:t>
            </a:r>
          </a:p>
          <a:p>
            <a:pPr marL="114300" indent="0">
              <a:buFont typeface="Arial" pitchFamily="34" charset="0"/>
              <a:buNone/>
            </a:pPr>
            <a:r>
              <a:rPr lang="ru-RU" sz="1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повышение квалификации;</a:t>
            </a:r>
          </a:p>
          <a:p>
            <a:pPr marL="114300" indent="0">
              <a:buFont typeface="Arial" pitchFamily="34" charset="0"/>
              <a:buNone/>
            </a:pPr>
            <a:r>
              <a:rPr lang="ru-RU" sz="1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переподготовку.</a:t>
            </a:r>
          </a:p>
        </p:txBody>
      </p:sp>
    </p:spTree>
    <p:extLst>
      <p:ext uri="{BB962C8B-B14F-4D97-AF65-F5344CB8AC3E}">
        <p14:creationId xmlns:p14="http://schemas.microsoft.com/office/powerpoint/2010/main" val="38244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820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Liberation Serif</vt:lpstr>
      <vt:lpstr>Соседство</vt:lpstr>
      <vt:lpstr> Министерство агропромышленного комплекса и потребительского рынка  Свердловской области    «О мерах государственной поддержки, направленных на обеспечение агропромышленного комплекса Свердловской области квалифицированными кадрами»</vt:lpstr>
      <vt:lpstr>Справочная информация</vt:lpstr>
      <vt:lpstr>Справочная информация</vt:lpstr>
      <vt:lpstr>Мероприятия по улучшению жилищных условий граждан, проживающих на сельских территориях </vt:lpstr>
      <vt:lpstr>Субсидии:</vt:lpstr>
      <vt:lpstr>1. Субсидия на возмещение части затрат по ученическим договорам и договорам о целевом обучении, заключенным  с обучающимися в государственных образовательных организациях</vt:lpstr>
      <vt:lpstr>2.  Субсидия на возмещение части затрат, связанных с оплатой труда и проживанием обучающихся в государственных образовательных организациях</vt:lpstr>
      <vt:lpstr>3. Субсидия в целях возмещения части затрат, связанных  с предоставлением выплаты на обзаведение хозяйством молодым специалистам, работающим в организациях агропромышленного комплекса, крестьянских (фермерских) хозяйствах (постановление Правительства Свердловской области от 14.05.2019 № 280-ПП) </vt:lpstr>
      <vt:lpstr>4. Субсидия на возмещение части затрат сельскохозяйственных товаропроизводителей  на подготовку и переподготовку специалистов  для сельского хозяйства (постановление Правительства Свердловской области от 16.07.2019 N 425-ПП)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агропромышленного комплекса и потребительского рынка Свердловской области   Мероприятия,  направленные на обеспечение агропромышленного комплекса Свердловской области квалифицированными кадрами</dc:title>
  <dc:creator>Дмитриева Юлия Юрьевна</dc:creator>
  <cp:lastModifiedBy>Королева Ирина Викторовна</cp:lastModifiedBy>
  <cp:revision>93</cp:revision>
  <cp:lastPrinted>2026-03-03T05:54:31Z</cp:lastPrinted>
  <dcterms:created xsi:type="dcterms:W3CDTF">2023-02-16T09:28:34Z</dcterms:created>
  <dcterms:modified xsi:type="dcterms:W3CDTF">2026-03-03T08:52:22Z</dcterms:modified>
</cp:coreProperties>
</file>