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1" r:id="rId3"/>
    <p:sldId id="272" r:id="rId4"/>
    <p:sldId id="273" r:id="rId5"/>
    <p:sldId id="257" r:id="rId6"/>
    <p:sldId id="259" r:id="rId7"/>
    <p:sldId id="261" r:id="rId8"/>
    <p:sldId id="263" r:id="rId9"/>
    <p:sldId id="266" r:id="rId10"/>
    <p:sldId id="269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33CC"/>
    <a:srgbClr val="174918"/>
    <a:srgbClr val="22AD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302" autoAdjust="0"/>
  </p:normalViewPr>
  <p:slideViewPr>
    <p:cSldViewPr>
      <p:cViewPr varScale="1">
        <p:scale>
          <a:sx n="103" d="100"/>
          <a:sy n="103" d="100"/>
        </p:scale>
        <p:origin x="185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4DC67D0-4F3E-4D0B-8ABE-DE484840925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DF0CF49-48BC-49ED-9CB3-FDE62375269E}" type="datetimeFigureOut">
              <a:rPr lang="ru-RU" smtClean="0"/>
              <a:t>02.03.2026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916832"/>
            <a:ext cx="8064896" cy="28083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effectLst/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ru-RU" sz="3600" b="1" dirty="0" smtClean="0">
                <a:effectLst/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Министерство агропромышленного комплекса и потребительского рынка </a:t>
            </a:r>
            <a:br>
              <a:rPr lang="ru-RU" sz="20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Свердловской области </a:t>
            </a:r>
            <a:br>
              <a:rPr lang="ru-RU" sz="20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ru-RU" sz="3600" b="1" dirty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ru-RU" sz="3600" b="1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«О </a:t>
            </a:r>
            <a:r>
              <a:rPr lang="ru-RU" sz="3600" b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мерах государственной </a:t>
            </a:r>
            <a:r>
              <a:rPr lang="ru-RU" sz="3600" b="1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поддержки, </a:t>
            </a:r>
            <a:r>
              <a:rPr lang="ru-RU" sz="3600" b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направленных </a:t>
            </a:r>
            <a:r>
              <a:rPr lang="ru-RU" sz="3600" b="1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на обеспечение агропромышленного комплекса Свердловской области квалифицированными кадрами»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229200"/>
            <a:ext cx="7776864" cy="1296144"/>
          </a:xfrm>
        </p:spPr>
        <p:txBody>
          <a:bodyPr>
            <a:noAutofit/>
          </a:bodyPr>
          <a:lstStyle/>
          <a:p>
            <a:pPr algn="r">
              <a:spcBef>
                <a:spcPts val="0"/>
              </a:spcBef>
            </a:pPr>
            <a:endParaRPr lang="ru-RU" sz="1800" b="1" dirty="0">
              <a:solidFill>
                <a:schemeClr val="tx1"/>
              </a:solidFill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66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564904"/>
            <a:ext cx="6624736" cy="3456384"/>
          </a:xfrm>
        </p:spPr>
        <p:txBody>
          <a:bodyPr/>
          <a:lstStyle/>
          <a:p>
            <a:pPr marL="114300" indent="0" algn="ctr">
              <a:buNone/>
            </a:pPr>
            <a:endParaRPr lang="ru-RU" b="1" dirty="0" smtClean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pPr marL="114300" indent="0" algn="ctr">
              <a:buNone/>
            </a:pPr>
            <a:r>
              <a:rPr lang="ru-RU" b="1" i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Благодарю за внимание!</a:t>
            </a:r>
            <a:endParaRPr lang="ru-RU" b="1" i="1" dirty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9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620000" cy="850106"/>
          </a:xfrm>
        </p:spPr>
        <p:txBody>
          <a:bodyPr/>
          <a:lstStyle/>
          <a:p>
            <a:pPr algn="ctr"/>
            <a:r>
              <a:rPr lang="ru-RU" sz="4000" dirty="0" smtClean="0"/>
              <a:t>Справочная информация</a:t>
            </a:r>
            <a:endParaRPr lang="ru-RU" sz="4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9303107"/>
              </p:ext>
            </p:extLst>
          </p:nvPr>
        </p:nvGraphicFramePr>
        <p:xfrm>
          <a:off x="539552" y="1268760"/>
          <a:ext cx="7620000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9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405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Среднесписочная численность работников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агропромышленного комплекса Свердловской области</a:t>
                      </a:r>
                      <a:r>
                        <a:rPr lang="ru-RU" sz="1800" b="1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</a:t>
                      </a:r>
                      <a:r>
                        <a:rPr lang="ru-RU" sz="1800" b="1" u="none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36 581 человек</a:t>
                      </a:r>
                      <a:endParaRPr lang="ru-RU" sz="1800" b="1" u="none" dirty="0" smtClean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в </a:t>
                      </a:r>
                      <a:r>
                        <a:rPr lang="ru-RU" sz="1600" dirty="0" err="1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т.ч</a:t>
                      </a:r>
                      <a:r>
                        <a:rPr lang="ru-RU" sz="160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. в сельскохозяйственных предприятиях </a:t>
                      </a:r>
                      <a:r>
                        <a:rPr lang="ru-RU" sz="160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17 692 чел</a:t>
                      </a:r>
                      <a:r>
                        <a:rPr lang="ru-RU" sz="160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.</a:t>
                      </a:r>
                      <a:endParaRPr lang="ru-RU" sz="160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в </a:t>
                      </a:r>
                      <a:r>
                        <a:rPr lang="ru-RU" sz="1600" dirty="0" err="1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т.ч</a:t>
                      </a:r>
                      <a:r>
                        <a:rPr lang="ru-RU" sz="160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.</a:t>
                      </a:r>
                      <a:r>
                        <a:rPr lang="ru-RU" sz="1600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в предприятиях пищевой и перерабатывающей промышленности </a:t>
                      </a:r>
                      <a:r>
                        <a:rPr lang="ru-RU" sz="160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18 889 чел</a:t>
                      </a:r>
                      <a:r>
                        <a:rPr lang="ru-RU" sz="160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.</a:t>
                      </a:r>
                      <a:endParaRPr lang="ru-RU" sz="160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932644"/>
              </p:ext>
            </p:extLst>
          </p:nvPr>
        </p:nvGraphicFramePr>
        <p:xfrm>
          <a:off x="518828" y="2564902"/>
          <a:ext cx="7617568" cy="1191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677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9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842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Укомплектованность работниками АПК, занимающими должности руководителей и специалистов</a:t>
                      </a:r>
                      <a:endParaRPr lang="ru-RU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88%</a:t>
                      </a:r>
                      <a:endParaRPr lang="ru-RU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388"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F2B20">
                              <a:lumMod val="90000"/>
                              <a:lumOff val="10000"/>
                            </a:srgbClr>
                          </a:solidFill>
                          <a:effectLst/>
                          <a:uLnTx/>
                          <a:uFillTx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Укомплектованность </a:t>
                      </a:r>
                      <a:r>
                        <a:rPr lang="ru-RU" b="1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работниками массовых профессий</a:t>
                      </a:r>
                      <a:endParaRPr lang="ru-RU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84%</a:t>
                      </a:r>
                      <a:endParaRPr lang="ru-RU" b="1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447173"/>
              </p:ext>
            </p:extLst>
          </p:nvPr>
        </p:nvGraphicFramePr>
        <p:xfrm>
          <a:off x="539552" y="5373215"/>
          <a:ext cx="7776864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6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Среднее</a:t>
                      </a:r>
                      <a:r>
                        <a:rPr lang="ru-RU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профессиональное образование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среди руководителей агропромышленного комплекса имеют </a:t>
                      </a:r>
                      <a:r>
                        <a:rPr lang="ru-RU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8 </a:t>
                      </a:r>
                      <a:r>
                        <a:rPr lang="ru-RU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%,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среди главных специалистов – </a:t>
                      </a:r>
                      <a:r>
                        <a:rPr lang="ru-RU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21 </a:t>
                      </a:r>
                      <a:r>
                        <a:rPr lang="ru-RU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%</a:t>
                      </a:r>
                      <a:endParaRPr lang="ru-RU" dirty="0" smtClean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59975"/>
              </p:ext>
            </p:extLst>
          </p:nvPr>
        </p:nvGraphicFramePr>
        <p:xfrm>
          <a:off x="554832" y="3933057"/>
          <a:ext cx="7589204" cy="1193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43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5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7768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Наличие высшего образования </a:t>
                      </a:r>
                      <a:endParaRPr lang="ru-RU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у</a:t>
                      </a:r>
                      <a:r>
                        <a:rPr lang="ru-RU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р</a:t>
                      </a:r>
                      <a:r>
                        <a:rPr lang="ru-RU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уководителей</a:t>
                      </a:r>
                      <a:r>
                        <a:rPr lang="ru-RU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агропромышленного комплекса</a:t>
                      </a:r>
                      <a:endParaRPr lang="ru-RU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89%</a:t>
                      </a:r>
                      <a:endParaRPr lang="ru-RU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55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у</a:t>
                      </a:r>
                      <a:r>
                        <a:rPr lang="ru-RU" baseline="0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г</a:t>
                      </a:r>
                      <a:r>
                        <a:rPr lang="ru-RU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лавных специалистов</a:t>
                      </a:r>
                      <a:endParaRPr lang="ru-RU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74%</a:t>
                      </a:r>
                      <a:endParaRPr lang="ru-RU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206" y="0"/>
            <a:ext cx="2056372" cy="1370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5472608" cy="850106"/>
          </a:xfrm>
        </p:spPr>
        <p:txBody>
          <a:bodyPr/>
          <a:lstStyle/>
          <a:p>
            <a:pPr algn="ctr"/>
            <a:r>
              <a:rPr lang="ru-RU" sz="3200" dirty="0" smtClean="0"/>
              <a:t>Справочная информация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7769214"/>
              </p:ext>
            </p:extLst>
          </p:nvPr>
        </p:nvGraphicFramePr>
        <p:xfrm>
          <a:off x="539552" y="1556792"/>
          <a:ext cx="7848872" cy="4628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8112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kern="1200" dirty="0" smtClean="0">
                        <a:solidFill>
                          <a:schemeClr val="lt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Информация о кадровой потребности агропромышленного комплекса Свердловской области по наиболее востребованным специальностям</a:t>
                      </a:r>
                      <a:endParaRPr lang="ru-RU" sz="1800" b="1" dirty="0" smtClean="0"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  <a:p>
                      <a:pPr algn="l"/>
                      <a:endParaRPr lang="ru-RU" sz="1800" b="1" u="none" dirty="0" smtClean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44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1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по программам высшего образования: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«Ветеринария</a:t>
                      </a: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»,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«Зоотехния</a:t>
                      </a: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», </a:t>
                      </a:r>
                      <a:endParaRPr lang="ru-RU" sz="1550" b="0" i="0" kern="1200" dirty="0" smtClean="0">
                        <a:solidFill>
                          <a:schemeClr val="dk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«Агрономия</a:t>
                      </a: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», </a:t>
                      </a:r>
                      <a:endParaRPr lang="ru-RU" sz="1550" b="0" i="0" kern="1200" dirty="0" smtClean="0">
                        <a:solidFill>
                          <a:schemeClr val="dk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F2B20"/>
                          </a:solidFill>
                          <a:effectLst/>
                          <a:uLnTx/>
                          <a:uFillTx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«Электроэнергетика </a:t>
                      </a:r>
                      <a:r>
                        <a:rPr kumimoji="0" lang="ru-RU" sz="15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F2B20"/>
                          </a:solidFill>
                          <a:effectLst/>
                          <a:uLnTx/>
                          <a:uFillTx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и </a:t>
                      </a:r>
                      <a:r>
                        <a:rPr kumimoji="0" lang="ru-RU" sz="15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F2B20"/>
                          </a:solidFill>
                          <a:effectLst/>
                          <a:uLnTx/>
                          <a:uFillTx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электротехника»,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F2B20"/>
                          </a:solidFill>
                          <a:effectLst/>
                          <a:uLnTx/>
                          <a:uFillTx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</a:t>
                      </a:r>
                      <a:r>
                        <a:rPr kumimoji="0" lang="ru-RU" sz="15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2F2B20"/>
                          </a:solidFill>
                          <a:effectLst/>
                          <a:uLnTx/>
                          <a:uFillTx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Агроинженерия</a:t>
                      </a:r>
                      <a:r>
                        <a:rPr kumimoji="0" lang="ru-RU" sz="15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F2B20"/>
                          </a:solidFill>
                          <a:effectLst/>
                          <a:uLnTx/>
                          <a:uFillTx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F2B20"/>
                          </a:solidFill>
                          <a:effectLst/>
                          <a:uLnTx/>
                          <a:uFillTx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«Технология </a:t>
                      </a:r>
                      <a:r>
                        <a:rPr kumimoji="0" lang="ru-RU" sz="15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F2B20"/>
                          </a:solidFill>
                          <a:effectLst/>
                          <a:uLnTx/>
                          <a:uFillTx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производства и переработки сельскохозяйственной продукции»,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«Экономика»,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«Технологические машины и оборудование»</a:t>
                      </a:r>
                      <a:endParaRPr lang="ru-RU" sz="1550" b="0" i="0" kern="1200" dirty="0" smtClean="0">
                        <a:solidFill>
                          <a:schemeClr val="dk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1" dirty="0" smtClean="0"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по программам среднего профессионального образования: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«Ветеринария</a:t>
                      </a: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», </a:t>
                      </a:r>
                      <a:endParaRPr lang="ru-RU" sz="1550" b="0" i="0" kern="1200" dirty="0" smtClean="0">
                        <a:solidFill>
                          <a:schemeClr val="dk1"/>
                        </a:solidFill>
                        <a:effectLst/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«Эксплуатация и ремонт сельскохозяйственной техники и оборудования»,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«Мастер по ремонту и обслуживанию электрооборудования в сельском хозяйстве»;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«Мастер сельскохозяйственного производства»,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«Электромонтер по ремонту и обслуживанию электрооборудования (по отраслям)»,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«Зоотехния»,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«Агрономия»,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50" b="0" i="0" kern="1200" dirty="0" smtClean="0">
                          <a:solidFill>
                            <a:schemeClr val="dk1"/>
                          </a:solidFill>
                          <a:effectLst/>
                          <a:latin typeface="Liberation Serif" panose="02020603050405020304" pitchFamily="18" charset="0"/>
                          <a:ea typeface="Liberation Serif" panose="02020603050405020304" pitchFamily="18" charset="0"/>
                          <a:cs typeface="Liberation Serif" panose="02020603050405020304" pitchFamily="18" charset="0"/>
                        </a:rPr>
                        <a:t> «Мастер животноводства»</a:t>
                      </a:r>
                      <a:endParaRPr lang="ru-RU" sz="1550" dirty="0">
                        <a:latin typeface="Liberation Serif" panose="02020603050405020304" pitchFamily="18" charset="0"/>
                        <a:ea typeface="Liberation Serif" panose="02020603050405020304" pitchFamily="18" charset="0"/>
                        <a:cs typeface="Liberation Serif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744" y="116632"/>
            <a:ext cx="2621285" cy="1746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86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056784" cy="864096"/>
          </a:xfrm>
        </p:spPr>
        <p:txBody>
          <a:bodyPr/>
          <a:lstStyle/>
          <a:p>
            <a:pPr algn="ctr"/>
            <a:r>
              <a:rPr lang="ru-RU" sz="24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Мероприятия по улучшению жилищных условий граждан, проживающих на сельских </a:t>
            </a:r>
            <a:r>
              <a:rPr lang="ru-RU" sz="2400" b="1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территориях</a:t>
            </a:r>
            <a: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/>
            </a:r>
            <a:br>
              <a:rPr lang="ru-RU" sz="22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endParaRPr lang="ru-RU" sz="22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2776"/>
            <a:ext cx="7393632" cy="4988024"/>
          </a:xfrm>
        </p:spPr>
        <p:txBody>
          <a:bodyPr>
            <a:normAutofit/>
          </a:bodyPr>
          <a:lstStyle/>
          <a:p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(Государственная программа Российской Федерации «Комплексное развитие сельских территорий», утвержденная постановлением Правительства Российской Федерации от 31.05.2019 № 696)</a:t>
            </a:r>
          </a:p>
          <a:p>
            <a:endParaRPr lang="ru-RU" sz="9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17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2025 году в 22 муниципальных образованиях Свердловской области государственную поддержку получили 50 семей, из них: </a:t>
            </a:r>
          </a:p>
          <a:p>
            <a:r>
              <a:rPr lang="ru-RU" sz="17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работники агропромышленного комплекса – 30 семей; </a:t>
            </a:r>
          </a:p>
          <a:p>
            <a:pPr marL="114300" indent="0">
              <a:buNone/>
            </a:pPr>
            <a:r>
              <a:rPr lang="ru-RU" sz="17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    работники социальной сферы села - 20 семей. </a:t>
            </a:r>
            <a:endParaRPr lang="ru-RU" sz="1700" b="1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marL="114300" indent="0">
              <a:buNone/>
            </a:pPr>
            <a:endParaRPr lang="ru-RU" sz="1100" b="1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17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Объем бюджетных средств составил 73 179,8 тыс. рублей, в том числе:</a:t>
            </a:r>
          </a:p>
          <a:p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средства федерального бюджета – 20 000,7 тыс. рублей;</a:t>
            </a:r>
          </a:p>
          <a:p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средства областного бюджета – 33 007,7 тыс. рублей;</a:t>
            </a:r>
          </a:p>
          <a:p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средства местных бюджетов – 20 171,4 тыс. рублей.</a:t>
            </a:r>
          </a:p>
          <a:p>
            <a:r>
              <a:rPr lang="ru-RU" sz="17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Объем средств привлеченных из внебюджетных источников – 32 721,2 тыс. рублей.</a:t>
            </a:r>
          </a:p>
          <a:p>
            <a:r>
              <a:rPr lang="ru-RU" sz="17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Освоение бюджетных средств – 100%.	</a:t>
            </a:r>
          </a:p>
          <a:p>
            <a:pPr marL="114300" indent="0">
              <a:buNone/>
            </a:pPr>
            <a:r>
              <a:rPr lang="ru-RU" sz="1700" b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8574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7344816" cy="764704"/>
          </a:xfrm>
        </p:spPr>
        <p:txBody>
          <a:bodyPr/>
          <a:lstStyle/>
          <a:p>
            <a:r>
              <a:rPr lang="ru-RU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Субсидии:</a:t>
            </a:r>
            <a:endParaRPr lang="ru-RU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229600" cy="5305776"/>
          </a:xfrm>
        </p:spPr>
        <p:txBody>
          <a:bodyPr numCol="2">
            <a:normAutofit fontScale="62500" lnSpcReduction="20000"/>
          </a:bodyPr>
          <a:lstStyle/>
          <a:p>
            <a:pPr marL="114300" indent="0" algn="ctr">
              <a:lnSpc>
                <a:spcPts val="1900"/>
              </a:lnSpc>
              <a:spcBef>
                <a:spcPts val="0"/>
              </a:spcBef>
              <a:buNone/>
            </a:pPr>
            <a:r>
              <a:rPr lang="ru-RU" sz="3200" b="1" i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 счет </a:t>
            </a:r>
            <a:r>
              <a:rPr lang="ru-RU" sz="3200" b="1" i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средств </a:t>
            </a:r>
          </a:p>
          <a:p>
            <a:pPr marL="114300" indent="0" algn="ctr">
              <a:lnSpc>
                <a:spcPts val="1900"/>
              </a:lnSpc>
              <a:spcBef>
                <a:spcPts val="0"/>
              </a:spcBef>
              <a:buNone/>
            </a:pPr>
            <a:r>
              <a:rPr lang="ru-RU" sz="3200" b="1" i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федерального бюджета </a:t>
            </a:r>
          </a:p>
          <a:p>
            <a:pPr marL="114300" indent="0" algn="ctr">
              <a:lnSpc>
                <a:spcPts val="1900"/>
              </a:lnSpc>
              <a:spcBef>
                <a:spcPts val="0"/>
              </a:spcBef>
              <a:buNone/>
            </a:pPr>
            <a:r>
              <a:rPr lang="ru-RU" sz="3200" b="1" i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с </a:t>
            </a:r>
            <a:r>
              <a:rPr lang="ru-RU" sz="3200" b="1" i="1" dirty="0" err="1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софинансированием</a:t>
            </a:r>
            <a:r>
              <a:rPr lang="ru-RU" sz="3200" b="1" i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</a:t>
            </a:r>
          </a:p>
          <a:p>
            <a:pPr marL="114300" indent="0" algn="ctr">
              <a:lnSpc>
                <a:spcPts val="1900"/>
              </a:lnSpc>
              <a:spcBef>
                <a:spcPts val="0"/>
              </a:spcBef>
              <a:buNone/>
            </a:pPr>
            <a:r>
              <a:rPr lang="ru-RU" sz="3200" b="1" i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из областного бюджета</a:t>
            </a:r>
          </a:p>
          <a:p>
            <a:pPr marL="114300" indent="0" algn="ctr">
              <a:lnSpc>
                <a:spcPts val="1900"/>
              </a:lnSpc>
              <a:buNone/>
            </a:pPr>
            <a:endParaRPr lang="ru-RU" sz="1300" u="sng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9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</a:t>
            </a:r>
            <a:r>
              <a:rPr lang="ru-RU" sz="29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возмещение  части затрат </a:t>
            </a:r>
            <a:r>
              <a:rPr lang="ru-RU" sz="29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</a:t>
            </a:r>
            <a:r>
              <a:rPr lang="ru-RU" sz="29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ученическим договорам и договорам о целевом обучении, заключенным с обучающимися в государственных образовательных </a:t>
            </a:r>
            <a:r>
              <a:rPr lang="ru-RU" sz="29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организациях</a:t>
            </a:r>
          </a:p>
          <a:p>
            <a:endParaRPr lang="ru-RU" sz="29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9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</a:t>
            </a:r>
            <a:r>
              <a:rPr lang="ru-RU" sz="29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возмещение части затрат, связанных с оплатой труда и проживанием обучающихся в государственных образовательных </a:t>
            </a:r>
            <a:r>
              <a:rPr lang="ru-RU" sz="29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организациях</a:t>
            </a:r>
          </a:p>
          <a:p>
            <a:endParaRPr lang="ru-RU" sz="2900" dirty="0" smtClean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endParaRPr lang="ru-RU" sz="2900" dirty="0" smtClean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endParaRPr lang="ru-RU" sz="29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endParaRPr lang="ru-RU" sz="2900" dirty="0" smtClean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endParaRPr lang="ru-RU" sz="2900" dirty="0" smtClean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pPr marL="114300" lvl="0" indent="0" algn="ctr">
              <a:lnSpc>
                <a:spcPts val="1900"/>
              </a:lnSpc>
              <a:spcBef>
                <a:spcPts val="0"/>
              </a:spcBef>
              <a:buNone/>
            </a:pPr>
            <a:r>
              <a:rPr lang="ru-RU" sz="3200" b="1" i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 счет </a:t>
            </a:r>
            <a:r>
              <a:rPr lang="ru-RU" sz="3200" b="1" i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средств</a:t>
            </a:r>
          </a:p>
          <a:p>
            <a:pPr marL="114300" lvl="0" indent="0" algn="ctr">
              <a:lnSpc>
                <a:spcPts val="1900"/>
              </a:lnSpc>
              <a:spcBef>
                <a:spcPts val="0"/>
              </a:spcBef>
              <a:buNone/>
            </a:pPr>
            <a:r>
              <a:rPr lang="ru-RU" sz="3200" b="1" i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областного </a:t>
            </a:r>
            <a:r>
              <a:rPr lang="ru-RU" sz="3200" b="1" i="1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бюджета</a:t>
            </a:r>
          </a:p>
          <a:p>
            <a:endParaRPr lang="ru-RU" sz="2900" dirty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r>
              <a:rPr lang="ru-RU" sz="29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</a:t>
            </a:r>
            <a:r>
              <a:rPr lang="ru-RU" sz="29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целях возмещения </a:t>
            </a:r>
            <a:r>
              <a:rPr lang="ru-RU" sz="29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части затрат</a:t>
            </a:r>
            <a:r>
              <a:rPr lang="ru-RU" sz="29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, связанных с </a:t>
            </a:r>
            <a:r>
              <a:rPr lang="ru-RU" sz="29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предоставлением выплаты </a:t>
            </a:r>
            <a:r>
              <a:rPr lang="ru-RU" sz="29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обзаведение хозяйством молодым специалистам, </a:t>
            </a:r>
            <a:r>
              <a:rPr lang="ru-RU" sz="2900" dirty="0" smtClean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работающим </a:t>
            </a:r>
            <a:r>
              <a:rPr lang="ru-RU" sz="2900" dirty="0"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организациях агропромышленного комплекса, крестьянских (фермерских) хозяйствах </a:t>
            </a:r>
            <a:endParaRPr lang="ru-RU" sz="2900" dirty="0" smtClean="0"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endParaRPr lang="ru-RU" sz="2900" dirty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r>
              <a:rPr lang="ru-RU" sz="2900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на возмещение части затрат сельскохозяйственных товаропроизводителей на подготовку и переподготовку специалистов для сельского хозяйства 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27" y="4725144"/>
            <a:ext cx="3740993" cy="204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93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488832" cy="1368152"/>
          </a:xfrm>
        </p:spPr>
        <p:txBody>
          <a:bodyPr/>
          <a:lstStyle/>
          <a:p>
            <a:r>
              <a:rPr lang="ru-RU" sz="2000" b="1" dirty="0" smtClean="0"/>
              <a:t>1. Субсидия </a:t>
            </a:r>
            <a:r>
              <a:rPr lang="ru-RU" sz="2000" b="1" dirty="0"/>
              <a:t>на возмещение части затрат по ученическим договорам и договорам о целевом обучении, заключенным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с </a:t>
            </a:r>
            <a:r>
              <a:rPr lang="ru-RU" sz="2000" b="1" dirty="0"/>
              <a:t>обучающимися в государственных образовательных организациях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060848"/>
            <a:ext cx="7488831" cy="266429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возмещение до 90% </a:t>
            </a:r>
            <a:r>
              <a:rPr lang="ru-RU" sz="2000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понесенных затрат по заключенным ученическим договорам и договорам о целевом обучении </a:t>
            </a:r>
            <a:r>
              <a:rPr lang="ru-RU" sz="20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с </a:t>
            </a:r>
            <a:r>
              <a:rPr lang="ru-RU" sz="2000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обучающимися в образовательных организациях Министерства сельского хозяйства Российской </a:t>
            </a:r>
            <a:r>
              <a:rPr lang="ru-RU" sz="20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Федерации;</a:t>
            </a:r>
          </a:p>
          <a:p>
            <a:r>
              <a:rPr lang="ru-RU" sz="20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возмещение до 30</a:t>
            </a:r>
            <a:r>
              <a:rPr lang="ru-RU" sz="2000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% понесенных затрат по заключенным ученическим договорам и договорам о целевом обучении с </a:t>
            </a:r>
            <a:r>
              <a:rPr lang="ru-RU" sz="20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обучающимися в </a:t>
            </a:r>
            <a:r>
              <a:rPr lang="ru-RU" sz="2000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иных образовательных организациях</a:t>
            </a:r>
            <a:r>
              <a:rPr lang="ru-RU" sz="20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148" y="4365104"/>
            <a:ext cx="3604854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1" y="4725144"/>
            <a:ext cx="43724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ru-RU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* общий срок предоставления государственной поддержки в отношении каждого обучающегося по заключенным ученическим договорам не должен превышать 72 месяца.</a:t>
            </a:r>
            <a:endParaRPr lang="ru-RU" dirty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3" y="316886"/>
            <a:ext cx="7620000" cy="1224136"/>
          </a:xfrm>
        </p:spPr>
        <p:txBody>
          <a:bodyPr/>
          <a:lstStyle/>
          <a:p>
            <a:pPr marL="342900" lvl="0" indent="-228600">
              <a:spcBef>
                <a:spcPct val="2000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2.  Субсидия </a:t>
            </a:r>
            <a:r>
              <a:rPr lang="ru-RU" sz="2000" b="1" dirty="0">
                <a:solidFill>
                  <a:srgbClr val="002060"/>
                </a:solidFill>
              </a:rPr>
              <a:t>на возмещение </a:t>
            </a:r>
            <a:r>
              <a:rPr lang="ru-RU" sz="2000" b="1" dirty="0" smtClean="0">
                <a:solidFill>
                  <a:srgbClr val="002060"/>
                </a:solidFill>
              </a:rPr>
              <a:t>части </a:t>
            </a:r>
            <a:r>
              <a:rPr lang="ru-RU" sz="2000" b="1" dirty="0">
                <a:solidFill>
                  <a:srgbClr val="002060"/>
                </a:solidFill>
              </a:rPr>
              <a:t>затрат, связанных с оплатой труда и проживанием обучающихся в государственных образовательных организациях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510598"/>
            <a:ext cx="5400600" cy="376388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возмещение до 90% затрат</a:t>
            </a:r>
            <a:r>
              <a:rPr lang="ru-RU" sz="2000" dirty="0">
                <a:solidFill>
                  <a:srgbClr val="002060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, связанных с оплатой труда и </a:t>
            </a:r>
            <a:r>
              <a:rPr lang="ru-RU" sz="2000" dirty="0" smtClean="0">
                <a:solidFill>
                  <a:srgbClr val="002060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проживанием обучающихся </a:t>
            </a:r>
            <a:r>
              <a:rPr lang="ru-RU" sz="2000" dirty="0">
                <a:solidFill>
                  <a:srgbClr val="002060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в образовательных организациях Министерства сельского хозяйства Российской Федерации, привлеченных для прохождения практики, в том числе производственной </a:t>
            </a:r>
            <a:r>
              <a:rPr lang="ru-RU" sz="2000" dirty="0" smtClean="0">
                <a:solidFill>
                  <a:srgbClr val="002060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практики.</a:t>
            </a:r>
          </a:p>
          <a:p>
            <a:pPr marL="114300" indent="0">
              <a:buNone/>
            </a:pPr>
            <a:endParaRPr lang="ru-RU" sz="900" dirty="0" smtClean="0">
              <a:solidFill>
                <a:srgbClr val="002060"/>
              </a:solidFill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4149081"/>
            <a:ext cx="3600400" cy="2463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Агрохолдинг «СТЕПЬ» начал прием студентов на летнюю практик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7" y="1836600"/>
            <a:ext cx="3131840" cy="2007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155575" y="4221088"/>
            <a:ext cx="4920482" cy="2391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800" dirty="0" smtClean="0">
              <a:solidFill>
                <a:srgbClr val="002060"/>
              </a:solidFill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возмещение </a:t>
            </a:r>
            <a:r>
              <a:rPr lang="ru-RU" sz="2000" dirty="0" smtClean="0">
                <a:solidFill>
                  <a:srgbClr val="002060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до 30% затрат, связанных с оплатой труда и проживанием обучающихся в иных образовательных организациях, привлеченных для прохождения практики, в том числе производственной </a:t>
            </a:r>
            <a:r>
              <a:rPr lang="ru-RU" sz="2000" dirty="0" smtClean="0">
                <a:solidFill>
                  <a:srgbClr val="002060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практики.</a:t>
            </a:r>
            <a:endParaRPr lang="ru-RU" sz="2000" dirty="0">
              <a:solidFill>
                <a:srgbClr val="002060"/>
              </a:solidFill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47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7620000" cy="1143000"/>
          </a:xfrm>
        </p:spPr>
        <p:txBody>
          <a:bodyPr/>
          <a:lstStyle/>
          <a:p>
            <a: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3. Субсидия в </a:t>
            </a:r>
            <a:r>
              <a:rPr lang="ru-RU" sz="2200" b="1" dirty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целях возмещения части затрат, связанных </a:t>
            </a:r>
            <a: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с </a:t>
            </a:r>
            <a: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предоставлением </a:t>
            </a:r>
            <a:r>
              <a:rPr lang="ru-RU" sz="2200" b="1" dirty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выплаты на обзаведение хозяйством молодым специалистам, работающим в организациях агропромышленного комплекса, крестьянских (фермерских) хозяйствах </a:t>
            </a:r>
            <a:r>
              <a:rPr lang="ru-RU" sz="2200" u="sng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(постановление </a:t>
            </a:r>
            <a:r>
              <a:rPr lang="ru-RU" sz="2200" u="sng" dirty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Правительства Свердловской области от 14.05.2019 № </a:t>
            </a:r>
            <a:r>
              <a:rPr lang="ru-RU" sz="2200" u="sng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280-ПП)</a:t>
            </a:r>
            <a:r>
              <a:rPr lang="ru-RU" sz="2200" dirty="0">
                <a:solidFill>
                  <a:srgbClr val="174918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ru-RU" sz="2200" dirty="0">
                <a:solidFill>
                  <a:srgbClr val="174918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endParaRPr lang="ru-RU" sz="2200" dirty="0">
              <a:solidFill>
                <a:srgbClr val="174918"/>
              </a:solidFill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329" y="2780928"/>
            <a:ext cx="5338936" cy="3619872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Субсидия предоставляется получателю </a:t>
            </a:r>
            <a:r>
              <a:rPr lang="ru-RU" sz="1800" b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в </a:t>
            </a:r>
            <a:r>
              <a:rPr lang="ru-RU" sz="1800" b="1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целях возмещения части фактически понесенных получателем затрат в период с 1 октября отчетного финансового года по 30 сентября текущего финансового </a:t>
            </a:r>
            <a:r>
              <a:rPr lang="ru-RU" sz="1800" b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года.</a:t>
            </a:r>
          </a:p>
          <a:p>
            <a:pPr marL="114300" indent="0">
              <a:buNone/>
            </a:pPr>
            <a:endParaRPr lang="ru-RU" sz="1800" b="1" dirty="0" smtClean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r>
              <a:rPr lang="ru-RU" sz="1900" b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Максимальный </a:t>
            </a:r>
            <a:r>
              <a:rPr lang="ru-RU" sz="1900" b="1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размер субсидии составляет </a:t>
            </a:r>
            <a:r>
              <a:rPr lang="ru-RU" sz="1900" b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300 </a:t>
            </a:r>
            <a:r>
              <a:rPr lang="ru-RU" sz="1900" b="1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тысяч рублей, если специалист закончил высшее учебное заведение, и </a:t>
            </a:r>
            <a:r>
              <a:rPr lang="ru-RU" sz="1900" b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200 </a:t>
            </a:r>
            <a:r>
              <a:rPr lang="ru-RU" sz="1900" b="1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тысяч рублей для специалиста, получившего среднее профессиональное образование</a:t>
            </a:r>
            <a:r>
              <a:rPr lang="ru-RU" sz="1900" b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.</a:t>
            </a:r>
          </a:p>
          <a:p>
            <a:endParaRPr lang="ru-RU" sz="1800" b="1" dirty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r>
              <a:rPr lang="ru-RU" sz="1900" b="1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После заключения соглашения молодой специалист обязан отработать в </a:t>
            </a:r>
            <a:r>
              <a:rPr lang="ru-RU" sz="1900" b="1" dirty="0" err="1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сельхозорганизации</a:t>
            </a:r>
            <a:r>
              <a:rPr lang="ru-RU" sz="1900" b="1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 не менее трех лет.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192932"/>
            <a:ext cx="3233861" cy="2639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80928"/>
            <a:ext cx="2945828" cy="1875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37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762000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4</a:t>
            </a:r>
            <a: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. </a:t>
            </a:r>
            <a:r>
              <a:rPr lang="ru-RU" sz="2200" b="1" dirty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Субсидия на возмещение части затрат сельскохозяйственных товаропроизводителей </a:t>
            </a:r>
            <a: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на </a:t>
            </a:r>
            <a:r>
              <a:rPr lang="ru-RU" sz="2200" b="1" dirty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подготовку и переподготовку специалистов </a:t>
            </a:r>
            <a: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для </a:t>
            </a:r>
            <a:r>
              <a:rPr lang="ru-RU" sz="2200" b="1" dirty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сельского хозяйства </a:t>
            </a:r>
            <a:r>
              <a:rPr lang="ru-RU" sz="2200" u="sng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(постановление </a:t>
            </a:r>
            <a:r>
              <a:rPr lang="ru-RU" sz="2200" u="sng" dirty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Правительства Свердловской области от 16.07.2019 </a:t>
            </a:r>
            <a:r>
              <a:rPr lang="en-US" sz="2200" u="sng" dirty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N 425-</a:t>
            </a:r>
            <a:r>
              <a:rPr lang="ru-RU" sz="2200" u="sng" dirty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ПП</a:t>
            </a:r>
            <a:r>
              <a:rPr lang="ru-RU" sz="2200" u="sng" dirty="0" smtClean="0">
                <a:solidFill>
                  <a:schemeClr val="tx1"/>
                </a:solidFill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)</a:t>
            </a:r>
            <a:endParaRPr lang="ru-RU" sz="2200" dirty="0">
              <a:solidFill>
                <a:srgbClr val="174918"/>
              </a:solidFill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365104"/>
            <a:ext cx="4392488" cy="18002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ru-RU" sz="1100" b="1" dirty="0" smtClean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  <a:p>
            <a:pPr marL="114300" indent="0">
              <a:buNone/>
            </a:pPr>
            <a:r>
              <a:rPr lang="ru-RU" sz="18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Возмещается </a:t>
            </a:r>
            <a:r>
              <a:rPr lang="ru-RU" sz="1800" dirty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до 90% фактических затрат получателя, но не более 30 тысяч рублей на каждого специалиста по каждой дополнительной профессиональной </a:t>
            </a:r>
            <a:r>
              <a:rPr lang="ru-RU" sz="18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программе.</a:t>
            </a:r>
            <a:endParaRPr lang="ru-RU" sz="1800" b="1" dirty="0" smtClean="0">
              <a:latin typeface="Liberation Serif" pitchFamily="18" charset="0"/>
              <a:ea typeface="Liberation Serif" pitchFamily="18" charset="0"/>
              <a:cs typeface="Liberation Serif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4" r="12843"/>
          <a:stretch/>
        </p:blipFill>
        <p:spPr bwMode="auto">
          <a:xfrm>
            <a:off x="5017463" y="4077072"/>
            <a:ext cx="4126538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323528" y="2420888"/>
            <a:ext cx="7488832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itchFamily="34" charset="0"/>
              <a:buNone/>
            </a:pPr>
            <a:r>
              <a:rPr lang="ru-RU" sz="1800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Господдержка предоставляется сельскохозяйственному предприятию, направившему своих сотрудников на: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800" b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- профессиональное обучение;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800" b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- повышение квалификации;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800" b="1" dirty="0" smtClean="0">
                <a:latin typeface="Liberation Serif" pitchFamily="18" charset="0"/>
                <a:ea typeface="Liberation Serif" pitchFamily="18" charset="0"/>
                <a:cs typeface="Liberation Serif" pitchFamily="18" charset="0"/>
              </a:rPr>
              <a:t>- переподготовку.</a:t>
            </a:r>
          </a:p>
        </p:txBody>
      </p:sp>
    </p:spTree>
    <p:extLst>
      <p:ext uri="{BB962C8B-B14F-4D97-AF65-F5344CB8AC3E}">
        <p14:creationId xmlns:p14="http://schemas.microsoft.com/office/powerpoint/2010/main" val="382442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2506</TotalTime>
  <Words>820</Words>
  <Application>Microsoft Office PowerPoint</Application>
  <PresentationFormat>Экран (4:3)</PresentationFormat>
  <Paragraphs>96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</vt:lpstr>
      <vt:lpstr>Liberation Serif</vt:lpstr>
      <vt:lpstr>Соседство</vt:lpstr>
      <vt:lpstr> Министерство агропромышленного комплекса и потребительского рынка  Свердловской области    «О мерах государственной поддержки, направленных на обеспечение агропромышленного комплекса Свердловской области квалифицированными кадрами»</vt:lpstr>
      <vt:lpstr>Справочная информация</vt:lpstr>
      <vt:lpstr>Справочная информация</vt:lpstr>
      <vt:lpstr>Мероприятия по улучшению жилищных условий граждан, проживающих на сельских территориях </vt:lpstr>
      <vt:lpstr>Субсидии:</vt:lpstr>
      <vt:lpstr>1. Субсидия на возмещение части затрат по ученическим договорам и договорам о целевом обучении, заключенным  с обучающимися в государственных образовательных организациях</vt:lpstr>
      <vt:lpstr>2.  Субсидия на возмещение части затрат, связанных с оплатой труда и проживанием обучающихся в государственных образовательных организациях</vt:lpstr>
      <vt:lpstr>3. Субсидия в целях возмещения части затрат, связанных  с предоставлением выплаты на обзаведение хозяйством молодым специалистам, работающим в организациях агропромышленного комплекса, крестьянских (фермерских) хозяйствах (постановление Правительства Свердловской области от 14.05.2019 № 280-ПП) </vt:lpstr>
      <vt:lpstr>4. Субсидия на возмещение части затрат сельскохозяйственных товаропроизводителей  на подготовку и переподготовку специалистов  для сельского хозяйства (постановление Правительства Свердловской области от 16.07.2019 N 425-ПП)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агропромышленного комплекса и потребительского рынка Свердловской области   Мероприятия,  направленные на обеспечение агропромышленного комплекса Свердловской области квалифицированными кадрами</dc:title>
  <dc:creator>Дмитриева Юлия Юрьевна</dc:creator>
  <cp:lastModifiedBy>Королева Ирина Викторовна</cp:lastModifiedBy>
  <cp:revision>93</cp:revision>
  <cp:lastPrinted>2026-03-03T05:54:31Z</cp:lastPrinted>
  <dcterms:created xsi:type="dcterms:W3CDTF">2023-02-16T09:28:34Z</dcterms:created>
  <dcterms:modified xsi:type="dcterms:W3CDTF">2026-03-03T08:52:22Z</dcterms:modified>
</cp:coreProperties>
</file>