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9" r:id="rId4"/>
    <p:sldId id="257" r:id="rId5"/>
    <p:sldId id="260" r:id="rId6"/>
    <p:sldId id="272" r:id="rId7"/>
    <p:sldId id="271" r:id="rId8"/>
    <p:sldId id="273" r:id="rId9"/>
    <p:sldId id="264" r:id="rId10"/>
    <p:sldId id="267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  <a:srgbClr val="FFFFCC"/>
    <a:srgbClr val="99CCFF"/>
    <a:srgbClr val="FFCC00"/>
    <a:srgbClr val="CCFF99"/>
    <a:srgbClr val="99FFCC"/>
    <a:srgbClr val="FF99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709" autoAdjust="0"/>
  </p:normalViewPr>
  <p:slideViewPr>
    <p:cSldViewPr>
      <p:cViewPr varScale="1">
        <p:scale>
          <a:sx n="41" d="100"/>
          <a:sy n="41" d="100"/>
        </p:scale>
        <p:origin x="13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693F8-710A-46BF-992D-C96AB9F39610}" type="datetimeFigureOut">
              <a:rPr lang="ru-RU"/>
              <a:pPr>
                <a:defRPr/>
              </a:pPr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7B678-192F-48B3-AEC2-F3EB7C7989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C2C36-E169-45AA-84DE-CD0984B00ABD}" type="datetimeFigureOut">
              <a:rPr lang="ru-RU"/>
              <a:pPr>
                <a:defRPr/>
              </a:pPr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DF84D-88CE-4FD0-BF06-596E20B47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760EA-A9C7-49E4-AB64-D8AA029B938E}" type="datetimeFigureOut">
              <a:rPr lang="ru-RU"/>
              <a:pPr>
                <a:defRPr/>
              </a:pPr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208EF-6D0A-45E9-BA04-FBC43420A2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B268C-EA35-44F7-AA1C-DA7981E48E24}" type="datetimeFigureOut">
              <a:rPr lang="ru-RU"/>
              <a:pPr>
                <a:defRPr/>
              </a:pPr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51D3E-4836-4A34-86C4-92293030DD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5089E-7DEB-4767-B0FF-4AC71114D7FE}" type="datetimeFigureOut">
              <a:rPr lang="ru-RU"/>
              <a:pPr>
                <a:defRPr/>
              </a:pPr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A159F-A0D0-44E1-B6C9-08FB9D49C0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7BEA3-CE43-46F6-BD8D-23273FAC8F09}" type="datetimeFigureOut">
              <a:rPr lang="ru-RU"/>
              <a:pPr>
                <a:defRPr/>
              </a:pPr>
              <a:t>16.12.2025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24662-66CE-4470-BDDC-FFD6181628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D6E30-F4F1-4D1A-BE27-D242FCE22EF3}" type="datetimeFigureOut">
              <a:rPr lang="ru-RU"/>
              <a:pPr>
                <a:defRPr/>
              </a:pPr>
              <a:t>16.12.2025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7CE21-0E9B-4D71-AADB-BB8956D8F3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16D4B-5A50-4395-832A-7F8D0236CB77}" type="datetimeFigureOut">
              <a:rPr lang="ru-RU"/>
              <a:pPr>
                <a:defRPr/>
              </a:pPr>
              <a:t>16.12.2025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D393D-1C70-49C3-A7A5-ECA959F373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406AC-C04E-4797-B8BB-744C3BEDA2E0}" type="datetimeFigureOut">
              <a:rPr lang="ru-RU"/>
              <a:pPr>
                <a:defRPr/>
              </a:pPr>
              <a:t>16.12.2025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DDCE4-A2DF-4CEB-8EEA-3981E9AFEB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007A0-3B6E-4685-B8E2-9BAC6F49A22D}" type="datetimeFigureOut">
              <a:rPr lang="ru-RU"/>
              <a:pPr>
                <a:defRPr/>
              </a:pPr>
              <a:t>16.12.2025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543B4-87EF-454B-AFBF-7B569CD16C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C059C-63A9-45CF-90DD-D8C631E50EBF}" type="datetimeFigureOut">
              <a:rPr lang="ru-RU"/>
              <a:pPr>
                <a:defRPr/>
              </a:pPr>
              <a:t>16.12.2025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229AB-3BDB-47DE-90E6-81F93CB63A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F136A6-CFE5-4AF3-94C9-461B59659BF9}" type="datetimeFigureOut">
              <a:rPr lang="ru-RU"/>
              <a:pPr>
                <a:defRPr/>
              </a:pPr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2DA934-9200-4CCC-987C-8553E4877B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Мои документы\Мои рисунки 1\фото ОО\arti.jpg"/>
          <p:cNvPicPr>
            <a:picLocks noChangeAspect="1" noChangeArrowheads="1"/>
          </p:cNvPicPr>
          <p:nvPr/>
        </p:nvPicPr>
        <p:blipFill>
          <a:blip r:embed="rId2" cstate="print">
            <a:lum bright="30000" contrast="10000"/>
          </a:blip>
          <a:srcRect/>
          <a:stretch>
            <a:fillRect/>
          </a:stretch>
        </p:blipFill>
        <p:spPr bwMode="auto">
          <a:xfrm>
            <a:off x="214313" y="214313"/>
            <a:ext cx="8715375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err="1">
                <a:solidFill>
                  <a:srgbClr val="000099"/>
                </a:solidFill>
                <a:latin typeface="Cambria" pitchFamily="18" charset="0"/>
              </a:rPr>
              <a:t>Артинский</a:t>
            </a:r>
            <a:r>
              <a:rPr lang="ru-RU" b="1" dirty="0">
                <a:solidFill>
                  <a:srgbClr val="000099"/>
                </a:solidFill>
                <a:latin typeface="Cambria" pitchFamily="18" charset="0"/>
              </a:rPr>
              <a:t> муниципальный округ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371475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b="1" dirty="0">
                <a:solidFill>
                  <a:srgbClr val="000099"/>
                </a:solidFill>
              </a:rPr>
              <a:t>Управление образования Администрации Артинского муниципального округа</a:t>
            </a:r>
          </a:p>
          <a:p>
            <a:pPr eaLnBrk="1" hangingPunct="1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6215082"/>
            <a:ext cx="7959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99"/>
                </a:solidFill>
              </a:rPr>
              <a:t>Юрист МКУ «Комплексный центр сопровождения системы образования» Бабушкина Оксана Анатольевна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CC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929688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7200" b="1">
                <a:solidFill>
                  <a:srgbClr val="000099"/>
                </a:solidFill>
                <a:latin typeface="Cambria" pitchFamily="18" charset="0"/>
              </a:rPr>
              <a:t>Спасибо  </a:t>
            </a:r>
          </a:p>
          <a:p>
            <a:pPr algn="ctr" eaLnBrk="1" hangingPunct="1">
              <a:buFont typeface="Arial" charset="0"/>
              <a:buNone/>
            </a:pPr>
            <a:r>
              <a:rPr lang="ru-RU" sz="7200" b="1">
                <a:solidFill>
                  <a:srgbClr val="000099"/>
                </a:solidFill>
                <a:latin typeface="Cambria" pitchFamily="18" charset="0"/>
              </a:rPr>
              <a:t>за  внимание!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br>
              <a:rPr lang="ru-RU"/>
            </a:br>
            <a:br>
              <a:rPr lang="ru-RU"/>
            </a:br>
            <a:br>
              <a:rPr lang="ru-RU"/>
            </a:br>
            <a:endParaRPr lang="ru-RU"/>
          </a:p>
        </p:txBody>
      </p:sp>
      <p:pic>
        <p:nvPicPr>
          <p:cNvPr id="1026" name="Picture 2" descr="C:\Documents and Settings\user\Мои документы\Мои рисунки 1\фото ОО\Азигулово СОШ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5" y="285728"/>
            <a:ext cx="2857521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Documents and Settings\user\Мои документы\Мои рисунки 1\фото ОО\Березовская ООШ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286124"/>
            <a:ext cx="340673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928688" y="5857875"/>
            <a:ext cx="7715250" cy="7143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atin typeface="Cambria" pitchFamily="18" charset="0"/>
              </a:rPr>
              <a:t>Возможные места работы</a:t>
            </a:r>
          </a:p>
        </p:txBody>
      </p:sp>
      <p:pic>
        <p:nvPicPr>
          <p:cNvPr id="1027" name="Picture 3" descr="C:\Documents and Settings\user\Мои документы\Мои рисунки 1\фото ОО\Копия Старые Арти СОШ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907" y="3286124"/>
            <a:ext cx="3400415" cy="2550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Documents and Settings\user\Мои документы\Мои рисунки 1\фото ОО\Копия школа №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285728"/>
            <a:ext cx="2877581" cy="2104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user\Мои документы\Мои рисунки 1\фото ОО\МКОУ Малокарзинская СОШ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1571611"/>
            <a:ext cx="3572272" cy="2377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FFCC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Мои документы\Мои рисунки 1\фото ОО\ДС Радуга\Копия IMG_20150526_1734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3590916" cy="2693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user\Мои документы\Мои рисунки 1\фото ОО\ДС Радуга\Копия IMG_20150526_1735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14290"/>
            <a:ext cx="4000528" cy="2732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Documents and Settings\user\Мои документы\Мои рисунки 1\фото ОО\ДС Радуга\Копия IMG_20150526_1738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786190"/>
            <a:ext cx="3733792" cy="2800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Documents and Settings\user\Мои документы\Мои рисунки 1\фото ОО\Копия МАОУ Сажинская СОШ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3857628"/>
            <a:ext cx="343783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6" cstate="print"/>
          <a:srcRect l="27271" t="23558" r="36562" b="37297"/>
          <a:stretch>
            <a:fillRect/>
          </a:stretch>
        </p:blipFill>
        <p:spPr>
          <a:xfrm>
            <a:off x="3143240" y="2214554"/>
            <a:ext cx="3143272" cy="2286016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rgbClr val="FF9999">
                <a:alpha val="95000"/>
              </a:srgbClr>
            </a:gs>
            <a:gs pos="0">
              <a:srgbClr val="FFFFCC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62"/>
          </a:xfrm>
        </p:spPr>
        <p:txBody>
          <a:bodyPr tIns="468000" anchor="t"/>
          <a:lstStyle/>
          <a:p>
            <a:r>
              <a:rPr lang="ru-RU" sz="2800" b="1" dirty="0">
                <a:solidFill>
                  <a:srgbClr val="000099"/>
                </a:solidFill>
                <a:latin typeface="Cambria" pitchFamily="18" charset="0"/>
              </a:rPr>
              <a:t>Имеющаяся потребность в педагогических кадрах</a:t>
            </a:r>
            <a:br>
              <a:rPr lang="ru-RU" sz="2800" b="1" dirty="0">
                <a:solidFill>
                  <a:srgbClr val="000099"/>
                </a:solidFill>
                <a:latin typeface="Cambria" pitchFamily="18" charset="0"/>
              </a:rPr>
            </a:br>
            <a:br>
              <a:rPr lang="ru-RU" sz="2800" b="1" dirty="0">
                <a:solidFill>
                  <a:srgbClr val="000099"/>
                </a:solidFill>
                <a:latin typeface="Cambria" pitchFamily="18" charset="0"/>
              </a:rPr>
            </a:br>
            <a:r>
              <a:rPr lang="ru-RU" b="1" dirty="0">
                <a:solidFill>
                  <a:srgbClr val="0000FF"/>
                </a:solidFill>
              </a:rPr>
              <a:t>Нам требуются:</a:t>
            </a:r>
            <a:br>
              <a:rPr lang="ru-RU" dirty="0">
                <a:solidFill>
                  <a:srgbClr val="0000FF"/>
                </a:solidFill>
              </a:rPr>
            </a:br>
            <a:r>
              <a:rPr lang="ru-RU" dirty="0">
                <a:solidFill>
                  <a:srgbClr val="0000FF"/>
                </a:solidFill>
              </a:rPr>
              <a:t>Учителя математики, физики, химии, русского языка и литературы, иностранного языка</a:t>
            </a:r>
            <a:r>
              <a:rPr lang="ru-RU">
                <a:solidFill>
                  <a:srgbClr val="0000FF"/>
                </a:solidFill>
              </a:rPr>
              <a:t>, биологии.</a:t>
            </a:r>
            <a:br>
              <a:rPr lang="ru-RU" dirty="0">
                <a:solidFill>
                  <a:srgbClr val="0000FF"/>
                </a:solidFill>
              </a:rPr>
            </a:br>
            <a:endParaRPr lang="ru-RU" sz="2800" b="1" dirty="0">
              <a:solidFill>
                <a:srgbClr val="0000FF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9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1643062"/>
          </a:xfrm>
        </p:spPr>
        <p:txBody>
          <a:bodyPr/>
          <a:lstStyle/>
          <a:p>
            <a:pPr eaLnBrk="1" hangingPunct="1"/>
            <a:r>
              <a:rPr lang="ru-RU" sz="3600" b="1" dirty="0">
                <a:solidFill>
                  <a:srgbClr val="000099"/>
                </a:solidFill>
                <a:latin typeface="Cambria" pitchFamily="18" charset="0"/>
              </a:rPr>
              <a:t>Получение единовременного пособия на обзаведение хозяйством молодыми специалистами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214563"/>
            <a:ext cx="8472488" cy="4214812"/>
          </a:xfrm>
        </p:spPr>
        <p:txBody>
          <a:bodyPr rtlCol="0">
            <a:normAutofit/>
          </a:bodyPr>
          <a:lstStyle/>
          <a:p>
            <a:pPr marL="0" indent="261938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Молодым педагогам, поступившим на работу, выплачивается единовременное пособие в размере 100 000 рублей поступившим на работу в поселок и по 150 000 рублей в сельскую местность.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9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1415628"/>
          </a:xfrm>
        </p:spPr>
        <p:txBody>
          <a:bodyPr/>
          <a:lstStyle/>
          <a:p>
            <a:pPr eaLnBrk="1" hangingPunct="1"/>
            <a:r>
              <a:rPr lang="ru-RU" sz="3600" b="1" dirty="0"/>
              <a:t>Участие в программе «Земский учитель</a:t>
            </a:r>
            <a:endParaRPr lang="ru-RU" sz="3600" b="1" dirty="0">
              <a:solidFill>
                <a:srgbClr val="000099"/>
              </a:solidFill>
              <a:latin typeface="Cambr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700808"/>
            <a:ext cx="8472488" cy="4728567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ru-RU" dirty="0"/>
              <a:t>Возможность получить единовременную выплату в размере 1 миллиона рублей при переезде на работу в сельскую местность. </a:t>
            </a: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ru-RU" dirty="0"/>
              <a:t>В Артинском районе уже трудится 9 земских  </a:t>
            </a: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ru-RU" dirty="0"/>
              <a:t> учителей. </a:t>
            </a: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ru-RU" dirty="0"/>
              <a:t>Для участия в программе требуется регистрация в другом муниципалитете.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719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9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1343620"/>
          </a:xfrm>
        </p:spPr>
        <p:txBody>
          <a:bodyPr/>
          <a:lstStyle/>
          <a:p>
            <a:pPr eaLnBrk="1" hangingPunct="1"/>
            <a:r>
              <a:rPr lang="ru-RU" sz="3600" b="1" dirty="0"/>
              <a:t>Помощь с жилищным вопросом</a:t>
            </a:r>
            <a:endParaRPr lang="ru-RU" sz="3600" b="1" dirty="0">
              <a:solidFill>
                <a:srgbClr val="000099"/>
              </a:solidFill>
              <a:latin typeface="Cambr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556792"/>
            <a:ext cx="8472488" cy="4872583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обеспечения нашей территории педагогическими кадрами Администрацией Артинского муниципального округа решается вопрос                  об обеспечении жильем молодых специалистов и педагогов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стажистов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ак, например, на территории действует  программа Свердловской области  «Комплексное развитие сельских территорий до 2027 года». 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течении 3 лет в рамках данной программы получили социальные выплаты 6 педагогов.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граждане использовали социальную выплату на завершение строительства жилья на территории Артинского района.</a:t>
            </a:r>
          </a:p>
          <a:p>
            <a:pPr marL="0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Условием участия в программе является работа и проживание в сельской местности не менее 1 года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5331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9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260648"/>
            <a:ext cx="8280920" cy="1728192"/>
          </a:xfrm>
        </p:spPr>
        <p:txBody>
          <a:bodyPr/>
          <a:lstStyle/>
          <a:p>
            <a:pPr eaLnBrk="1" hangingPunct="1"/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уверены, что </a:t>
            </a:r>
            <a:r>
              <a:rPr lang="ru-RU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Артинский</a:t>
            </a:r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округ – это отличное место для начала или продолжения в будущем карьеры педагога</a:t>
            </a:r>
            <a:endParaRPr lang="ru-RU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671513" y="1557338"/>
            <a:ext cx="8472487" cy="4872037"/>
          </a:xfrm>
        </p:spPr>
        <p:txBody>
          <a:bodyPr rtlCol="0">
            <a:normAutofit fontScale="92500" lnSpcReduction="20000"/>
          </a:bodyPr>
          <a:lstStyle/>
          <a:p>
            <a:pPr marL="0" indent="0" algn="just">
              <a:buNone/>
            </a:pPr>
            <a:endParaRPr lang="ru-RU" sz="2000" b="1" dirty="0"/>
          </a:p>
          <a:p>
            <a:pPr marL="0" indent="0" algn="just">
              <a:buNone/>
            </a:pPr>
            <a:endParaRPr lang="ru-RU" sz="2000" b="1" dirty="0"/>
          </a:p>
          <a:p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Артинский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округ – это уникальное место с богатой историей, живописной природой и большими перспективами для профессионального и личностного развития. </a:t>
            </a:r>
          </a:p>
          <a:p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внимание в Артинском округе уделяется развитию системы образования. Мы с вами стремимся создать все условия для того, чтобы наши дети получали качественное образование и имели возможность реализовать свой потенциал.</a:t>
            </a:r>
          </a:p>
          <a:p>
            <a:pPr marL="0" indent="0" algn="just">
              <a:buNone/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88801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CC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25"/>
          </a:xfrm>
        </p:spPr>
        <p:txBody>
          <a:bodyPr tIns="504000" bIns="0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000099"/>
                </a:solidFill>
                <a:latin typeface="Cambria" pitchFamily="18" charset="0"/>
              </a:rPr>
              <a:t>Контакты:</a:t>
            </a:r>
            <a:br>
              <a:rPr lang="ru-RU" b="1" dirty="0">
                <a:solidFill>
                  <a:srgbClr val="000099"/>
                </a:solidFill>
                <a:latin typeface="Cambria" pitchFamily="18" charset="0"/>
              </a:rPr>
            </a:br>
            <a:endParaRPr lang="ru-RU" b="1" dirty="0">
              <a:solidFill>
                <a:srgbClr val="000099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5715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rgbClr val="0000FF"/>
                </a:solidFill>
                <a:latin typeface="Cambria" pitchFamily="18" charset="0"/>
              </a:rPr>
              <a:t>Начальник Управления образования Артинского муниципального округа –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0000FF"/>
                </a:solidFill>
                <a:latin typeface="Cambria" pitchFamily="18" charset="0"/>
              </a:rPr>
              <a:t>Спешилова Елена Александровна</a:t>
            </a:r>
            <a:r>
              <a:rPr lang="ru-RU" dirty="0">
                <a:solidFill>
                  <a:srgbClr val="0000FF"/>
                </a:solidFill>
                <a:latin typeface="Cambria" pitchFamily="18" charset="0"/>
              </a:rPr>
              <a:t>,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rgbClr val="0000FF"/>
                </a:solidFill>
                <a:latin typeface="Cambria" pitchFamily="18" charset="0"/>
              </a:rPr>
              <a:t>т. (34391) 2-15-05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>
                <a:solidFill>
                  <a:srgbClr val="0000FF"/>
                </a:solidFill>
                <a:latin typeface="Cambria" pitchFamily="18" charset="0"/>
              </a:rPr>
              <a:t>т. (34391) 2-23-63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solidFill>
                <a:srgbClr val="0000FF"/>
              </a:solidFill>
              <a:latin typeface="Cambria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rgbClr val="0000FF"/>
                </a:solidFill>
                <a:latin typeface="Cambria" pitchFamily="18" charset="0"/>
              </a:rPr>
              <a:t>E-mail</a:t>
            </a:r>
            <a:r>
              <a:rPr lang="ru-RU" sz="2800" dirty="0">
                <a:solidFill>
                  <a:srgbClr val="0000FF"/>
                </a:solidFill>
                <a:latin typeface="Cambria" pitchFamily="18" charset="0"/>
              </a:rPr>
              <a:t>: </a:t>
            </a:r>
            <a:r>
              <a:rPr lang="en-US" sz="2800" dirty="0">
                <a:solidFill>
                  <a:srgbClr val="0000FF"/>
                </a:solidFill>
                <a:latin typeface="Cambria" pitchFamily="18" charset="0"/>
              </a:rPr>
              <a:t>serebrennikova-mv@yandex.ru</a:t>
            </a:r>
            <a:endParaRPr lang="ru-RU" sz="2800" dirty="0">
              <a:solidFill>
                <a:srgbClr val="0000FF"/>
              </a:solidFill>
              <a:latin typeface="Cambri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9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9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900"/>
                            </p:stCondLst>
                            <p:childTnLst>
                              <p:par>
                                <p:cTn id="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900"/>
                            </p:stCondLst>
                            <p:childTnLst>
                              <p:par>
                                <p:cTn id="2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2374</TotalTime>
  <Words>336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</vt:lpstr>
      <vt:lpstr>Times New Roman</vt:lpstr>
      <vt:lpstr>Тема Office</vt:lpstr>
      <vt:lpstr>Артинский муниципальный округ</vt:lpstr>
      <vt:lpstr>   </vt:lpstr>
      <vt:lpstr>Презентация PowerPoint</vt:lpstr>
      <vt:lpstr>Имеющаяся потребность в педагогических кадрах  Нам требуются: Учителя математики, физики, химии, русского языка и литературы, иностранного языка, биологии. </vt:lpstr>
      <vt:lpstr>Получение единовременного пособия на обзаведение хозяйством молодыми специалистами</vt:lpstr>
      <vt:lpstr>Участие в программе «Земский учитель</vt:lpstr>
      <vt:lpstr>Помощь с жилищным вопросом</vt:lpstr>
      <vt:lpstr>Мы уверены, что Артинский муниципальный округ – это отличное место для начала или продолжения в будущем карьеры педагога</vt:lpstr>
      <vt:lpstr>Контакты: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Артинский городской округ</dc:title>
  <dc:creator>КАССА</dc:creator>
  <cp:lastModifiedBy>kcsso mbu ago</cp:lastModifiedBy>
  <cp:revision>180</cp:revision>
  <dcterms:modified xsi:type="dcterms:W3CDTF">2025-12-16T04:02:49Z</dcterms:modified>
</cp:coreProperties>
</file>