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4" r:id="rId7"/>
    <p:sldId id="275" r:id="rId8"/>
    <p:sldId id="273" r:id="rId9"/>
    <p:sldId id="278" r:id="rId10"/>
    <p:sldId id="276" r:id="rId11"/>
    <p:sldId id="279" r:id="rId12"/>
    <p:sldId id="277" r:id="rId13"/>
    <p:sldId id="280" r:id="rId14"/>
    <p:sldId id="281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5808" y="1424354"/>
            <a:ext cx="4132384" cy="288387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Организация и проведение социальных практик и профессиональных проб на уровне СОО  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6888" y="4511212"/>
            <a:ext cx="5150224" cy="4858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МАОУ «Артинский лицей»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315" y="437554"/>
            <a:ext cx="7886700" cy="7484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Алгоритм организации и проведения социальных практик и профессиональных проб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352" y="1667311"/>
            <a:ext cx="7886700" cy="435133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Назначение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ответственных за проведение социальных практик и профессиональных проб, разработка положений, приказов, методических материалов.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практик и проб, заполнение дневника, подведение и обсуждение итогов.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30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22" y="108642"/>
            <a:ext cx="7886700" cy="90534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Дневник профессиональной пробы 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44010"/>
              </p:ext>
            </p:extLst>
          </p:nvPr>
        </p:nvGraphicFramePr>
        <p:xfrm>
          <a:off x="286327" y="926144"/>
          <a:ext cx="4213245" cy="30707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3980"/>
                <a:gridCol w="2089265"/>
              </a:tblGrid>
              <a:tr h="847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Что мне нравится в профессии/занятии, которое 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выбрал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7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Что мне не нравится в профессии/занятии, которое 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выбрал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Что я еще не знаю о себе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Что я не знаю о выбранном занятии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64728" y="1727200"/>
            <a:ext cx="283556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МОИ ОЖИДАНИЯ 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844917"/>
              </p:ext>
            </p:extLst>
          </p:nvPr>
        </p:nvGraphicFramePr>
        <p:xfrm>
          <a:off x="5089236" y="2311170"/>
          <a:ext cx="3749964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964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ХОЧУ  (стремлюсь)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3. 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МОГУ (умею и планирую)</a:t>
                      </a:r>
                    </a:p>
                    <a:p>
                      <a:r>
                        <a:rPr lang="ru-RU" dirty="0" smtClean="0"/>
                        <a:t>1.</a:t>
                      </a:r>
                    </a:p>
                    <a:p>
                      <a:r>
                        <a:rPr lang="ru-RU" dirty="0" smtClean="0"/>
                        <a:t>2.</a:t>
                      </a:r>
                    </a:p>
                    <a:p>
                      <a:r>
                        <a:rPr lang="ru-RU" dirty="0" smtClean="0"/>
                        <a:t>3. </a:t>
                      </a:r>
                    </a:p>
                    <a:p>
                      <a:r>
                        <a:rPr lang="ru-RU" dirty="0" smtClean="0"/>
                        <a:t>4.</a:t>
                      </a:r>
                    </a:p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ДЕЛАЮ (пробую себя в роли, занятии)</a:t>
                      </a:r>
                    </a:p>
                    <a:p>
                      <a:r>
                        <a:rPr lang="ru-RU" dirty="0" smtClean="0"/>
                        <a:t>1.</a:t>
                      </a:r>
                    </a:p>
                    <a:p>
                      <a:r>
                        <a:rPr lang="ru-RU" dirty="0" smtClean="0"/>
                        <a:t>2.</a:t>
                      </a:r>
                    </a:p>
                    <a:p>
                      <a:r>
                        <a:rPr lang="ru-RU" dirty="0" smtClean="0"/>
                        <a:t>3.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4.</a:t>
                      </a:r>
                    </a:p>
                    <a:p>
                      <a:r>
                        <a:rPr lang="ru-RU" baseline="0" dirty="0" smtClean="0"/>
                        <a:t>5.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2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Составление профессиограммы 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019742"/>
              </p:ext>
            </p:extLst>
          </p:nvPr>
        </p:nvGraphicFramePr>
        <p:xfrm>
          <a:off x="628650" y="1825625"/>
          <a:ext cx="7886700" cy="378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58259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Название профессии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Общая характеристика профессии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Содержание трудовой деятельности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Условия осуществления трудовой деятельности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Личные качества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Требования профессии к человеку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075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757" y="307819"/>
            <a:ext cx="7886700" cy="5160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Рефлексия 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468842"/>
              </p:ext>
            </p:extLst>
          </p:nvPr>
        </p:nvGraphicFramePr>
        <p:xfrm>
          <a:off x="289710" y="941560"/>
          <a:ext cx="8582685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1122"/>
                <a:gridCol w="2941563"/>
              </a:tblGrid>
              <a:tr h="56523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Место прохождения профессиональной пробы,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сроки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Личные результаты: 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что я выполнял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как я общался 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какие качества мне помогли добиться успеха 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качества, которые мешали успеху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оценка готовности работать в этой сфере (аргументация)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Мои успехи и трудности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Что заинтересовало?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Оправдались ли ожидания?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Какой этап профессиональной пробы понравился больше всего? (теория, практика)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Что ещё хочется узнать или попробовать на практике в данном направлении деятельности?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1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315" y="437554"/>
            <a:ext cx="7886700" cy="7484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Алгоритм организации и проведения социальных практик и профессиональных проб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352" y="1667311"/>
            <a:ext cx="7886700" cy="435133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Назначение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ответственных за проведение социальных практик и профессиональных проб, разработка положений, приказов, методических материалов.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практик и проб, заполнение дневника, подведение и обсуждение итогов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Корректировка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программ проб и практик в соответствии с предложениями.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14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Успешной командной работы!</a:t>
            </a:r>
            <a:endParaRPr lang="ru-RU" b="1" dirty="0"/>
          </a:p>
        </p:txBody>
      </p:sp>
      <p:pic>
        <p:nvPicPr>
          <p:cNvPr id="1026" name="Picture 2" descr="http://xn--c1asyi.xn--p1ai/News/2018-10-17/Do-You-Have-A-Championship-Organiz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1" y="1529064"/>
            <a:ext cx="44204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1899873/pub_5d7a3234a06eaf3b9345e847_5d7a426dc05c7100ad8cee57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64" y="2203215"/>
            <a:ext cx="4016072" cy="269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03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Организационный раздел Примерной ООП СОО, план внеурочной деятельности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71135"/>
            <a:ext cx="7886700" cy="47682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В рамках реализации </a:t>
            </a:r>
            <a:r>
              <a:rPr lang="ru-RU" sz="2400" u="sng" dirty="0"/>
              <a:t>социально-экономического профиля </a:t>
            </a:r>
            <a:r>
              <a:rPr lang="ru-RU" sz="2400" dirty="0"/>
              <a:t>на основе интеграции с организациями дополнительного образования и сетевого взаимодействия с научными и производственными организациями обеспечиваются </a:t>
            </a:r>
            <a:r>
              <a:rPr lang="ru-RU" sz="2400" b="1" dirty="0"/>
              <a:t>профессиональные пробы </a:t>
            </a:r>
            <a:r>
              <a:rPr lang="ru-RU" sz="2400" dirty="0"/>
              <a:t>обучающихся в социально-экономической сфере (приоритет отдается структурным подразделениям экономического профиля), организуются </a:t>
            </a:r>
            <a:r>
              <a:rPr lang="ru-RU" sz="2400" b="1" dirty="0"/>
              <a:t>социальные практики </a:t>
            </a:r>
            <a:r>
              <a:rPr lang="ru-RU" sz="2400" dirty="0"/>
              <a:t>(обеспечивающие пробу себя обучающимися в сфере профессиональной коммуникации с широким кругом партнеров), реализуются групповые социальные и экономические проекты (например, предпринимательской направленности).</a:t>
            </a:r>
          </a:p>
        </p:txBody>
      </p:sp>
    </p:spTree>
    <p:extLst>
      <p:ext uri="{BB962C8B-B14F-4D97-AF65-F5344CB8AC3E}">
        <p14:creationId xmlns:p14="http://schemas.microsoft.com/office/powerpoint/2010/main" val="146352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094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/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/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Положение об </a:t>
            </a:r>
            <a:r>
              <a:rPr lang="ru-RU" sz="2700" b="1" dirty="0">
                <a:solidFill>
                  <a:srgbClr val="002060"/>
                </a:solidFill>
              </a:rPr>
              <a:t>организации и проведении социальных практик и профессиональных проб учащихся Муниципального автономного общеобразовательного учреждения «Артинский лицей» </a:t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71135"/>
            <a:ext cx="7886700" cy="4768293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ru-RU" sz="2400" dirty="0" smtClean="0"/>
          </a:p>
          <a:p>
            <a:pPr marL="342900" lvl="1" indent="0">
              <a:buNone/>
            </a:pPr>
            <a:r>
              <a:rPr lang="ru-RU" sz="2400" dirty="0" smtClean="0"/>
              <a:t>Положение </a:t>
            </a:r>
            <a:r>
              <a:rPr lang="ru-RU" sz="2400" dirty="0"/>
              <a:t>определяет:</a:t>
            </a:r>
          </a:p>
          <a:p>
            <a:pPr lvl="0" algn="just"/>
            <a:r>
              <a:rPr lang="ru-RU" sz="2400" dirty="0" smtClean="0"/>
              <a:t> цели </a:t>
            </a:r>
            <a:r>
              <a:rPr lang="ru-RU" sz="2400" dirty="0"/>
              <a:t>и задачи;</a:t>
            </a:r>
          </a:p>
          <a:p>
            <a:pPr lvl="0" algn="just"/>
            <a:r>
              <a:rPr lang="ru-RU" sz="2400" dirty="0" smtClean="0"/>
              <a:t> порядок </a:t>
            </a:r>
            <a:r>
              <a:rPr lang="ru-RU" sz="2400" dirty="0"/>
              <a:t>организации;</a:t>
            </a:r>
          </a:p>
          <a:p>
            <a:pPr lvl="0" algn="just"/>
            <a:r>
              <a:rPr lang="ru-RU" sz="2400" dirty="0" smtClean="0"/>
              <a:t> место </a:t>
            </a:r>
            <a:r>
              <a:rPr lang="ru-RU" sz="2400" dirty="0"/>
              <a:t>социальных практик и профессиональных проб;</a:t>
            </a:r>
          </a:p>
          <a:p>
            <a:pPr lvl="0" algn="just"/>
            <a:r>
              <a:rPr lang="ru-RU" sz="2400" dirty="0" smtClean="0"/>
              <a:t> виды </a:t>
            </a:r>
            <a:r>
              <a:rPr lang="ru-RU" sz="2400" dirty="0"/>
              <a:t>и направления социальных практик и </a:t>
            </a:r>
            <a:r>
              <a:rPr lang="ru-RU" sz="2400" dirty="0" smtClean="0"/>
              <a:t>профессиональных </a:t>
            </a:r>
            <a:r>
              <a:rPr lang="ru-RU" sz="2400" dirty="0"/>
              <a:t>проб;</a:t>
            </a:r>
          </a:p>
          <a:p>
            <a:pPr lvl="0" algn="just"/>
            <a:r>
              <a:rPr lang="ru-RU" sz="2400" dirty="0" smtClean="0"/>
              <a:t> права </a:t>
            </a:r>
            <a:r>
              <a:rPr lang="ru-RU" sz="2400" dirty="0"/>
              <a:t>и обязанности участников образовательной деятельности.</a:t>
            </a:r>
          </a:p>
          <a:p>
            <a:pPr marL="0" indent="0">
              <a:buNone/>
            </a:pPr>
            <a:r>
              <a:rPr lang="ru-RU" sz="2400" dirty="0"/>
              <a:t> </a:t>
            </a:r>
            <a:endParaRPr lang="ru-RU" sz="1600" dirty="0"/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767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Определения понятий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315" y="1504349"/>
            <a:ext cx="78867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1" dirty="0"/>
              <a:t>Социальная практика</a:t>
            </a:r>
            <a:r>
              <a:rPr lang="ru-RU" sz="2400" dirty="0"/>
              <a:t> – это специально организованная образовательная деятельность обучающихся, направленная на развитие социальной компетентности, формирование и отработку индивидуальной модели социального поведения, а также социальных навыков и получение опыта социального взаимодействия. 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b="1" i="1" dirty="0" smtClean="0"/>
              <a:t>Профессиональная </a:t>
            </a:r>
            <a:r>
              <a:rPr lang="ru-RU" sz="2400" b="1" i="1" dirty="0"/>
              <a:t>проба </a:t>
            </a:r>
            <a:r>
              <a:rPr lang="ru-RU" sz="2400" dirty="0"/>
              <a:t>– это </a:t>
            </a:r>
            <a:r>
              <a:rPr lang="ru-RU" sz="2400" dirty="0" smtClean="0"/>
              <a:t>образовательная деятельность </a:t>
            </a:r>
            <a:r>
              <a:rPr lang="ru-RU" sz="2400" dirty="0"/>
              <a:t>обучающихся, </a:t>
            </a:r>
            <a:r>
              <a:rPr lang="ru-RU" sz="2400" dirty="0" smtClean="0"/>
              <a:t>моделирующая </a:t>
            </a:r>
            <a:r>
              <a:rPr lang="ru-RU" sz="2400" dirty="0"/>
              <a:t>элементы определенного вида технологического (производственного) процесса и </a:t>
            </a:r>
            <a:r>
              <a:rPr lang="ru-RU" sz="2400" dirty="0" smtClean="0"/>
              <a:t>способствующая </a:t>
            </a:r>
            <a:r>
              <a:rPr lang="ru-RU" sz="2400" dirty="0"/>
              <a:t>формированию целостного представления о содержании конкретной профессии или группы родственных профессий. </a:t>
            </a:r>
          </a:p>
        </p:txBody>
      </p:sp>
    </p:spTree>
    <p:extLst>
      <p:ext uri="{BB962C8B-B14F-4D97-AF65-F5344CB8AC3E}">
        <p14:creationId xmlns:p14="http://schemas.microsoft.com/office/powerpoint/2010/main" val="263953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Места </a:t>
            </a:r>
            <a:r>
              <a:rPr lang="ru-RU" b="1" dirty="0">
                <a:solidFill>
                  <a:srgbClr val="002060"/>
                </a:solidFill>
              </a:rPr>
              <a:t>прохождения социальных практик и профессиональных проб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315" y="1622854"/>
            <a:ext cx="7886700" cy="4125742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учреждения и организации системы образования, </a:t>
            </a:r>
          </a:p>
          <a:p>
            <a:pPr lvl="0"/>
            <a:r>
              <a:rPr lang="ru-RU" sz="2000" dirty="0"/>
              <a:t>учреждения и организации системы здравоохранения; </a:t>
            </a:r>
          </a:p>
          <a:p>
            <a:pPr lvl="0"/>
            <a:r>
              <a:rPr lang="ru-RU" sz="2000" dirty="0"/>
              <a:t>учреждения и организации системы социальной защиты населения; </a:t>
            </a:r>
          </a:p>
          <a:p>
            <a:pPr lvl="0"/>
            <a:r>
              <a:rPr lang="ru-RU" sz="2000" dirty="0"/>
              <a:t>учреждения и организации судебной системы;</a:t>
            </a:r>
          </a:p>
          <a:p>
            <a:pPr lvl="0"/>
            <a:r>
              <a:rPr lang="ru-RU" sz="2000" dirty="0"/>
              <a:t>учреждения налоговой системы;</a:t>
            </a:r>
          </a:p>
          <a:p>
            <a:pPr lvl="0"/>
            <a:r>
              <a:rPr lang="ru-RU" sz="2000" dirty="0"/>
              <a:t>учреждения и организации банковской системы; </a:t>
            </a:r>
          </a:p>
          <a:p>
            <a:pPr lvl="0"/>
            <a:r>
              <a:rPr lang="ru-RU" sz="2000" dirty="0"/>
              <a:t>отдел МВД;</a:t>
            </a:r>
          </a:p>
          <a:p>
            <a:pPr lvl="0"/>
            <a:r>
              <a:rPr lang="ru-RU" sz="2000" dirty="0"/>
              <a:t>учреждения культуры;</a:t>
            </a:r>
          </a:p>
          <a:p>
            <a:pPr lvl="0"/>
            <a:r>
              <a:rPr lang="ru-RU" sz="2000" dirty="0"/>
              <a:t>система объектов местных органов самоуправления;</a:t>
            </a:r>
          </a:p>
          <a:p>
            <a:pPr lvl="0"/>
            <a:r>
              <a:rPr lang="ru-RU" sz="2000" dirty="0"/>
              <a:t>агропромышленный комплекс;</a:t>
            </a:r>
          </a:p>
          <a:p>
            <a:pPr lvl="0"/>
            <a:r>
              <a:rPr lang="ru-RU" sz="2000" dirty="0"/>
              <a:t>промышленные предприятия;</a:t>
            </a:r>
          </a:p>
          <a:p>
            <a:pPr lvl="0"/>
            <a:r>
              <a:rPr lang="ru-RU" sz="2000" dirty="0"/>
              <a:t>средства массовой информации;</a:t>
            </a:r>
          </a:p>
          <a:p>
            <a:pPr lvl="0"/>
            <a:r>
              <a:rPr lang="ru-RU" sz="2000" dirty="0" smtClean="0"/>
              <a:t>МАОУ «Артинский лицей».</a:t>
            </a:r>
            <a:endParaRPr lang="ru-RU" sz="2000" dirty="0"/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84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315" y="437554"/>
            <a:ext cx="7886700" cy="7484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Алгоритм организации и проведения социальных практик и профессиональных проб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406" y="1495295"/>
            <a:ext cx="7886700" cy="435133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Изучение запросов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учащихся в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выбранным профилем обучения, выбором будущей профессии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банка социальных практик и профессиональных проб для конкретного профиля обучения (предложения для выбора учащихся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/>
              <a:t>Выбор учениками не менее 2-х образовательных мероприятий в год, включение их в индивидуальную образовательную программу, формирование групп, выбор площадок для проведения.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527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315" y="437554"/>
            <a:ext cx="7886700" cy="7484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Алгоритм организации и проведения социальных практик и профессиональных проб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352" y="1667311"/>
            <a:ext cx="7886700" cy="435133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Оформление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договоров о сотрудничестве с организациями и предприятиями для проведения социальных практик и профессиональных проб. 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Совместная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программ проведения профессиональных проб, социальных практик, их согласование и утверждение.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6906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2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Объектами социальной практики могут быть следующие формы общественно значимой деятельности учащихся: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551" y="853310"/>
            <a:ext cx="8618898" cy="4125742"/>
          </a:xfrm>
        </p:spPr>
        <p:txBody>
          <a:bodyPr>
            <a:noAutofit/>
          </a:bodyPr>
          <a:lstStyle/>
          <a:p>
            <a:pPr lvl="0"/>
            <a:r>
              <a:rPr lang="ru-RU" sz="1400" dirty="0" smtClean="0"/>
              <a:t>организация </a:t>
            </a:r>
            <a:r>
              <a:rPr lang="ru-RU" sz="1400" dirty="0"/>
              <a:t>и проведение мероприятий для социума микрорайона;</a:t>
            </a:r>
          </a:p>
          <a:p>
            <a:pPr lvl="0"/>
            <a:r>
              <a:rPr lang="ru-RU" sz="1400" dirty="0"/>
              <a:t>создание и реализация проектов социальной направленности;</a:t>
            </a:r>
          </a:p>
          <a:p>
            <a:pPr lvl="0"/>
            <a:r>
              <a:rPr lang="ru-RU" sz="1400" dirty="0"/>
              <a:t>деятельность по профилактике социальных пороков: курения, употребления спиртных напитков, наркомании, сквернословия;</a:t>
            </a:r>
          </a:p>
          <a:p>
            <a:pPr lvl="0"/>
            <a:r>
              <a:rPr lang="ru-RU" sz="1400" dirty="0"/>
              <a:t>деятельность по организации активного отдыха учащихся разных возрастов в выходные и каникулярные дни;</a:t>
            </a:r>
          </a:p>
          <a:p>
            <a:pPr lvl="0"/>
            <a:r>
              <a:rPr lang="ru-RU" sz="1400" dirty="0"/>
              <a:t>участие в социально значимых формах реализации творческой активности  учащихся (выставках, смотрах, конкурсах, фестивалях, ярмарках и т.д.);</a:t>
            </a:r>
          </a:p>
          <a:p>
            <a:pPr lvl="0"/>
            <a:r>
              <a:rPr lang="ru-RU" sz="1400" dirty="0"/>
              <a:t>практическая работа в детских и молодежных общественных объединениях и организациях по реализации программ инициатив, имеющих социально-значимые ценности;</a:t>
            </a:r>
          </a:p>
          <a:p>
            <a:pPr lvl="0"/>
            <a:r>
              <a:rPr lang="ru-RU" sz="1400" dirty="0"/>
              <a:t>социально ориентированные акции, на основе взаимодействия с общественными организациями и движениями, осуществляющими гуманитарную и просветительскую деятельность;</a:t>
            </a:r>
          </a:p>
          <a:p>
            <a:pPr lvl="0"/>
            <a:r>
              <a:rPr lang="ru-RU" sz="1400" dirty="0"/>
              <a:t>участие в волонтерских движениях различной направленности; </a:t>
            </a:r>
          </a:p>
          <a:p>
            <a:pPr lvl="0"/>
            <a:r>
              <a:rPr lang="ru-RU" sz="1400" dirty="0"/>
              <a:t>занятость общественно полезным трудом по благоустройству поселка, территории лицея;</a:t>
            </a:r>
          </a:p>
          <a:p>
            <a:pPr lvl="0"/>
            <a:r>
              <a:rPr lang="ru-RU" sz="1400" dirty="0"/>
              <a:t>участие в мероприятиях учреждений культуры и спорта, оказание помощи в работе музеев, библиотек, детских спортивных площадок и стадионов, в охране памятников культуры;</a:t>
            </a:r>
          </a:p>
          <a:p>
            <a:pPr lvl="0"/>
            <a:r>
              <a:rPr lang="ru-RU" sz="1400" dirty="0"/>
              <a:t>участие в шефстве над воспитанниками учреждений дошкольного образования, младшими школьниками, оказание помощи в организации их досуга и занятости во внеурочное время;</a:t>
            </a:r>
          </a:p>
          <a:p>
            <a:pPr lvl="0"/>
            <a:r>
              <a:rPr lang="ru-RU" sz="1400" dirty="0"/>
              <a:t>участие в конкурсах профессионального мастерства, WORLDSKILS;</a:t>
            </a:r>
          </a:p>
          <a:p>
            <a:pPr lvl="0"/>
            <a:r>
              <a:rPr lang="ru-RU" sz="1400" dirty="0"/>
              <a:t>работа в газетах и сайтах предприятий;</a:t>
            </a:r>
          </a:p>
          <a:p>
            <a:pPr lvl="0"/>
            <a:r>
              <a:rPr lang="ru-RU" sz="1400" dirty="0"/>
              <a:t>организация и проведение предметных и тематических мероприятий для учащихся лицея;</a:t>
            </a:r>
          </a:p>
          <a:p>
            <a:pPr lvl="0"/>
            <a:r>
              <a:rPr lang="ru-RU" sz="1400" dirty="0"/>
              <a:t>деятельность по развитию ученического самоуправления в лицее (индивидуальный уровень, уровень класса, уровень ученического коллектива, </a:t>
            </a:r>
            <a:r>
              <a:rPr lang="ru-RU" sz="1400" dirty="0" err="1"/>
              <a:t>общелицейский</a:t>
            </a:r>
            <a:r>
              <a:rPr lang="ru-RU" sz="1400" dirty="0"/>
              <a:t>  уровень).</a:t>
            </a:r>
          </a:p>
          <a:p>
            <a:pPr marL="0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504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934" y="238378"/>
            <a:ext cx="7886700" cy="7484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Этапы проведения профессиональной пробы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013" y="923454"/>
            <a:ext cx="8330939" cy="4043520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На </a:t>
            </a:r>
            <a:r>
              <a:rPr lang="ru-RU" sz="2200" i="1" dirty="0"/>
              <a:t>первом </a:t>
            </a:r>
            <a:r>
              <a:rPr lang="ru-RU" sz="2200" b="1" i="1" dirty="0"/>
              <a:t>(вводно-ознакомительном) этапе </a:t>
            </a:r>
            <a:r>
              <a:rPr lang="ru-RU" sz="2200" dirty="0"/>
              <a:t>решаются задачи по </a:t>
            </a:r>
            <a:r>
              <a:rPr lang="ru-RU" sz="2200" dirty="0" smtClean="0"/>
              <a:t>определению </a:t>
            </a:r>
            <a:r>
              <a:rPr lang="ru-RU" sz="2200" dirty="0"/>
              <a:t>интересов, увлечений учащихся, их отношение к </a:t>
            </a:r>
            <a:r>
              <a:rPr lang="ru-RU" sz="2200" dirty="0" smtClean="0"/>
              <a:t>выбранным сферам </a:t>
            </a:r>
            <a:r>
              <a:rPr lang="ru-RU" sz="2200" dirty="0"/>
              <a:t>профессиональной деятельности. Средством получения необходимой </a:t>
            </a:r>
            <a:r>
              <a:rPr lang="ru-RU" sz="2200" dirty="0" smtClean="0"/>
              <a:t>информации могут </a:t>
            </a:r>
            <a:r>
              <a:rPr lang="ru-RU" sz="2200" dirty="0"/>
              <a:t>быть анкеты и ознакомительная беседа. </a:t>
            </a:r>
            <a:r>
              <a:rPr lang="ru-RU" sz="2200" dirty="0" smtClean="0"/>
              <a:t>Полученная </a:t>
            </a:r>
            <a:r>
              <a:rPr lang="ru-RU" sz="2200" dirty="0"/>
              <a:t>информация дает возможность определить состояние общей </a:t>
            </a:r>
            <a:r>
              <a:rPr lang="ru-RU" sz="2200" dirty="0" smtClean="0"/>
              <a:t>готовности </a:t>
            </a:r>
            <a:r>
              <a:rPr lang="ru-RU" sz="2200" dirty="0"/>
              <a:t>учащегося к выполнению профессиональной пробы. </a:t>
            </a:r>
          </a:p>
          <a:p>
            <a:pPr algn="just"/>
            <a:r>
              <a:rPr lang="ru-RU" sz="2200" dirty="0" smtClean="0"/>
              <a:t>На </a:t>
            </a:r>
            <a:r>
              <a:rPr lang="ru-RU" sz="2200" i="1" dirty="0"/>
              <a:t>втором этапе </a:t>
            </a:r>
            <a:r>
              <a:rPr lang="ru-RU" sz="2200" b="1" i="1" dirty="0"/>
              <a:t>(</a:t>
            </a:r>
            <a:r>
              <a:rPr lang="ru-RU" sz="2200" b="1" i="1" dirty="0" smtClean="0"/>
              <a:t>подготовительном)</a:t>
            </a:r>
            <a:r>
              <a:rPr lang="ru-RU" sz="2200" i="1" dirty="0"/>
              <a:t> </a:t>
            </a:r>
            <a:r>
              <a:rPr lang="ru-RU" sz="2200" dirty="0" smtClean="0"/>
              <a:t>предусматривается </a:t>
            </a:r>
            <a:r>
              <a:rPr lang="ru-RU" sz="2200" dirty="0"/>
              <a:t>формирование у </a:t>
            </a:r>
            <a:r>
              <a:rPr lang="ru-RU" sz="2200" dirty="0" smtClean="0"/>
              <a:t>школьников </a:t>
            </a:r>
            <a:r>
              <a:rPr lang="ru-RU" sz="2200" dirty="0"/>
              <a:t>представлений о данном виде деятельности, которую им </a:t>
            </a:r>
            <a:r>
              <a:rPr lang="ru-RU" sz="2200" dirty="0" smtClean="0"/>
              <a:t>предстоит </a:t>
            </a:r>
            <a:r>
              <a:rPr lang="ru-RU" sz="2200" dirty="0"/>
              <a:t>выполнять в ходе профессиональной пробы, решаются </a:t>
            </a:r>
            <a:r>
              <a:rPr lang="ru-RU" sz="2200" dirty="0" smtClean="0"/>
              <a:t>задачи </a:t>
            </a:r>
            <a:r>
              <a:rPr lang="ru-RU" sz="2200" dirty="0"/>
              <a:t>по </a:t>
            </a:r>
            <a:r>
              <a:rPr lang="ru-RU" sz="2200" dirty="0" smtClean="0"/>
              <a:t>приобретению </a:t>
            </a:r>
            <a:r>
              <a:rPr lang="ru-RU" sz="2200" dirty="0"/>
              <a:t>теоретических </a:t>
            </a:r>
            <a:r>
              <a:rPr lang="ru-RU" sz="2200" dirty="0" smtClean="0"/>
              <a:t>знаний.  </a:t>
            </a:r>
            <a:endParaRPr lang="ru-RU" sz="2200" dirty="0"/>
          </a:p>
          <a:p>
            <a:pPr algn="just"/>
            <a:r>
              <a:rPr lang="ru-RU" sz="2200" i="1" dirty="0" smtClean="0"/>
              <a:t>Третий </a:t>
            </a:r>
            <a:r>
              <a:rPr lang="ru-RU" sz="2200" b="1" i="1" dirty="0"/>
              <a:t>(исполнительский) </a:t>
            </a:r>
            <a:r>
              <a:rPr lang="ru-RU" sz="2200" dirty="0"/>
              <a:t>этап включает комплекс теоретических и практических заданий, моделирующих основные характеристики предмета, целей, условий и орудий труда, а также ситуации проявления </a:t>
            </a:r>
            <a:r>
              <a:rPr lang="ru-RU" sz="2200" dirty="0" smtClean="0"/>
              <a:t>профессионально </a:t>
            </a:r>
            <a:r>
              <a:rPr lang="ru-RU" sz="2200" dirty="0"/>
              <a:t>важных качеств </a:t>
            </a:r>
            <a:r>
              <a:rPr lang="ru-RU" sz="2200" dirty="0" smtClean="0"/>
              <a:t>специалиста</a:t>
            </a:r>
            <a:r>
              <a:rPr lang="ru-RU" sz="2200" dirty="0"/>
              <a:t>. 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086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1007</Words>
  <Application>Microsoft Office PowerPoint</Application>
  <PresentationFormat>Экран (4:3)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Организация и проведение социальных практик и профессиональных проб на уровне СОО  </vt:lpstr>
      <vt:lpstr>Организационный раздел Примерной ООП СОО, план внеурочной деятельности </vt:lpstr>
      <vt:lpstr>    Положение об организации и проведении социальных практик и профессиональных проб учащихся Муниципального автономного общеобразовательного учреждения «Артинский лицей»    </vt:lpstr>
      <vt:lpstr>Определения понятий</vt:lpstr>
      <vt:lpstr>Места прохождения социальных практик и профессиональных проб</vt:lpstr>
      <vt:lpstr>Алгоритм организации и проведения социальных практик и профессиональных проб</vt:lpstr>
      <vt:lpstr>Алгоритм организации и проведения социальных практик и профессиональных проб</vt:lpstr>
      <vt:lpstr>Объектами социальной практики могут быть следующие формы общественно значимой деятельности учащихся: </vt:lpstr>
      <vt:lpstr>Этапы проведения профессиональной пробы</vt:lpstr>
      <vt:lpstr>Алгоритм организации и проведения социальных практик и профессиональных проб</vt:lpstr>
      <vt:lpstr>Дневник профессиональной пробы </vt:lpstr>
      <vt:lpstr>Составление профессиограммы </vt:lpstr>
      <vt:lpstr>Рефлексия </vt:lpstr>
      <vt:lpstr>Алгоритм организации и проведения социальных практик и профессиональных проб</vt:lpstr>
      <vt:lpstr>Успешной командной работы!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ТкачукЕА</cp:lastModifiedBy>
  <cp:revision>62</cp:revision>
  <dcterms:created xsi:type="dcterms:W3CDTF">2014-11-21T11:00:06Z</dcterms:created>
  <dcterms:modified xsi:type="dcterms:W3CDTF">2021-11-12T09:41:24Z</dcterms:modified>
</cp:coreProperties>
</file>