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3" r:id="rId12"/>
    <p:sldId id="260" r:id="rId13"/>
    <p:sldId id="272" r:id="rId14"/>
    <p:sldId id="273" r:id="rId15"/>
    <p:sldId id="274" r:id="rId16"/>
    <p:sldId id="275" r:id="rId17"/>
    <p:sldId id="277" r:id="rId18"/>
    <p:sldId id="276" r:id="rId19"/>
    <p:sldId id="278" r:id="rId20"/>
    <p:sldId id="279" r:id="rId21"/>
    <p:sldId id="280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5" r:id="rId34"/>
    <p:sldId id="298" r:id="rId35"/>
    <p:sldId id="294" r:id="rId36"/>
    <p:sldId id="281" r:id="rId37"/>
    <p:sldId id="297" r:id="rId38"/>
  </p:sldIdLst>
  <p:sldSz cx="9144000" cy="6858000" type="screen4x3"/>
  <p:notesSz cx="6858000" cy="9144000"/>
  <p:custDataLst>
    <p:tags r:id="rId4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4604" autoAdjust="0"/>
  </p:normalViewPr>
  <p:slideViewPr>
    <p:cSldViewPr>
      <p:cViewPr varScale="1">
        <p:scale>
          <a:sx n="98" d="100"/>
          <a:sy n="98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42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5328592" cy="122413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EC02898F-7306-4312-8728-F4C7826F58D4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7BBC09C5-CA8B-4643-BF49-A54967B969D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20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idx="1"/>
          </p:nvPr>
        </p:nvSpPr>
        <p:spPr>
          <a:xfrm>
            <a:off x="107504" y="1556792"/>
            <a:ext cx="5832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74"/>
            <a:ext cx="871296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556792"/>
            <a:ext cx="583264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5616624" cy="165618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</a:rPr>
              <a:t>Пути формирования </a:t>
            </a:r>
            <a:r>
              <a:rPr lang="ru-RU" sz="2800" dirty="0" err="1">
                <a:solidFill>
                  <a:schemeClr val="tx1"/>
                </a:solidFill>
                <a:effectLst/>
              </a:rPr>
              <a:t>метапредметных</a:t>
            </a:r>
            <a:r>
              <a:rPr lang="ru-RU" sz="2800" dirty="0">
                <a:solidFill>
                  <a:schemeClr val="tx1"/>
                </a:solidFill>
                <a:effectLst/>
              </a:rPr>
              <a:t> результатов в условиях реализации ФГОС СОО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523"/>
            <a:ext cx="85689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/>
              <a:t>Муниципальный ресурсный центр по </a:t>
            </a:r>
            <a:r>
              <a:rPr lang="ru-RU" sz="2000" b="1" dirty="0"/>
              <a:t>вопросам </a:t>
            </a:r>
            <a:r>
              <a:rPr lang="ru-RU" sz="2000" b="1" dirty="0" smtClean="0"/>
              <a:t>реализации ФГОС СОО 26.01.2023г</a:t>
            </a:r>
            <a:r>
              <a:rPr lang="ru-RU" sz="2000" b="1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311172"/>
              </p:ext>
            </p:extLst>
          </p:nvPr>
        </p:nvGraphicFramePr>
        <p:xfrm>
          <a:off x="0" y="764704"/>
          <a:ext cx="9108504" cy="6093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  <a:gridCol w="6480720"/>
              </a:tblGrid>
              <a:tr h="4997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СОО 2012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СОО 2022</a:t>
                      </a:r>
                      <a:endParaRPr lang="ru-RU" sz="2400" dirty="0"/>
                    </a:p>
                  </a:txBody>
                  <a:tcPr/>
                </a:tc>
              </a:tr>
              <a:tr h="499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Регулятивные УУД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принятие себя и других людей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401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принимать себя, понимая свои недостатки и достоинства;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принимать мотивы и аргументы других людей при анализе результатов деятельности;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признавать свое право и право других людей на ошибки;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развивать способность понимать мир с позиции другого человека.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51520" y="53375"/>
            <a:ext cx="8712968" cy="71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solidFill>
                  <a:schemeClr val="tx1"/>
                </a:solidFill>
              </a:rPr>
              <a:t>Требования ФГОС СОО к метапредметным результатам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04764"/>
            <a:ext cx="8712968" cy="7113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Механизмы достижения </a:t>
            </a:r>
            <a:r>
              <a:rPr lang="ru-RU" sz="2800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2800" dirty="0" smtClean="0">
                <a:solidFill>
                  <a:schemeClr val="tx1"/>
                </a:solidFill>
              </a:rPr>
              <a:t> результатов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716895" y="4698202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432732" y="412194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488295" y="416480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716895" y="192752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432732" y="13512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163826" y="1373353"/>
            <a:ext cx="78006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400" dirty="0"/>
              <a:t>Использование технологии </a:t>
            </a:r>
            <a:r>
              <a:rPr lang="ru-RU" sz="2400" dirty="0" err="1"/>
              <a:t>блочно</a:t>
            </a:r>
            <a:r>
              <a:rPr lang="ru-RU" sz="2400" dirty="0"/>
              <a:t>-модульного </a:t>
            </a:r>
            <a:r>
              <a:rPr lang="ru-RU" sz="2400" dirty="0" smtClean="0"/>
              <a:t>обучения</a:t>
            </a:r>
            <a:endParaRPr lang="ru-RU" sz="2400" dirty="0"/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488295" y="13941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716895" y="285293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432732" y="21894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488295" y="22323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718483" y="3760511"/>
            <a:ext cx="4799012" cy="158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432732" y="318583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488295" y="32286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716895" y="560021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432732" y="502395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488295" y="50668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186128" y="1979996"/>
            <a:ext cx="653095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Включение в учебный план специальных </a:t>
            </a:r>
            <a:r>
              <a:rPr lang="ru-RU" sz="2400" dirty="0" smtClean="0"/>
              <a:t>курсов</a:t>
            </a:r>
          </a:p>
          <a:p>
            <a:pPr eaLnBrk="0" hangingPunct="0"/>
            <a:r>
              <a:rPr lang="ru-RU" sz="2400" dirty="0"/>
              <a:t>(</a:t>
            </a:r>
            <a:r>
              <a:rPr lang="ru-RU" sz="2400" dirty="0" smtClean="0"/>
              <a:t> </a:t>
            </a:r>
            <a:r>
              <a:rPr lang="ru-RU" sz="2400" dirty="0"/>
              <a:t>«Психология общения</a:t>
            </a:r>
            <a:r>
              <a:rPr lang="ru-RU" sz="2400" dirty="0" smtClean="0"/>
              <a:t>»)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149261" y="3151853"/>
            <a:ext cx="5694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Организация работы инициативных групп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107710" y="3809809"/>
            <a:ext cx="66093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Организация и проведение социальных практик </a:t>
            </a:r>
            <a:endParaRPr lang="ru-RU" sz="2400" dirty="0" smtClean="0"/>
          </a:p>
          <a:p>
            <a:pPr eaLnBrk="0" hangingPunct="0"/>
            <a:r>
              <a:rPr lang="ru-RU" sz="2400" dirty="0" smtClean="0"/>
              <a:t>и </a:t>
            </a:r>
            <a:r>
              <a:rPr lang="ru-RU" sz="2400" dirty="0"/>
              <a:t>профессиональных проб обучающихся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120616" y="4830251"/>
            <a:ext cx="75623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Применение междисциплинарного подхода в </a:t>
            </a:r>
            <a:r>
              <a:rPr lang="ru-RU" sz="2400" dirty="0" smtClean="0"/>
              <a:t>обучении</a:t>
            </a:r>
          </a:p>
          <a:p>
            <a:pPr eaLnBrk="0" hangingPunct="0"/>
            <a:r>
              <a:rPr lang="ru-RU" sz="2400" dirty="0" smtClean="0"/>
              <a:t> (</a:t>
            </a:r>
            <a:r>
              <a:rPr lang="ru-RU" sz="2400" dirty="0" err="1" smtClean="0"/>
              <a:t>метапредметные</a:t>
            </a:r>
            <a:r>
              <a:rPr lang="ru-RU" sz="2400" dirty="0" smtClean="0"/>
              <a:t> недели, МДО уроки)</a:t>
            </a: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Технология </a:t>
            </a:r>
            <a:r>
              <a:rPr lang="ru-RU" sz="3600" dirty="0" err="1" smtClean="0">
                <a:solidFill>
                  <a:schemeClr val="tx1"/>
                </a:solidFill>
              </a:rPr>
              <a:t>блочно</a:t>
            </a:r>
            <a:r>
              <a:rPr lang="ru-RU" sz="3600" dirty="0" smtClean="0">
                <a:solidFill>
                  <a:schemeClr val="tx1"/>
                </a:solidFill>
              </a:rPr>
              <a:t>-модульного обучения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05881"/>
            <a:ext cx="784887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assets-global.website-files.com/599873abab717100012c91ea/6141ea4d8ff91e0ca78cf413_cover%20mod-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06080"/>
            <a:ext cx="7848872" cy="3447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Модульное построение программы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7920880" cy="446449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</a:rPr>
              <a:t>Целевой модуль</a:t>
            </a:r>
            <a:r>
              <a:rPr lang="ru-RU" dirty="0">
                <a:solidFill>
                  <a:schemeClr val="tx1"/>
                </a:solidFill>
              </a:rPr>
              <a:t> (1–2 занятия)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Информационно-операционный </a:t>
            </a:r>
            <a:r>
              <a:rPr lang="ru-RU" b="1" dirty="0">
                <a:solidFill>
                  <a:schemeClr val="tx1"/>
                </a:solidFill>
              </a:rPr>
              <a:t>модуль</a:t>
            </a:r>
            <a:r>
              <a:rPr lang="ru-RU" dirty="0">
                <a:solidFill>
                  <a:schemeClr val="tx1"/>
                </a:solidFill>
              </a:rPr>
              <a:t> (3–5 занятий)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Коррекционный </a:t>
            </a:r>
            <a:r>
              <a:rPr lang="ru-RU" b="1" dirty="0">
                <a:solidFill>
                  <a:schemeClr val="tx1"/>
                </a:solidFill>
              </a:rPr>
              <a:t>модуль</a:t>
            </a:r>
            <a:r>
              <a:rPr lang="ru-RU" dirty="0">
                <a:solidFill>
                  <a:schemeClr val="tx1"/>
                </a:solidFill>
              </a:rPr>
              <a:t> (1–2 занятия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Контрольный </a:t>
            </a:r>
            <a:r>
              <a:rPr lang="ru-RU" b="1" dirty="0">
                <a:solidFill>
                  <a:schemeClr val="tx1"/>
                </a:solidFill>
              </a:rPr>
              <a:t>модуль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(1–2 занятия)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Модульное построение урока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5832648" cy="4464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Мотивационный этап. 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Входная </a:t>
            </a:r>
            <a:r>
              <a:rPr lang="ru-RU" dirty="0">
                <a:solidFill>
                  <a:schemeClr val="tx1"/>
                </a:solidFill>
              </a:rPr>
              <a:t>диагностика. </a:t>
            </a:r>
            <a:endParaRPr lang="ru-RU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3. ‍Обучающие блоки.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4. Рефлексия.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45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ssets-global.website-files.com/599873abab717100012c91ea/6153a738f63ce0311451f83c_karta%20(1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374"/>
            <a:ext cx="6401359" cy="6804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0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80619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/>
              </a:rPr>
              <a:t>Плюсы и минусы модульно-блочного обучения</a:t>
            </a:r>
            <a:r>
              <a:rPr lang="ru-RU" sz="3200" dirty="0">
                <a:solidFill>
                  <a:schemeClr val="tx1"/>
                </a:solidFill>
                <a:effectLst/>
              </a:rPr>
              <a:t/>
            </a:r>
            <a:br>
              <a:rPr lang="ru-RU" sz="3200" dirty="0">
                <a:solidFill>
                  <a:schemeClr val="tx1"/>
                </a:solidFill>
                <a:effectLst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4392488" cy="446449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Плюсы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Гибкость и динамичность</a:t>
            </a:r>
            <a:r>
              <a:rPr lang="ru-RU" dirty="0">
                <a:solidFill>
                  <a:schemeClr val="tx1"/>
                </a:solidFill>
              </a:rPr>
              <a:t>. Элементы модульной системы можно дополнять и заменять в зависимости от целей и формы обучения.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‍</a:t>
            </a:r>
            <a:r>
              <a:rPr lang="ru-RU" b="1" dirty="0">
                <a:solidFill>
                  <a:schemeClr val="tx1"/>
                </a:solidFill>
              </a:rPr>
              <a:t>Развитие самостоятельности.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Индивидуализация. </a:t>
            </a:r>
            <a:r>
              <a:rPr lang="ru-RU" dirty="0">
                <a:solidFill>
                  <a:schemeClr val="tx1"/>
                </a:solidFill>
              </a:rPr>
              <a:t>Ученики сами выбирают, какими методами получать знания и каков порядок выполнения заданий.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‍</a:t>
            </a:r>
            <a:r>
              <a:rPr lang="ru-RU" b="1" dirty="0">
                <a:solidFill>
                  <a:schemeClr val="tx1"/>
                </a:solidFill>
              </a:rPr>
              <a:t>Психологический комфорт. </a:t>
            </a:r>
            <a:r>
              <a:rPr lang="ru-RU" dirty="0">
                <a:solidFill>
                  <a:schemeClr val="tx1"/>
                </a:solidFill>
              </a:rPr>
              <a:t>Самоконтроль и концентрация на одном–двух предметах в течение дня снижают стресс от учёбы.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‍</a:t>
            </a:r>
            <a:r>
              <a:rPr lang="ru-RU" b="1" dirty="0">
                <a:solidFill>
                  <a:schemeClr val="tx1"/>
                </a:solidFill>
              </a:rPr>
              <a:t>Равномерная нагрузка.</a:t>
            </a:r>
            <a:r>
              <a:rPr lang="ru-RU" dirty="0">
                <a:solidFill>
                  <a:schemeClr val="tx1"/>
                </a:solidFill>
              </a:rPr>
              <a:t> Обучение по всем предметам строится на единых алгоритмах, а каждой теме уделено равное количество часов. 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‍</a:t>
            </a:r>
            <a:r>
              <a:rPr lang="ru-RU" b="1" dirty="0">
                <a:solidFill>
                  <a:schemeClr val="tx1"/>
                </a:solidFill>
              </a:rPr>
              <a:t>Возможность дистанционного и семейного обучения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355976" y="1526522"/>
            <a:ext cx="4392488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Минусы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dirty="0">
                <a:solidFill>
                  <a:schemeClr val="tx1"/>
                </a:solidFill>
              </a:rPr>
              <a:t>Не подходит для начальной школы</a:t>
            </a:r>
            <a:r>
              <a:rPr lang="ru-RU" dirty="0">
                <a:solidFill>
                  <a:schemeClr val="tx1"/>
                </a:solidFill>
              </a:rPr>
              <a:t>. У младших школьников ещё не сформированы навыки, необходимые для самообразования.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‍</a:t>
            </a:r>
            <a:r>
              <a:rPr lang="ru-RU" b="1" dirty="0">
                <a:solidFill>
                  <a:schemeClr val="tx1"/>
                </a:solidFill>
              </a:rPr>
              <a:t>Требует адаптации</a:t>
            </a:r>
            <a:r>
              <a:rPr lang="ru-RU" dirty="0">
                <a:solidFill>
                  <a:schemeClr val="tx1"/>
                </a:solidFill>
              </a:rPr>
              <a:t>. Не всем легко привыкнуть к такому высокому уровню самостоятельной работы. 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‍</a:t>
            </a:r>
            <a:r>
              <a:rPr lang="ru-RU" b="1" dirty="0">
                <a:solidFill>
                  <a:schemeClr val="tx1"/>
                </a:solidFill>
              </a:rPr>
              <a:t>Требует подготовки учителя</a:t>
            </a:r>
            <a:r>
              <a:rPr lang="ru-RU" dirty="0">
                <a:solidFill>
                  <a:schemeClr val="tx1"/>
                </a:solidFill>
              </a:rPr>
              <a:t>. Разработка раздаточных материалов для каждого модуля требует от учителя высокого профессионализма и отнимает много времени и сил.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04764"/>
            <a:ext cx="8712968" cy="7113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Механизмы достижения </a:t>
            </a:r>
            <a:r>
              <a:rPr lang="ru-RU" sz="2800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2800" dirty="0" smtClean="0">
                <a:solidFill>
                  <a:schemeClr val="tx1"/>
                </a:solidFill>
              </a:rPr>
              <a:t> результатов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716895" y="4698202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432732" y="412194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488295" y="416480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716895" y="192752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432732" y="13512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163826" y="1373353"/>
            <a:ext cx="78006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400" dirty="0"/>
              <a:t>Использование технологии </a:t>
            </a:r>
            <a:r>
              <a:rPr lang="ru-RU" sz="2400" dirty="0" err="1"/>
              <a:t>блочно</a:t>
            </a:r>
            <a:r>
              <a:rPr lang="ru-RU" sz="2400" dirty="0"/>
              <a:t>-модульного </a:t>
            </a:r>
            <a:r>
              <a:rPr lang="ru-RU" sz="2400" dirty="0" smtClean="0"/>
              <a:t>обучения</a:t>
            </a:r>
            <a:endParaRPr lang="ru-RU" sz="2400" dirty="0"/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488295" y="13941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716895" y="285293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432732" y="21894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488295" y="22323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718483" y="3760511"/>
            <a:ext cx="4799012" cy="158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432732" y="318583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488295" y="32286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716895" y="560021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432732" y="502395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488295" y="50668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186128" y="1979996"/>
            <a:ext cx="653095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Включение в учебный план специальных </a:t>
            </a:r>
            <a:r>
              <a:rPr lang="ru-RU" sz="2400" dirty="0" smtClean="0"/>
              <a:t>курсов</a:t>
            </a:r>
          </a:p>
          <a:p>
            <a:pPr eaLnBrk="0" hangingPunct="0"/>
            <a:r>
              <a:rPr lang="ru-RU" sz="2400" dirty="0"/>
              <a:t>(</a:t>
            </a:r>
            <a:r>
              <a:rPr lang="ru-RU" sz="2400" dirty="0" smtClean="0"/>
              <a:t> </a:t>
            </a:r>
            <a:r>
              <a:rPr lang="ru-RU" sz="2400" dirty="0"/>
              <a:t>«Психология общения</a:t>
            </a:r>
            <a:r>
              <a:rPr lang="ru-RU" sz="2400" dirty="0" smtClean="0"/>
              <a:t>»)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149261" y="3151853"/>
            <a:ext cx="5694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Организация работы инициативных групп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107710" y="3809809"/>
            <a:ext cx="66093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Организация и проведение социальных практик </a:t>
            </a:r>
            <a:endParaRPr lang="ru-RU" sz="2400" dirty="0" smtClean="0"/>
          </a:p>
          <a:p>
            <a:pPr eaLnBrk="0" hangingPunct="0"/>
            <a:r>
              <a:rPr lang="ru-RU" sz="2400" dirty="0" smtClean="0"/>
              <a:t>и </a:t>
            </a:r>
            <a:r>
              <a:rPr lang="ru-RU" sz="2400" dirty="0"/>
              <a:t>профессиональных проб обучающихся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120616" y="4830251"/>
            <a:ext cx="75623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Применение междисциплинарного подхода в </a:t>
            </a:r>
            <a:r>
              <a:rPr lang="ru-RU" sz="2400" dirty="0" smtClean="0"/>
              <a:t>обучении</a:t>
            </a:r>
          </a:p>
          <a:p>
            <a:pPr eaLnBrk="0" hangingPunct="0"/>
            <a:r>
              <a:rPr lang="ru-RU" sz="2400" dirty="0" smtClean="0"/>
              <a:t> (</a:t>
            </a:r>
            <a:r>
              <a:rPr lang="ru-RU" sz="2400" dirty="0" err="1" smtClean="0"/>
              <a:t>метапредметные</a:t>
            </a:r>
            <a:r>
              <a:rPr lang="ru-RU" sz="2400" dirty="0" smtClean="0"/>
              <a:t> недели, МДО уроки)</a:t>
            </a:r>
          </a:p>
        </p:txBody>
      </p:sp>
    </p:spTree>
    <p:extLst>
      <p:ext uri="{BB962C8B-B14F-4D97-AF65-F5344CB8AC3E}">
        <p14:creationId xmlns:p14="http://schemas.microsoft.com/office/powerpoint/2010/main" val="5448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8522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/>
              </a:rPr>
              <a:t>Индивидуальный учебный план </a:t>
            </a: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обучающегося </a:t>
            </a:r>
            <a:r>
              <a:rPr lang="ru-RU" sz="2400" b="1" i="1" dirty="0" err="1">
                <a:solidFill>
                  <a:schemeClr val="tx1"/>
                </a:solidFill>
                <a:effectLst/>
              </a:rPr>
              <a:t>Азановой</a:t>
            </a:r>
            <a:r>
              <a:rPr lang="ru-RU" sz="2400" b="1" i="1" dirty="0">
                <a:solidFill>
                  <a:schemeClr val="tx1"/>
                </a:solidFill>
                <a:effectLst/>
              </a:rPr>
              <a:t> Екатерины Ивановны</a:t>
            </a: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МАОУ «Артинский лицей» 2022/23, 2023/24 учебные годы</a:t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6253" t="14669" r="27242" b="6187"/>
          <a:stretch/>
        </p:blipFill>
        <p:spPr>
          <a:xfrm>
            <a:off x="1187624" y="1052736"/>
            <a:ext cx="6264696" cy="57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2123" t="17335" r="21621" b="7990"/>
          <a:stretch/>
        </p:blipFill>
        <p:spPr>
          <a:xfrm>
            <a:off x="251520" y="0"/>
            <a:ext cx="7668344" cy="5725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253" t="17114" r="22742" b="64217"/>
          <a:stretch/>
        </p:blipFill>
        <p:spPr>
          <a:xfrm>
            <a:off x="251520" y="5701927"/>
            <a:ext cx="7668344" cy="14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517846"/>
              </p:ext>
            </p:extLst>
          </p:nvPr>
        </p:nvGraphicFramePr>
        <p:xfrm>
          <a:off x="216174" y="764705"/>
          <a:ext cx="8567738" cy="576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869"/>
                <a:gridCol w="4283869"/>
              </a:tblGrid>
              <a:tr h="4724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СОО 2012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СОО 2022</a:t>
                      </a:r>
                      <a:endParaRPr lang="ru-RU" sz="2000" dirty="0"/>
                    </a:p>
                  </a:txBody>
                  <a:tcPr/>
                </a:tc>
              </a:tr>
              <a:tr h="4724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Познавательные УУД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24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базовые логические действия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4285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8.4. Готовность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способность к самостоятельной информационно-познавательной деятельности, включая умение ориентироваться в различных источниках информации, критически оценивать и интерпретировать информацию, получаемую из различных источников;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формулировать и актуализировать проблему, рассматривать ее всесторонне;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устанавливать существенный признак или основания для сравнения, классификации и обобщения;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определять цели деятельности, задавать параметры и критерии их достижения;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выявлять закономерности и противоречия в рассматриваемых явлениях;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вносить коррективы в деятельность, оценивать соответствие результатов целям,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риски последствий деятельности;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развивать креативное мышление при решении жизненных проблем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51520" y="53375"/>
            <a:ext cx="8712968" cy="71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solidFill>
                  <a:schemeClr val="tx1"/>
                </a:solidFill>
              </a:rPr>
              <a:t>Требования ФГОС СОО к метапредметным результатам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Рефрейминг</a:t>
            </a:r>
            <a:endParaRPr lang="ru-RU" dirty="0"/>
          </a:p>
        </p:txBody>
      </p:sp>
      <p:pic>
        <p:nvPicPr>
          <p:cNvPr id="11266" name="Picture 2" descr="https://thepresentation.ru/img/tmb/3/210809/7024b05ec5842fe21af6dc030af883f9-800x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29298" r="55038" b="33400"/>
          <a:stretch/>
        </p:blipFill>
        <p:spPr bwMode="auto">
          <a:xfrm>
            <a:off x="1691680" y="1340768"/>
            <a:ext cx="55446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6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Рефрейминг</a:t>
            </a:r>
            <a:endParaRPr lang="ru-RU" dirty="0"/>
          </a:p>
        </p:txBody>
      </p:sp>
      <p:pic>
        <p:nvPicPr>
          <p:cNvPr id="11266" name="Picture 2" descr="https://thepresentation.ru/img/tmb/3/210809/7024b05ec5842fe21af6dc030af883f9-800x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1" b="26961"/>
          <a:stretch/>
        </p:blipFill>
        <p:spPr bwMode="auto">
          <a:xfrm>
            <a:off x="179512" y="1844824"/>
            <a:ext cx="86481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0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04764"/>
            <a:ext cx="8712968" cy="7113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Механизмы достижения </a:t>
            </a:r>
            <a:r>
              <a:rPr lang="ru-RU" sz="2800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2800" dirty="0" smtClean="0">
                <a:solidFill>
                  <a:schemeClr val="tx1"/>
                </a:solidFill>
              </a:rPr>
              <a:t> результатов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716895" y="4698202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432732" y="412194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488295" y="416480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716895" y="192752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432732" y="13512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163826" y="1373353"/>
            <a:ext cx="78006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400" dirty="0"/>
              <a:t>Использование технологии </a:t>
            </a:r>
            <a:r>
              <a:rPr lang="ru-RU" sz="2400" dirty="0" err="1"/>
              <a:t>блочно</a:t>
            </a:r>
            <a:r>
              <a:rPr lang="ru-RU" sz="2400" dirty="0"/>
              <a:t>-модульного </a:t>
            </a:r>
            <a:r>
              <a:rPr lang="ru-RU" sz="2400" dirty="0" smtClean="0"/>
              <a:t>обучения</a:t>
            </a:r>
            <a:endParaRPr lang="ru-RU" sz="2400" dirty="0"/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488295" y="13941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716895" y="285293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432732" y="21894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488295" y="22323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718483" y="3760511"/>
            <a:ext cx="4799012" cy="158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432732" y="318583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488295" y="32286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716895" y="560021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432732" y="502395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488295" y="50668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186128" y="1979996"/>
            <a:ext cx="653095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Включение в учебный план специальных </a:t>
            </a:r>
            <a:r>
              <a:rPr lang="ru-RU" sz="2400" dirty="0" smtClean="0"/>
              <a:t>курсов</a:t>
            </a:r>
          </a:p>
          <a:p>
            <a:pPr eaLnBrk="0" hangingPunct="0"/>
            <a:r>
              <a:rPr lang="ru-RU" sz="2400" dirty="0"/>
              <a:t>(</a:t>
            </a:r>
            <a:r>
              <a:rPr lang="ru-RU" sz="2400" dirty="0" smtClean="0"/>
              <a:t> </a:t>
            </a:r>
            <a:r>
              <a:rPr lang="ru-RU" sz="2400" dirty="0"/>
              <a:t>«Психология общения</a:t>
            </a:r>
            <a:r>
              <a:rPr lang="ru-RU" sz="2400" dirty="0" smtClean="0"/>
              <a:t>»)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149261" y="3151853"/>
            <a:ext cx="5694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Организация работы инициативных групп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107710" y="3809809"/>
            <a:ext cx="66093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Организация и проведение социальных практик </a:t>
            </a:r>
            <a:endParaRPr lang="ru-RU" sz="2400" dirty="0" smtClean="0"/>
          </a:p>
          <a:p>
            <a:pPr eaLnBrk="0" hangingPunct="0"/>
            <a:r>
              <a:rPr lang="ru-RU" sz="2400" dirty="0" smtClean="0"/>
              <a:t>и </a:t>
            </a:r>
            <a:r>
              <a:rPr lang="ru-RU" sz="2400" dirty="0"/>
              <a:t>профессиональных проб обучающихся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120616" y="4830251"/>
            <a:ext cx="75623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Применение междисциплинарного подхода в </a:t>
            </a:r>
            <a:r>
              <a:rPr lang="ru-RU" sz="2400" dirty="0" smtClean="0"/>
              <a:t>обучении</a:t>
            </a:r>
          </a:p>
          <a:p>
            <a:pPr eaLnBrk="0" hangingPunct="0"/>
            <a:r>
              <a:rPr lang="ru-RU" sz="2400" dirty="0" smtClean="0"/>
              <a:t> (</a:t>
            </a:r>
            <a:r>
              <a:rPr lang="ru-RU" sz="2400" dirty="0" err="1" smtClean="0"/>
              <a:t>метапредметные</a:t>
            </a:r>
            <a:r>
              <a:rPr lang="ru-RU" sz="2400" dirty="0" smtClean="0"/>
              <a:t> недели, МДО уроки)</a:t>
            </a:r>
          </a:p>
        </p:txBody>
      </p:sp>
    </p:spTree>
    <p:extLst>
      <p:ext uri="{BB962C8B-B14F-4D97-AF65-F5344CB8AC3E}">
        <p14:creationId xmlns:p14="http://schemas.microsoft.com/office/powerpoint/2010/main" val="266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492" y="2720808"/>
            <a:ext cx="8274889" cy="1438757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sz="45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Инициативная группа </a:t>
            </a:r>
            <a:r>
              <a:rPr lang="ru-RU" sz="45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45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5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45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Школьная служба примирения»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037" y="4447383"/>
            <a:ext cx="7543800" cy="1143000"/>
          </a:xfrm>
        </p:spPr>
        <p:txBody>
          <a:bodyPr/>
          <a:lstStyle/>
          <a:p>
            <a:r>
              <a:rPr lang="ru-RU" dirty="0" smtClean="0"/>
              <a:t>Куратор: Кузнецова Е.А., зам. директора по УВР</a:t>
            </a:r>
          </a:p>
          <a:p>
            <a:r>
              <a:rPr lang="ru-RU" dirty="0" smtClean="0"/>
              <a:t>Состав участников: 20 человек 8-11 классов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8245" b="16298"/>
          <a:stretch/>
        </p:blipFill>
        <p:spPr>
          <a:xfrm>
            <a:off x="2650758" y="207129"/>
            <a:ext cx="4293739" cy="2225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930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579" y="206947"/>
            <a:ext cx="7894464" cy="468414"/>
          </a:xfrm>
        </p:spPr>
        <p:txBody>
          <a:bodyPr>
            <a:normAutofit fontScale="90000"/>
          </a:bodyPr>
          <a:lstStyle/>
          <a:p>
            <a:r>
              <a:rPr lang="ru-RU" sz="3000" b="1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Общешкольное мероприятие «Неделя дружбы»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08245" y="749501"/>
          <a:ext cx="8113143" cy="5641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994"/>
                <a:gridCol w="1096606"/>
                <a:gridCol w="1187471"/>
                <a:gridCol w="2294036"/>
                <a:gridCol w="2294036"/>
              </a:tblGrid>
              <a:tr h="19569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Понедельник 21.11.2022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12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>
                          <a:solidFill>
                            <a:schemeClr val="tx1"/>
                          </a:solidFill>
                          <a:effectLst/>
                        </a:rPr>
                        <a:t>Мероприятие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>
                          <a:solidFill>
                            <a:schemeClr val="tx1"/>
                          </a:solidFill>
                          <a:effectLst/>
                        </a:rPr>
                        <a:t>Участники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tx1"/>
                          </a:solidFill>
                          <a:effectLst/>
                        </a:rPr>
                        <a:t>Время проведения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>
                          <a:solidFill>
                            <a:schemeClr val="tx1"/>
                          </a:solidFill>
                          <a:effectLst/>
                        </a:rPr>
                        <a:t>Место проведения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>
                          <a:solidFill>
                            <a:schemeClr val="tx1"/>
                          </a:solidFill>
                          <a:effectLst/>
                        </a:rPr>
                        <a:t>Ответственные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</a:tr>
              <a:tr h="58707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«Рыбка дружбы»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3 «А», 3 «В», 4 «В»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9:10-9:30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Рекреация начальной школы 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1 этаж)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effectLst/>
                        </a:rPr>
                        <a:t>Солоп О., Чебыкина К.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effectLst/>
                        </a:rPr>
                        <a:t>Туканов А., Азанова Е., Котлярова Д., Еремеева К., Фёдорова Л.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</a:tr>
              <a:tr h="587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effectLst/>
                        </a:rPr>
                        <a:t>4 «А», 4 «Б», 3 «Б»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9:10-9:30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Рекреация начальной школы 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2 этаж)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effectLst/>
                        </a:rPr>
                        <a:t>Фефелов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 Я.,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effectLst/>
                        </a:rPr>
                        <a:t>Бузмакова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 А.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Сыропятова М.,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effectLst/>
                        </a:rPr>
                        <a:t>Бузмаков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 А.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err="1">
                          <a:solidFill>
                            <a:schemeClr val="tx1"/>
                          </a:solidFill>
                          <a:effectLst/>
                        </a:rPr>
                        <a:t>Шевалдина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 К., Балашова Ю.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</a:tr>
              <a:tr h="587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1 «А», 1 «В», 2 «Б», 1 «Б»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10:10-10:30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Рекреация начальной школы 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1 этаж)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effectLst/>
                        </a:rPr>
                        <a:t>Солоп О., Чебыкина К.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effectLst/>
                        </a:rPr>
                        <a:t>Туканов А., Азанова Е., Котлярова Д., Еремеева К., Фёдорова Л.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</a:tr>
              <a:tr h="5870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effectLst/>
                        </a:rPr>
                        <a:t>2 «В», 2 «А»,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effectLst/>
                        </a:rPr>
                        <a:t>10:10-10:30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Рекреация начальной школы 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2 этаж)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effectLst/>
                        </a:rPr>
                        <a:t>Фефелов Я., Бузмакова А.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effectLst/>
                        </a:rPr>
                        <a:t>Сыропятова М., Бузмаков А.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effectLst/>
                        </a:rPr>
                        <a:t>Шевалдина К., Балашова Ю.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</a:tr>
              <a:tr h="1174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effectLst/>
                        </a:rPr>
                        <a:t>«Каждый разный. Все свои ИЛИ Большая игра в индейцев»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>
                          <a:solidFill>
                            <a:schemeClr val="tx1"/>
                          </a:solidFill>
                          <a:effectLst/>
                        </a:rPr>
                        <a:t>5-6 классы</a:t>
                      </a:r>
                      <a:endParaRPr lang="ru-RU" sz="1200" b="0" i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6 урок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Кабинеты лицея 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1-Солоп О.,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effectLst/>
                        </a:rPr>
                        <a:t>Чебыкина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 К., 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2-Азанова Е.,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effectLst/>
                        </a:rPr>
                        <a:t>Еловских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 К., 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3-Еремеева Е., Федорова Е., 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</a:rPr>
                        <a:t>4-Фефелов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Я.,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effectLst/>
                        </a:rPr>
                        <a:t>Бузмакова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 А., </a:t>
                      </a:r>
                      <a:endParaRPr lang="ru-RU" sz="14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</a:rPr>
                        <a:t>5-Балашова 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Ю., </a:t>
                      </a:r>
                      <a:r>
                        <a:rPr lang="ru-RU" sz="1400" b="0" i="0" dirty="0" err="1">
                          <a:solidFill>
                            <a:schemeClr val="tx1"/>
                          </a:solidFill>
                          <a:effectLst/>
                        </a:rPr>
                        <a:t>Шевалдина</a:t>
                      </a: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 К.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</a:rPr>
                        <a:t>6-Бузмаков А., Трапезников Н.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8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29565" y="1343229"/>
          <a:ext cx="8113143" cy="5022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0994"/>
                <a:gridCol w="1096606"/>
                <a:gridCol w="1187471"/>
                <a:gridCol w="2294036"/>
                <a:gridCol w="2294036"/>
              </a:tblGrid>
              <a:tr h="20793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Вторник 22.11.2022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172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Подвижные игры в начальной школе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 «А», 3 «В», 4 «В»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9:10-9:30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Рекреация начальной школы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 этаж)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Солоп О., Чебыкина К.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Туканов А., Азанова Е., Котлярова Д., Еремеева К., Фёдорова 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</a:tr>
              <a:tr h="623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 «А», 4 «Б», 3 «Б»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9:10-9:30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Рекреация начальной школы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 этаж)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Фефелов Я., Бузмакова 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Сыропятова М., Бузмаков 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Шевалдина К., Балашова Ю.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</a:tr>
              <a:tr h="831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 «А», 1 «В», 2 «Б», 1 «Б»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10:10-10:30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Рекреация начальной школы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 этаж)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Солоп О., Чебыкина К.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Туканов А., Азанова Е., Котлярова Д., Еремеева К., Фёдорова Л.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</a:tr>
              <a:tr h="623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 «В», 2 «А»,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10:10-10:30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Рекреация начальной школы 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 этаж)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Фефелов Я., Бузмакова 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Сыропятова М., Бузмаков 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Шевалдина К., Балашова Ю.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</a:tr>
              <a:tr h="415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Игра-нетворкинг «Все свои»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7-8 классы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 урок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Актовый зал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Солоп О., Чебыкина К., Азанова Е.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</a:tr>
              <a:tr h="20793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Среда 23.11.2022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Танцевально-музыкальный батл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9-11 классы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 урок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Актовый зал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Солоп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О.,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Чебыкина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К.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53" marR="14453" marT="0" marB="0"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29476" y="552936"/>
            <a:ext cx="7894464" cy="468414"/>
          </a:xfrm>
        </p:spPr>
        <p:txBody>
          <a:bodyPr>
            <a:normAutofit fontScale="90000"/>
          </a:bodyPr>
          <a:lstStyle/>
          <a:p>
            <a:r>
              <a:rPr lang="ru-RU" sz="3000" b="1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Общешкольное мероприятие «Неделя дружбы»</a:t>
            </a:r>
          </a:p>
        </p:txBody>
      </p:sp>
    </p:spTree>
    <p:extLst>
      <p:ext uri="{BB962C8B-B14F-4D97-AF65-F5344CB8AC3E}">
        <p14:creationId xmlns:p14="http://schemas.microsoft.com/office/powerpoint/2010/main" val="7027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55" y="1532506"/>
            <a:ext cx="5957660" cy="4468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93" y="1531093"/>
            <a:ext cx="6022322" cy="4516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93" y="1484009"/>
            <a:ext cx="6086984" cy="4565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02" y="1471074"/>
            <a:ext cx="6039569" cy="45296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93" y="1422258"/>
            <a:ext cx="6092078" cy="4569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93" y="1471073"/>
            <a:ext cx="6092078" cy="45690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48" y="1456531"/>
            <a:ext cx="6023066" cy="4517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54" y="1430651"/>
            <a:ext cx="6092078" cy="45690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387" y="331156"/>
            <a:ext cx="7543800" cy="5201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Акция «Рыбка дружбы»</a:t>
            </a:r>
            <a:endParaRPr lang="ru-RU" b="1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7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759" y="435927"/>
            <a:ext cx="7543800" cy="5201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Игры на сплочение коллектива</a:t>
            </a:r>
            <a:endParaRPr lang="ru-RU" b="1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91" y="1433895"/>
            <a:ext cx="5858804" cy="43941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91" y="1410750"/>
            <a:ext cx="6120000" cy="459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91" y="1410750"/>
            <a:ext cx="6120000" cy="459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56" y="1410750"/>
            <a:ext cx="6120000" cy="459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74" y="1365939"/>
            <a:ext cx="6120000" cy="459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56" y="1335947"/>
            <a:ext cx="6120000" cy="459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91" y="1373348"/>
            <a:ext cx="6120000" cy="45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1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625" y="556737"/>
            <a:ext cx="7543800" cy="5055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Большая игра в индейцев</a:t>
            </a:r>
            <a:endParaRPr lang="ru-RU" b="1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29" y="1482445"/>
            <a:ext cx="5760000" cy="432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28" y="1498252"/>
            <a:ext cx="5738924" cy="4304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29" y="1482445"/>
            <a:ext cx="5760000" cy="43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9" y="1498252"/>
            <a:ext cx="5802719" cy="43520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 t="2790" r="2209" b="11627"/>
          <a:stretch/>
        </p:blipFill>
        <p:spPr>
          <a:xfrm>
            <a:off x="1427421" y="1473332"/>
            <a:ext cx="6573579" cy="440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900" y="495554"/>
            <a:ext cx="8700091" cy="57451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Игра для учеников 7-8 классов «Все свои»</a:t>
            </a:r>
            <a:endParaRPr lang="ru-RU" b="1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79" y="1646719"/>
            <a:ext cx="5534699" cy="4151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00" y="1646718"/>
            <a:ext cx="5635256" cy="4226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45" y="1593112"/>
            <a:ext cx="3305729" cy="4407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01" y="1535076"/>
            <a:ext cx="5954233" cy="4465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33" y="1518684"/>
            <a:ext cx="3361550" cy="44820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73" y="1518684"/>
            <a:ext cx="6009688" cy="45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02107"/>
              </p:ext>
            </p:extLst>
          </p:nvPr>
        </p:nvGraphicFramePr>
        <p:xfrm>
          <a:off x="0" y="620688"/>
          <a:ext cx="9144000" cy="622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078"/>
                <a:gridCol w="624792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ФГОС СОО 2012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ФГОС СОО 2022</a:t>
                      </a:r>
                      <a:endParaRPr lang="ru-RU" sz="1500" dirty="0"/>
                    </a:p>
                  </a:txBody>
                  <a:tcPr/>
                </a:tc>
              </a:tr>
              <a:tr h="2625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Познавательные УУД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75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базовые исследовательские действия</a:t>
                      </a:r>
                      <a:endParaRPr lang="ru-RU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196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8.3.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ладение навыками познавательной, учебно-исследовательской и проектной деятельности, навыками разрешения проблем; способность и готовность к самостоятельному поиску методов решения практических задач, применению различных методов познания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владеть навыками учебно-исследовательской и проектной деятельности, навыками разрешения проблем;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способность и готовность к самостоятельному поиску методов решения практических задач, применению различных методов познания;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овладение видами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проектов;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научного типа мышления, владение научной терминологией, ключевыми понятиями и методами;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ставить и формулировать собственные задачи в образовательной деятельности и жизненных ситуациях;</a:t>
                      </a: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выявлять причинно-следственные связи и актуализировать задачу, выдвигать гипотезу ее решения, находить аргументы для доказательства своих утверждений, задавать параметры и критерии решения;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анализировать полученные в ходе решения задачи результаты, критически оценивать их достоверность, прогнозировать изменение в новых условиях;</a:t>
                      </a: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давать оценку новым ситуациям, оценивать приобретенный опыт;</a:t>
                      </a: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разрабатывать план решения проблемы с учетом анализа имеющихся материальных и нематериальных ресурсов;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осуществлять целенаправленный поиск переноса средств и способов действия в профессиональную среду;</a:t>
                      </a: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уметь переносить знания в познавательную и практическую области жизнедеятельности;</a:t>
                      </a: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уметь интегрировать знания из разных предметных областей;</a:t>
                      </a: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выдвигать новые идеи, предлагать оригинальные подходы и решения;</a:t>
                      </a:r>
                    </a:p>
                    <a:p>
                      <a:pPr marL="180000" indent="-285750" algn="just" fontAlgn="base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ставить проблемы и задачи, допускающие альтернативные решения;</a:t>
                      </a:r>
                      <a:endParaRPr lang="ru-RU" sz="13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51520" y="53375"/>
            <a:ext cx="8712968" cy="71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solidFill>
                  <a:schemeClr val="tx1"/>
                </a:solidFill>
              </a:rPr>
              <a:t>Требования ФГОС СОО к метапредметным результатам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816830"/>
            <a:ext cx="7543800" cy="4548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Танцевальный </a:t>
            </a:r>
            <a:r>
              <a:rPr lang="ru-RU" b="1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баттл</a:t>
            </a:r>
            <a:endParaRPr lang="ru-RU" b="1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8" y="1596400"/>
            <a:ext cx="5760000" cy="432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8" y="1596400"/>
            <a:ext cx="5760000" cy="43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68" y="1596400"/>
            <a:ext cx="5760000" cy="43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1" t="8918" r="9135" b="24444"/>
          <a:stretch/>
        </p:blipFill>
        <p:spPr>
          <a:xfrm>
            <a:off x="1888625" y="1907402"/>
            <a:ext cx="5774643" cy="39258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11" y="1596400"/>
            <a:ext cx="5760000" cy="43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54" y="1596400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4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173" y="1869429"/>
            <a:ext cx="3881947" cy="3341281"/>
          </a:xfrm>
        </p:spPr>
        <p:txBody>
          <a:bodyPr>
            <a:noAutofit/>
          </a:bodyPr>
          <a:lstStyle/>
          <a:p>
            <a:pPr algn="ctr"/>
            <a:r>
              <a:rPr lang="ru-RU" sz="2700" b="1" i="1" dirty="0">
                <a:solidFill>
                  <a:srgbClr val="FF0000"/>
                </a:solidFill>
              </a:rPr>
              <a:t>Команда</a:t>
            </a:r>
            <a:r>
              <a:rPr lang="ru-RU" sz="2700" b="1" dirty="0">
                <a:solidFill>
                  <a:srgbClr val="FF0000"/>
                </a:solidFill>
              </a:rPr>
              <a:t> «</a:t>
            </a:r>
            <a:r>
              <a:rPr lang="ru-RU" sz="2700" b="1" dirty="0">
                <a:solidFill>
                  <a:srgbClr val="FFC000"/>
                </a:solidFill>
              </a:rPr>
              <a:t>Р</a:t>
            </a:r>
            <a:r>
              <a:rPr lang="ru-RU" sz="2700" b="1" dirty="0">
                <a:solidFill>
                  <a:srgbClr val="FFFF00"/>
                </a:solidFill>
              </a:rPr>
              <a:t>а</a:t>
            </a:r>
            <a:r>
              <a:rPr lang="ru-RU" sz="2700" b="1" dirty="0">
                <a:solidFill>
                  <a:srgbClr val="00B050"/>
                </a:solidFill>
              </a:rPr>
              <a:t>д</a:t>
            </a:r>
            <a:r>
              <a:rPr lang="ru-RU" sz="2700" b="1" dirty="0">
                <a:solidFill>
                  <a:srgbClr val="00B0F0"/>
                </a:solidFill>
              </a:rPr>
              <a:t>у</a:t>
            </a:r>
            <a:r>
              <a:rPr lang="ru-RU" sz="2700" b="1" dirty="0">
                <a:solidFill>
                  <a:srgbClr val="0070C0"/>
                </a:solidFill>
              </a:rPr>
              <a:t>г</a:t>
            </a:r>
            <a:r>
              <a:rPr lang="ru-RU" sz="2700" b="1" dirty="0">
                <a:solidFill>
                  <a:srgbClr val="7030A0"/>
                </a:solidFill>
              </a:rPr>
              <a:t>а</a:t>
            </a:r>
            <a:r>
              <a:rPr lang="ru-RU" sz="2700" b="1" dirty="0"/>
              <a:t>»</a:t>
            </a:r>
            <a:br>
              <a:rPr lang="ru-RU" sz="2700" b="1" dirty="0"/>
            </a:br>
            <a:r>
              <a:rPr lang="ru-RU" sz="2700" b="1" dirty="0"/>
              <a:t> </a:t>
            </a:r>
            <a:br>
              <a:rPr lang="ru-RU" sz="2700" b="1" dirty="0"/>
            </a:br>
            <a:r>
              <a:rPr lang="ru-RU" sz="2700" b="1" i="1" dirty="0"/>
              <a:t>МАОУ «Артинский лицей»,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/>
              <a:t> победитель окружного этапа Сбора волонтеров профилактической направленности среди команд Западного управленческого округа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92" y="247135"/>
            <a:ext cx="4516395" cy="6021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7693154" y="0"/>
          <a:ext cx="1430633" cy="202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Acrobat Document" r:id="rId4" imgW="5667119" imgH="8019810" progId="AcroExch.Document.DC">
                  <p:embed/>
                </p:oleObj>
              </mc:Choice>
              <mc:Fallback>
                <p:oleObj name="Acrobat Document" r:id="rId4" imgW="5667119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93154" y="0"/>
                        <a:ext cx="1430633" cy="2024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3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04764"/>
            <a:ext cx="8712968" cy="7113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Механизмы достижения </a:t>
            </a:r>
            <a:r>
              <a:rPr lang="ru-RU" sz="2800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2800" dirty="0" smtClean="0">
                <a:solidFill>
                  <a:schemeClr val="tx1"/>
                </a:solidFill>
              </a:rPr>
              <a:t> результатов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716895" y="4698202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432732" y="412194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488295" y="416480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716895" y="192752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432732" y="13512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163826" y="1373353"/>
            <a:ext cx="78006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400" dirty="0"/>
              <a:t>Использование технологии </a:t>
            </a:r>
            <a:r>
              <a:rPr lang="ru-RU" sz="2400" dirty="0" err="1"/>
              <a:t>блочно</a:t>
            </a:r>
            <a:r>
              <a:rPr lang="ru-RU" sz="2400" dirty="0"/>
              <a:t>-модульного </a:t>
            </a:r>
            <a:r>
              <a:rPr lang="ru-RU" sz="2400" dirty="0" smtClean="0"/>
              <a:t>обучения</a:t>
            </a:r>
            <a:endParaRPr lang="ru-RU" sz="2400" dirty="0"/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488295" y="13941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716895" y="285293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432732" y="21894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488295" y="22323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718483" y="3760511"/>
            <a:ext cx="4799012" cy="158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432732" y="318583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488295" y="32286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716895" y="560021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432732" y="502395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488295" y="50668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186128" y="1979996"/>
            <a:ext cx="653095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Включение в учебный план специальных </a:t>
            </a:r>
            <a:r>
              <a:rPr lang="ru-RU" sz="2400" dirty="0" smtClean="0"/>
              <a:t>курсов</a:t>
            </a:r>
          </a:p>
          <a:p>
            <a:pPr eaLnBrk="0" hangingPunct="0"/>
            <a:r>
              <a:rPr lang="ru-RU" sz="2400" dirty="0"/>
              <a:t>(</a:t>
            </a:r>
            <a:r>
              <a:rPr lang="ru-RU" sz="2400" dirty="0" smtClean="0"/>
              <a:t> </a:t>
            </a:r>
            <a:r>
              <a:rPr lang="ru-RU" sz="2400" dirty="0"/>
              <a:t>«Психология общения</a:t>
            </a:r>
            <a:r>
              <a:rPr lang="ru-RU" sz="2400" dirty="0" smtClean="0"/>
              <a:t>»)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149261" y="3151853"/>
            <a:ext cx="5694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Организация работы инициативных групп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107710" y="3809809"/>
            <a:ext cx="66093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Организация и проведение социальных практик </a:t>
            </a:r>
            <a:endParaRPr lang="ru-RU" sz="2400" dirty="0" smtClean="0"/>
          </a:p>
          <a:p>
            <a:pPr eaLnBrk="0" hangingPunct="0"/>
            <a:r>
              <a:rPr lang="ru-RU" sz="2400" dirty="0" smtClean="0"/>
              <a:t>и </a:t>
            </a:r>
            <a:r>
              <a:rPr lang="ru-RU" sz="2400" dirty="0"/>
              <a:t>профессиональных проб обучающихся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120616" y="4830251"/>
            <a:ext cx="75623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Применение междисциплинарного подхода в </a:t>
            </a:r>
            <a:r>
              <a:rPr lang="ru-RU" sz="2400" dirty="0" smtClean="0"/>
              <a:t>обучении</a:t>
            </a:r>
          </a:p>
          <a:p>
            <a:pPr eaLnBrk="0" hangingPunct="0"/>
            <a:r>
              <a:rPr lang="ru-RU" sz="2400" dirty="0" smtClean="0"/>
              <a:t> (</a:t>
            </a:r>
            <a:r>
              <a:rPr lang="ru-RU" sz="2400" dirty="0" err="1" smtClean="0"/>
              <a:t>метапредметные</a:t>
            </a:r>
            <a:r>
              <a:rPr lang="ru-RU" sz="2400" dirty="0" smtClean="0"/>
              <a:t> недели, МДО уроки)</a:t>
            </a:r>
          </a:p>
        </p:txBody>
      </p:sp>
    </p:spTree>
    <p:extLst>
      <p:ext uri="{BB962C8B-B14F-4D97-AF65-F5344CB8AC3E}">
        <p14:creationId xmlns:p14="http://schemas.microsoft.com/office/powerpoint/2010/main" val="24114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04"/>
          <a:stretch/>
        </p:blipFill>
        <p:spPr>
          <a:xfrm>
            <a:off x="275972" y="629439"/>
            <a:ext cx="3900988" cy="503180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85"/>
          <a:stretch/>
        </p:blipFill>
        <p:spPr>
          <a:xfrm>
            <a:off x="4201411" y="629437"/>
            <a:ext cx="4123149" cy="50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4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27385"/>
            <a:ext cx="5184576" cy="6912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7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-74711"/>
            <a:ext cx="5220072" cy="6960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8"/>
            <a:ext cx="51435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"/>
            <a:ext cx="9144000" cy="6858000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2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04764"/>
            <a:ext cx="8712968" cy="7113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Механизмы достижения </a:t>
            </a:r>
            <a:r>
              <a:rPr lang="ru-RU" sz="2800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2800" dirty="0" smtClean="0">
                <a:solidFill>
                  <a:schemeClr val="tx1"/>
                </a:solidFill>
              </a:rPr>
              <a:t> результатов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716895" y="4698202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432732" y="412194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488295" y="416480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716895" y="192752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432732" y="13512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163826" y="1373353"/>
            <a:ext cx="78006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400" dirty="0"/>
              <a:t>Использование технологии </a:t>
            </a:r>
            <a:r>
              <a:rPr lang="ru-RU" sz="2400" dirty="0" err="1"/>
              <a:t>блочно</a:t>
            </a:r>
            <a:r>
              <a:rPr lang="ru-RU" sz="2400" dirty="0"/>
              <a:t>-модульного </a:t>
            </a:r>
            <a:r>
              <a:rPr lang="ru-RU" sz="2400" dirty="0" smtClean="0"/>
              <a:t>обучения</a:t>
            </a:r>
            <a:endParaRPr lang="ru-RU" sz="2400" dirty="0"/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488295" y="13941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716895" y="2852936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432732" y="2189464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488295" y="223232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718483" y="3760511"/>
            <a:ext cx="4799012" cy="1587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432732" y="318583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488295" y="32286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716895" y="5600213"/>
            <a:ext cx="48006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C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432732" y="5023951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488295" y="506681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186128" y="1979996"/>
            <a:ext cx="653095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Включение в учебный план специальных </a:t>
            </a:r>
            <a:r>
              <a:rPr lang="ru-RU" sz="2400" dirty="0" smtClean="0"/>
              <a:t>курсов</a:t>
            </a:r>
          </a:p>
          <a:p>
            <a:pPr eaLnBrk="0" hangingPunct="0"/>
            <a:r>
              <a:rPr lang="ru-RU" sz="2400" dirty="0"/>
              <a:t>(</a:t>
            </a:r>
            <a:r>
              <a:rPr lang="ru-RU" sz="2400" dirty="0" smtClean="0"/>
              <a:t> </a:t>
            </a:r>
            <a:r>
              <a:rPr lang="ru-RU" sz="2400" dirty="0"/>
              <a:t>«Психология общения</a:t>
            </a:r>
            <a:r>
              <a:rPr lang="ru-RU" sz="2400" dirty="0" smtClean="0"/>
              <a:t>»)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149261" y="3151853"/>
            <a:ext cx="5694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Организация работы инициативных групп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107710" y="3809809"/>
            <a:ext cx="660937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Организация и проведение социальных практик </a:t>
            </a:r>
            <a:endParaRPr lang="ru-RU" sz="2400" dirty="0" smtClean="0"/>
          </a:p>
          <a:p>
            <a:pPr eaLnBrk="0" hangingPunct="0"/>
            <a:r>
              <a:rPr lang="ru-RU" sz="2400" dirty="0" smtClean="0"/>
              <a:t>и </a:t>
            </a:r>
            <a:r>
              <a:rPr lang="ru-RU" sz="2400" dirty="0"/>
              <a:t>профессиональных проб обучающихся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1120616" y="4830251"/>
            <a:ext cx="756232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Применение междисциплинарного подхода в </a:t>
            </a:r>
            <a:r>
              <a:rPr lang="ru-RU" sz="2400" dirty="0" smtClean="0"/>
              <a:t>обучении</a:t>
            </a:r>
          </a:p>
          <a:p>
            <a:pPr eaLnBrk="0" hangingPunct="0"/>
            <a:r>
              <a:rPr lang="ru-RU" sz="2400" dirty="0" smtClean="0"/>
              <a:t> (</a:t>
            </a:r>
            <a:r>
              <a:rPr lang="ru-RU" sz="2400" dirty="0" err="1" smtClean="0"/>
              <a:t>метапредметные</a:t>
            </a:r>
            <a:r>
              <a:rPr lang="ru-RU" sz="2400" dirty="0" smtClean="0"/>
              <a:t> недели, МДО уроки)</a:t>
            </a:r>
          </a:p>
        </p:txBody>
      </p:sp>
    </p:spTree>
    <p:extLst>
      <p:ext uri="{BB962C8B-B14F-4D97-AF65-F5344CB8AC3E}">
        <p14:creationId xmlns:p14="http://schemas.microsoft.com/office/powerpoint/2010/main" val="10050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128" t="18670" r="22116" b="15990"/>
          <a:stretch/>
        </p:blipFill>
        <p:spPr>
          <a:xfrm>
            <a:off x="97433" y="293046"/>
            <a:ext cx="8855743" cy="594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75"/>
            <a:ext cx="8712968" cy="71133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Единый методический день в </a:t>
            </a:r>
            <a:r>
              <a:rPr lang="ru-RU" sz="3200" dirty="0" err="1" smtClean="0">
                <a:solidFill>
                  <a:schemeClr val="tx1"/>
                </a:solidFill>
              </a:rPr>
              <a:t>Артинском</a:t>
            </a:r>
            <a:r>
              <a:rPr lang="ru-RU" sz="3200" dirty="0" smtClean="0">
                <a:solidFill>
                  <a:schemeClr val="tx1"/>
                </a:solidFill>
              </a:rPr>
              <a:t> ГО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5"/>
            <a:ext cx="8568952" cy="5256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Секция: Междисциплинарный </a:t>
            </a:r>
            <a:r>
              <a:rPr lang="ru-RU" sz="2400" b="1" i="1" dirty="0">
                <a:solidFill>
                  <a:schemeClr val="tx1"/>
                </a:solidFill>
              </a:rPr>
              <a:t>подход в формировании функциональной </a:t>
            </a:r>
            <a:r>
              <a:rPr lang="ru-RU" sz="2400" b="1" i="1" dirty="0" smtClean="0">
                <a:solidFill>
                  <a:schemeClr val="tx1"/>
                </a:solidFill>
              </a:rPr>
              <a:t>грамотности</a:t>
            </a:r>
          </a:p>
          <a:p>
            <a:pPr marL="0" indent="0">
              <a:buNone/>
            </a:pPr>
            <a:endParaRPr lang="ru-RU" sz="2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0232"/>
              </p:ext>
            </p:extLst>
          </p:nvPr>
        </p:nvGraphicFramePr>
        <p:xfrm>
          <a:off x="107504" y="1772816"/>
          <a:ext cx="8856984" cy="4527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0420"/>
                <a:gridCol w="3127580"/>
                <a:gridCol w="1674608"/>
                <a:gridCol w="1224136"/>
                <a:gridCol w="2160240"/>
              </a:tblGrid>
              <a:tr h="6981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Форма представления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Продолжи-</a:t>
                      </a:r>
                      <a:r>
                        <a:rPr lang="ru-RU" sz="1800" dirty="0" err="1" smtClean="0">
                          <a:effectLst/>
                        </a:rPr>
                        <a:t>тельность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Ответственные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</a:tr>
              <a:tr h="9308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Функциональная грамотность как цель и результат современного образования.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Доклад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 минут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Команда МБОУ «Сухановская СОШ»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</a:tr>
              <a:tr h="9540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Устный счет для легкой жизни.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Мастер-класс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 минут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Команда начальной школы МАОУ «Артинский лицей»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</a:tr>
              <a:tr h="10145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Вода – источник жизни на Земле.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Мастер-класс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 минут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Команда основной школы МАОУ «Артинский лицей»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</a:tr>
              <a:tr h="9296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Управляй энергией!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Мастер-класс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 минут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Команда старшей школы МАОУ «Артинский лицей»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23" marR="604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06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408854"/>
              </p:ext>
            </p:extLst>
          </p:nvPr>
        </p:nvGraphicFramePr>
        <p:xfrm>
          <a:off x="0" y="762823"/>
          <a:ext cx="9144000" cy="609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599"/>
                <a:gridCol w="5479401"/>
              </a:tblGrid>
              <a:tr h="4919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СОО 2012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СОО 2022</a:t>
                      </a:r>
                      <a:endParaRPr lang="ru-RU" sz="2000" dirty="0"/>
                    </a:p>
                  </a:txBody>
                  <a:tcPr/>
                </a:tc>
              </a:tr>
              <a:tr h="4919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Познавательные УУД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9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 информацией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921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8.4. Готовность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способность к самостоятельной информационно-познавательной деятельности, включая умение ориентироваться в различных источниках информации, критически оценивать и интерпретировать информацию, получаемую из различных источников;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владеть навыками получения информации из источников разных типов, самостоятельно осуществлять поиск, анализ, систематизацию и интерпретацию информации различных видов и форм представления;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создавать тексты в различных форматах с учетом назначения информации и целевой аудитории, выбирая оптимальную форму представления и визуализации;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достоверность, легитимность информации, ее соответствие правовым и морально-этическим нормам;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использовать средства информационных и коммуникационных технологий в решении когнитивных, коммуникативных и организационных задач с соблюдением требований эргономики, техники безопасности, гигиены, ресурсосбережения, правовых и этических норм, норм информационной безопасности;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владеть навыками распознавания и защиты информации, информационной безопасности личности.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51520" y="53375"/>
            <a:ext cx="8712968" cy="71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tx1"/>
                </a:solidFill>
              </a:rPr>
              <a:t>Требования ФГОС СОО к </a:t>
            </a:r>
            <a:r>
              <a:rPr lang="ru-RU" sz="2800" dirty="0" err="1" smtClean="0">
                <a:solidFill>
                  <a:schemeClr val="tx1"/>
                </a:solidFill>
              </a:rPr>
              <a:t>метапредметным</a:t>
            </a:r>
            <a:r>
              <a:rPr lang="ru-RU" sz="2800" dirty="0" smtClean="0">
                <a:solidFill>
                  <a:schemeClr val="tx1"/>
                </a:solidFill>
              </a:rPr>
              <a:t> результатам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966185"/>
              </p:ext>
            </p:extLst>
          </p:nvPr>
        </p:nvGraphicFramePr>
        <p:xfrm>
          <a:off x="216174" y="764705"/>
          <a:ext cx="8567738" cy="576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794"/>
                <a:gridCol w="4499944"/>
              </a:tblGrid>
              <a:tr h="4724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СОО 2012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СОО 2022</a:t>
                      </a:r>
                      <a:endParaRPr lang="ru-RU" sz="2000" dirty="0"/>
                    </a:p>
                  </a:txBody>
                  <a:tcPr/>
                </a:tc>
              </a:tr>
              <a:tr h="4724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Коммуникативные УУД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4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общение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285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8.8.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Владение языковыми средствами - умение ясно, логично и точно излагать свою точку зрения, использовать адекватные языковые средства.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осуществлять коммуникации во всех сферах жизни;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распознавать невербальные средства общения, понимать значение социальных знаков, распознавать предпосылки конфликтных ситуаций и смягчать конфликты;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владеть различными способами общения и взаимодействия;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аргументированно вести диалог,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уметь смягчать конфликтные ситуации;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развернуто и логично излагать свою точку зрения с использованием языковых средств;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51520" y="53375"/>
            <a:ext cx="8712968" cy="71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solidFill>
                  <a:schemeClr val="tx1"/>
                </a:solidFill>
              </a:rPr>
              <a:t>Требования ФГОС СОО к метапредметным результатам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667902"/>
              </p:ext>
            </p:extLst>
          </p:nvPr>
        </p:nvGraphicFramePr>
        <p:xfrm>
          <a:off x="35496" y="764704"/>
          <a:ext cx="9108504" cy="6879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888"/>
                <a:gridCol w="5544616"/>
              </a:tblGrid>
              <a:tr h="4724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СОО 2012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СОО 2022</a:t>
                      </a:r>
                      <a:endParaRPr lang="ru-RU" sz="2000" dirty="0"/>
                    </a:p>
                  </a:txBody>
                  <a:tcPr/>
                </a:tc>
              </a:tr>
              <a:tr h="4724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Коммуникативные УУД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4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совместная деятельность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285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8.2.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мение продуктивно общаться и взаимодействовать в процессе совместной деятельности, учитывать позиции других участников деятельности, эффективно разрешать конфликты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понимать и использовать преимущества командной и индивидуальной работы;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выбирать тематику и методы совместных действий с учетом общих интересов и возможностей каждого члена коллектива;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принимать цели совместной деятельности, организовывать и координировать действия по ее достижению: составлять план действий, распределять роли с учетом мнений участников обсуждать результаты совместной работы;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качество своего вклада и каждого участника команды в общий результат по разработанным критериям;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предлагать новые проекты, оценивать идеи с позиции новизны, оригинальности, практической значимости;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координировать и выполнять работу в условиях реального, виртуального и комбинированного взаимодействия;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осуществлять позитивное стратегическое поведение в различных ситуациях, проявлять творчество и воображение, быть инициативным.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51520" y="53375"/>
            <a:ext cx="8712968" cy="71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solidFill>
                  <a:schemeClr val="tx1"/>
                </a:solidFill>
              </a:rPr>
              <a:t>Требования ФГОС СОО к метапредметным результатам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239493"/>
              </p:ext>
            </p:extLst>
          </p:nvPr>
        </p:nvGraphicFramePr>
        <p:xfrm>
          <a:off x="0" y="764704"/>
          <a:ext cx="9108504" cy="6093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888"/>
                <a:gridCol w="5544616"/>
              </a:tblGrid>
              <a:tr h="4997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СОО 2012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ФГОС СОО 2022</a:t>
                      </a:r>
                      <a:endParaRPr lang="ru-RU" sz="2000" dirty="0"/>
                    </a:p>
                  </a:txBody>
                  <a:tcPr/>
                </a:tc>
              </a:tr>
              <a:tr h="499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Регулятивные УУД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самоорганизация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401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п. 8.7.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Умение самостоятельно оценивать и принимать решения, определяющие стратегию поведения, с учетом гражданских и нравственных ценностей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осуществлять познавательную деятельность, выявлять проблемы, ставить и формулировать собственные задачи в образовательной деятельности и жизненных ситуациях;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самостоятельно составлять план решения проблемы с учетом имеющихся ресурсов, собственных возможностей и предпочтений;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давать оценку новым ситуациям;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расширять рамки учебного предмета на основе личных предпочтений;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делать осознанный выбор, аргументировать его, брать ответственность за решение;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оценивать приобретенный опыт;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способствовать формированию и проявлению широкой эрудиции в разных областях знаний, постоянно повышать свой образовательный и культурный уровень;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51520" y="53375"/>
            <a:ext cx="8712968" cy="71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solidFill>
                  <a:schemeClr val="tx1"/>
                </a:solidFill>
              </a:rPr>
              <a:t>Требования ФГОС СОО к метапредметным результатам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674252"/>
              </p:ext>
            </p:extLst>
          </p:nvPr>
        </p:nvGraphicFramePr>
        <p:xfrm>
          <a:off x="0" y="764704"/>
          <a:ext cx="9108504" cy="6093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888"/>
                <a:gridCol w="5544616"/>
              </a:tblGrid>
              <a:tr h="4997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СОО 2012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СОО 2022</a:t>
                      </a:r>
                      <a:endParaRPr lang="ru-RU" sz="2400" dirty="0"/>
                    </a:p>
                  </a:txBody>
                  <a:tcPr/>
                </a:tc>
              </a:tr>
              <a:tr h="499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Регулятивные УУД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самоконтроль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401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давать оценку новым ситуациям, вносить коррективы в деятельность, оценивать соответствие результатов целям;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владеть навыками познавательной рефлексии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осознания совершаемых действий и мыслительных процессов, их результатов и оснований;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использовать приемы рефлексии для оценки ситуации, выбора верного решения;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уметь оценивать риски и своевременно принимать решения по их снижению;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51520" y="53375"/>
            <a:ext cx="8712968" cy="71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solidFill>
                  <a:schemeClr val="tx1"/>
                </a:solidFill>
              </a:rPr>
              <a:t>Требования ФГОС СОО к метапредметным результатам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1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473419"/>
              </p:ext>
            </p:extLst>
          </p:nvPr>
        </p:nvGraphicFramePr>
        <p:xfrm>
          <a:off x="0" y="764704"/>
          <a:ext cx="9108504" cy="6175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784"/>
                <a:gridCol w="6480720"/>
              </a:tblGrid>
              <a:tr h="49975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СОО 2012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ФГОС СОО 2022</a:t>
                      </a:r>
                      <a:endParaRPr lang="ru-RU" sz="2400" dirty="0"/>
                    </a:p>
                  </a:txBody>
                  <a:tcPr/>
                </a:tc>
              </a:tr>
              <a:tr h="499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Регулятивные УУД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75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эмоциональный интеллект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401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состояние, видеть направления развития собственной эмоциональной сферы, быть уверенным в себе;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саморегулирования, включающего самоконтроль, умение принимать ответственность за свое поведение, способность адаптироваться к эмоциональным изменениям и проявлять гибкость, быть открытым новому;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внутренней мотивации, включающей стремление к достижению цели и успеху, оптимизм, инициативность, умение действовать, исходя из своих возможностей;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эмпатии</a:t>
                      </a: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включающей способность понимать эмоциональное состояние других, учитывать его при осуществлении коммуникации, способность к сочувствию и сопереживанию;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социальных навыков, включающих способность выстраивать отношения с другими людьми, заботиться, проявлять интерес и разрешать конфликты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251520" y="53375"/>
            <a:ext cx="8712968" cy="711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solidFill>
                  <a:schemeClr val="tx1"/>
                </a:solidFill>
              </a:rPr>
              <a:t>Требования ФГОС СОО к метапредметным результатам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da282c6691220aebf1fec2510f4b25155745d"/>
</p:tagLst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2061</Words>
  <Application>Microsoft Office PowerPoint</Application>
  <PresentationFormat>Экран (4:3)</PresentationFormat>
  <Paragraphs>333</Paragraphs>
  <Slides>37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Calibri</vt:lpstr>
      <vt:lpstr>Symbol</vt:lpstr>
      <vt:lpstr>Times New Roman</vt:lpstr>
      <vt:lpstr>Тема Office</vt:lpstr>
      <vt:lpstr>Acrobat Document</vt:lpstr>
      <vt:lpstr>Пути формирования метапредметных результатов в условиях реализации ФГОС СОО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Механизмы достижения метапредметных результатов </vt:lpstr>
      <vt:lpstr>Технология блочно-модульного обучения</vt:lpstr>
      <vt:lpstr>Модульное построение программы</vt:lpstr>
      <vt:lpstr>Модульное построение урока</vt:lpstr>
      <vt:lpstr>Презентация PowerPoint</vt:lpstr>
      <vt:lpstr>Плюсы и минусы модульно-блочного обучения </vt:lpstr>
      <vt:lpstr>Механизмы достижения метапредметных результатов </vt:lpstr>
      <vt:lpstr>Индивидуальный учебный план  обучающегося Азановой Екатерины Ивановны МАОУ «Артинский лицей» 2022/23, 2023/24 учебные годы </vt:lpstr>
      <vt:lpstr>Презентация PowerPoint</vt:lpstr>
      <vt:lpstr>Рефрейминг</vt:lpstr>
      <vt:lpstr>Рефрейминг</vt:lpstr>
      <vt:lpstr>Механизмы достижения метапредметных результатов </vt:lpstr>
      <vt:lpstr>Инициативная группа  «Школьная служба примирения»</vt:lpstr>
      <vt:lpstr>Общешкольное мероприятие «Неделя дружбы»</vt:lpstr>
      <vt:lpstr>Общешкольное мероприятие «Неделя дружбы»</vt:lpstr>
      <vt:lpstr>Акция «Рыбка дружбы»</vt:lpstr>
      <vt:lpstr>Игры на сплочение коллектива</vt:lpstr>
      <vt:lpstr>Большая игра в индейцев</vt:lpstr>
      <vt:lpstr>Игра для учеников 7-8 классов «Все свои»</vt:lpstr>
      <vt:lpstr>Танцевальный баттл</vt:lpstr>
      <vt:lpstr>Команда «Радуга»   МАОУ «Артинский лицей»,   победитель окружного этапа Сбора волонтеров профилактической направленности среди команд Западного управленческого округа</vt:lpstr>
      <vt:lpstr>Механизмы достижения метапредметных результатов </vt:lpstr>
      <vt:lpstr>Презентация PowerPoint</vt:lpstr>
      <vt:lpstr>Презентация PowerPoint</vt:lpstr>
      <vt:lpstr>Механизмы достижения метапредметных результатов </vt:lpstr>
      <vt:lpstr>Презентация PowerPoint</vt:lpstr>
      <vt:lpstr>Единый методический день в Артинском ГО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Стопка книг и будильник</dc:title>
  <dc:creator>obstinate</dc:creator>
  <dc:description>Шаблон презентации с сайта https://presentation-creation.ru/</dc:description>
  <cp:lastModifiedBy>ЕленаК</cp:lastModifiedBy>
  <cp:revision>809</cp:revision>
  <dcterms:created xsi:type="dcterms:W3CDTF">2018-02-25T09:09:03Z</dcterms:created>
  <dcterms:modified xsi:type="dcterms:W3CDTF">2023-01-26T08:41:35Z</dcterms:modified>
</cp:coreProperties>
</file>