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75" r:id="rId3"/>
    <p:sldId id="278" r:id="rId4"/>
    <p:sldId id="258" r:id="rId5"/>
    <p:sldId id="269" r:id="rId6"/>
    <p:sldId id="270" r:id="rId7"/>
    <p:sldId id="282" r:id="rId8"/>
    <p:sldId id="262" r:id="rId9"/>
    <p:sldId id="279" r:id="rId10"/>
    <p:sldId id="284" r:id="rId11"/>
    <p:sldId id="280" r:id="rId12"/>
    <p:sldId id="281" r:id="rId13"/>
    <p:sldId id="283" r:id="rId14"/>
    <p:sldId id="261" r:id="rId15"/>
    <p:sldId id="286" r:id="rId16"/>
    <p:sldId id="271" r:id="rId17"/>
    <p:sldId id="288" r:id="rId18"/>
    <p:sldId id="277" r:id="rId19"/>
    <p:sldId id="272" r:id="rId20"/>
    <p:sldId id="273" r:id="rId21"/>
    <p:sldId id="274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4472C4"/>
              </a:solidFill>
              <a:ln w="1905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794-4BBA-9B1C-E66D0BEFE51A}"/>
              </c:ext>
            </c:extLst>
          </c:dPt>
          <c:dPt>
            <c:idx val="1"/>
            <c:bubble3D val="0"/>
            <c:spPr>
              <a:solidFill>
                <a:srgbClr val="ED7D31"/>
              </a:solidFill>
              <a:ln w="1905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794-4BBA-9B1C-E66D0BEFE51A}"/>
              </c:ext>
            </c:extLst>
          </c:dPt>
          <c:dPt>
            <c:idx val="2"/>
            <c:bubble3D val="0"/>
            <c:spPr>
              <a:solidFill>
                <a:srgbClr val="A5A5A5"/>
              </a:solidFill>
              <a:ln w="1905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794-4BBA-9B1C-E66D0BEFE51A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794-4BBA-9B1C-E66D0BEFE51A}"/>
              </c:ext>
            </c:extLst>
          </c:dPt>
          <c:dPt>
            <c:idx val="4"/>
            <c:bubble3D val="0"/>
            <c:spPr>
              <a:solidFill>
                <a:srgbClr val="5B9BD5"/>
              </a:solidFill>
              <a:ln w="1905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794-4BBA-9B1C-E66D0BEFE51A}"/>
              </c:ext>
            </c:extLst>
          </c:dPt>
          <c:cat>
            <c:strRef>
              <c:f>Лист1!$A$2:$A$6</c:f>
              <c:strCache>
                <c:ptCount val="5"/>
                <c:pt idx="0">
                  <c:v>Социальный</c:v>
                </c:pt>
                <c:pt idx="1">
                  <c:v>Творческий</c:v>
                </c:pt>
                <c:pt idx="2">
                  <c:v>Исследовательский</c:v>
                </c:pt>
                <c:pt idx="3">
                  <c:v>Информационный</c:v>
                </c:pt>
                <c:pt idx="4">
                  <c:v>Прикладной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9</c:v>
                </c:pt>
                <c:pt idx="3">
                  <c:v>8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794-4BBA-9B1C-E66D0BEFE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 charset="0"/>
                <a:ea typeface="+mn-ea"/>
                <a:cs typeface="+mn-ea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 charset="0"/>
                <a:ea typeface="+mn-ea"/>
                <a:cs typeface="+mn-ea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 charset="0"/>
                <a:ea typeface="+mn-ea"/>
                <a:cs typeface="+mn-ea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 charset="0"/>
                <a:ea typeface="+mn-ea"/>
                <a:cs typeface="+mn-ea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 charset="0"/>
                <a:ea typeface="+mn-ea"/>
                <a:cs typeface="+mn-ea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 charset="0"/>
              <a:ea typeface="+mn-ea"/>
              <a:cs typeface="+mn-ea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ysClr val="windowText" lastClr="000000">
        <a:lumMod val="65000"/>
        <a:lumOff val="35000"/>
      </a:sysClr>
    </cs:fontRef>
    <cs:defRPr sz="1000" kern="1200"/>
  </cs:axisTitle>
  <cs:categoryAxis>
    <cs:lnRef idx="0"/>
    <cs:fillRef idx="0"/>
    <cs:effectRef idx="0"/>
    <cs:fontRef idx="minor">
      <a:sysClr val="windowText" lastClr="000000">
        <a:lumMod val="65000"/>
        <a:lumOff val="35000"/>
      </a:sysClr>
    </cs:fontRef>
    <cs:spPr>
      <a:ln w="9525" cap="flat" cmpd="sng" algn="ctr">
        <a:solidFill>
          <a:sysClr val="windowText" lastClr="000000">
            <a:lumMod val="15000"/>
            <a:lumOff val="85000"/>
          </a:sys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ysClr val="windowText" lastClr="000000"/>
    </cs:fontRef>
    <cs:spPr>
      <a:solidFill>
        <a:sysClr val="window" lastClr="FFFFFF"/>
      </a:solidFill>
      <a:ln w="9525" cap="flat" cmpd="sng" algn="ctr">
        <a:solidFill>
          <a:sysClr val="windowText" lastClr="000000">
            <a:lumMod val="15000"/>
            <a:lumOff val="85000"/>
          </a:sysClr>
        </a:solidFill>
        <a:round/>
      </a:ln>
    </cs:spPr>
    <cs:defRPr sz="900" kern="1200"/>
  </cs:chartArea>
  <cs:dataLabel>
    <cs:lnRef idx="0"/>
    <cs:fillRef idx="0"/>
    <cs:effectRef idx="0"/>
    <cs:fontRef idx="minor">
      <a:sysClr val="windowText" lastClr="000000">
        <a:lumMod val="75000"/>
        <a:lumOff val="25000"/>
      </a:sysClr>
    </cs:fontRef>
    <cs:defRPr sz="900" kern="1200"/>
  </cs:dataLabel>
  <cs:dataLabelCallout>
    <cs:lnRef idx="0"/>
    <cs:fillRef idx="0"/>
    <cs:effectRef idx="0"/>
    <cs:fontRef idx="minor">
      <a:sysClr val="windowText" lastClr="000000">
        <a:lumMod val="65000"/>
        <a:lumOff val="35000"/>
      </a:sysClr>
    </cs:fontRef>
    <cs:spPr>
      <a:solidFill>
        <a:sysClr val="window" lastClr="FFFFFF"/>
      </a:solidFill>
      <a:ln>
        <a:solidFill>
          <a:sysClr val="windowText" lastClr="000000">
            <a:lumMod val="25000"/>
            <a:lumOff val="75000"/>
          </a:sys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ysClr val="windowText" lastClr="000000"/>
    </cs:fontRef>
    <cs:spPr>
      <a:ln w="19050">
        <a:solidFill>
          <a:sysClr val="window" lastClr="FFFFFF"/>
        </a:solidFill>
      </a:ln>
    </cs:spPr>
  </cs:dataPoint>
  <cs:dataPoint3D>
    <cs:lnRef idx="0"/>
    <cs:fillRef idx="1">
      <cs:styleClr val="auto"/>
    </cs:fillRef>
    <cs:effectRef idx="0"/>
    <cs:fontRef idx="minor">
      <a:sysClr val="windowText" lastClr="000000"/>
    </cs:fontRef>
    <cs:spPr>
      <a:ln w="25400">
        <a:solidFill>
          <a:sysClr val="window" lastClr="FFFFFF"/>
        </a:solidFill>
      </a:ln>
    </cs:spPr>
  </cs:dataPoint3D>
  <cs:dataPointLine>
    <cs:lnRef idx="0">
      <cs:styleClr val="auto"/>
    </cs:lnRef>
    <cs:fillRef idx="0"/>
    <cs:effectRef idx="0"/>
    <cs:fontRef idx="minor">
      <a:sysClr val="windowText" lastClr="000000"/>
    </cs:fontRef>
    <cs:spPr>
      <a:ln w="28575" cap="rnd">
        <a:solidFill>
          <a:srgbClr val="FFFFFF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ysClr val="windowText" lastClr="000000"/>
    </cs:fontRef>
    <cs:spPr>
      <a:ln w="9525">
        <a:solidFill>
          <a:srgbClr val="FFFFFF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ysClr val="windowText" lastClr="000000"/>
    </cs:fontRef>
    <cs:spPr>
      <a:ln w="9525" cap="rnd">
        <a:solidFill>
          <a:srgbClr val="FFFFFF"/>
        </a:solidFill>
        <a:round/>
      </a:ln>
    </cs:spPr>
  </cs:dataPointWireframe>
  <cs:dataTable>
    <cs:lnRef idx="0"/>
    <cs:fillRef idx="0"/>
    <cs:effectRef idx="0"/>
    <cs:fontRef idx="minor">
      <a:sysClr val="windowText" lastClr="000000">
        <a:lumMod val="65000"/>
        <a:lumOff val="35000"/>
      </a:sysClr>
    </cs:fontRef>
    <cs:spPr>
      <a:noFill/>
      <a:ln w="9525" cap="flat" cmpd="sng" algn="ctr">
        <a:solidFill>
          <a:sysClr val="windowText" lastClr="000000">
            <a:lumMod val="15000"/>
            <a:lumOff val="85000"/>
          </a:sysClr>
        </a:solidFill>
        <a:round/>
      </a:ln>
    </cs:spPr>
    <cs:defRPr sz="900" kern="1200"/>
  </cs:dataTable>
  <cs:downBar>
    <cs:lnRef idx="0"/>
    <cs:fillRef idx="0"/>
    <cs:effectRef idx="0"/>
    <cs:fontRef idx="minor">
      <a:sysClr val="windowText" lastClr="000000"/>
    </cs:fontRef>
    <cs:spPr>
      <a:solidFill>
        <a:sysClr val="windowText" lastClr="000000">
          <a:lumMod val="75000"/>
          <a:lumOff val="25000"/>
        </a:sysClr>
      </a:solidFill>
      <a:ln w="9525" cap="flat" cmpd="sng" algn="ctr">
        <a:solidFill>
          <a:sysClr val="windowText" lastClr="000000">
            <a:lumMod val="65000"/>
            <a:lumOff val="35000"/>
          </a:sysClr>
        </a:solidFill>
        <a:round/>
      </a:ln>
    </cs:spPr>
  </cs:downBar>
  <cs:dropLine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35000"/>
            <a:lumOff val="65000"/>
          </a:sysClr>
        </a:solidFill>
        <a:round/>
      </a:ln>
    </cs:spPr>
  </cs:dropLine>
  <cs:errorBar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65000"/>
            <a:lumOff val="35000"/>
          </a:sysClr>
        </a:solidFill>
        <a:round/>
      </a:ln>
    </cs:spPr>
  </cs:errorBar>
  <cs:floor>
    <cs:lnRef idx="0"/>
    <cs:fillRef idx="0"/>
    <cs:effectRef idx="0"/>
    <cs:fontRef idx="minor">
      <a:sysClr val="windowText" lastClr="000000"/>
    </cs:fontRef>
    <cs:spPr>
      <a:noFill/>
      <a:ln>
        <a:noFill/>
      </a:ln>
    </cs:spPr>
  </cs:floor>
  <cs:gridlineMajor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15000"/>
            <a:lumOff val="85000"/>
          </a:sysClr>
        </a:solidFill>
        <a:round/>
      </a:ln>
    </cs:spPr>
  </cs:gridlineMajor>
  <cs:gridlineMinor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5000"/>
            <a:lumOff val="95000"/>
          </a:sysClr>
        </a:solidFill>
        <a:round/>
      </a:ln>
    </cs:spPr>
  </cs:gridlineMinor>
  <cs:hiLoLine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50000"/>
            <a:lumOff val="50000"/>
          </a:sysClr>
        </a:solidFill>
        <a:round/>
      </a:ln>
    </cs:spPr>
  </cs:hiLoLine>
  <cs:leaderLine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35000"/>
            <a:lumOff val="65000"/>
          </a:sysClr>
        </a:solidFill>
        <a:round/>
      </a:ln>
    </cs:spPr>
  </cs:leaderLine>
  <cs:legend>
    <cs:lnRef idx="0"/>
    <cs:fillRef idx="0"/>
    <cs:effectRef idx="0"/>
    <cs:fontRef idx="minor">
      <a:sysClr val="windowText" lastClr="000000">
        <a:lumMod val="65000"/>
        <a:lumOff val="35000"/>
      </a:sysClr>
    </cs:fontRef>
    <cs:defRPr sz="900" kern="1200"/>
  </cs:legend>
  <cs:plotArea mods="allowNoFillOverride allowNoLineOverride">
    <cs:lnRef idx="0"/>
    <cs:fillRef idx="0"/>
    <cs:effectRef idx="0"/>
    <cs:fontRef idx="minor">
      <a:sysClr val="windowText" lastClr="000000"/>
    </cs:fontRef>
  </cs:plotArea>
  <cs:plotArea3D mods="allowNoFillOverride allowNoLineOverride">
    <cs:lnRef idx="0"/>
    <cs:fillRef idx="0"/>
    <cs:effectRef idx="0"/>
    <cs:fontRef idx="minor">
      <a:sysClr val="windowText" lastClr="000000"/>
    </cs:fontRef>
  </cs:plotArea3D>
  <cs:seriesAxis>
    <cs:lnRef idx="0"/>
    <cs:fillRef idx="0"/>
    <cs:effectRef idx="0"/>
    <cs:fontRef idx="minor">
      <a:sysClr val="windowText" lastClr="000000">
        <a:lumMod val="65000"/>
        <a:lumOff val="35000"/>
      </a:sysClr>
    </cs:fontRef>
    <cs:defRPr sz="900" kern="1200"/>
  </cs:seriesAxis>
  <cs:seriesLine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35000"/>
            <a:lumOff val="65000"/>
          </a:sysClr>
        </a:solidFill>
        <a:round/>
      </a:ln>
    </cs:spPr>
  </cs:seriesLine>
  <cs:title>
    <cs:lnRef idx="0"/>
    <cs:fillRef idx="0"/>
    <cs:effectRef idx="0"/>
    <cs:fontRef idx="minor">
      <a:sysClr val="windowText" lastClr="000000">
        <a:lumMod val="65000"/>
        <a:lumOff val="35000"/>
      </a:sys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ysClr val="windowText" lastClr="000000"/>
    </cs:fontRef>
    <cs:spPr>
      <a:ln w="19050" cap="rnd">
        <a:solidFill>
          <a:srgbClr val="FFFFFF"/>
        </a:solidFill>
        <a:prstDash val="sysDot"/>
      </a:ln>
    </cs:spPr>
  </cs:trendline>
  <cs:trendlineLabel>
    <cs:lnRef idx="0"/>
    <cs:fillRef idx="0"/>
    <cs:effectRef idx="0"/>
    <cs:fontRef idx="minor">
      <a:sysClr val="windowText" lastClr="000000">
        <a:lumMod val="65000"/>
        <a:lumOff val="35000"/>
      </a:sysClr>
    </cs:fontRef>
    <cs:defRPr sz="900" kern="1200"/>
  </cs:trendlineLabel>
  <cs:upBar>
    <cs:lnRef idx="0"/>
    <cs:fillRef idx="0"/>
    <cs:effectRef idx="0"/>
    <cs:fontRef idx="minor">
      <a:sysClr val="windowText" lastClr="000000"/>
    </cs:fontRef>
    <cs:spPr>
      <a:solidFill>
        <a:sysClr val="window" lastClr="FFFFFF"/>
      </a:solidFill>
      <a:ln w="9525" cap="flat" cmpd="sng" algn="ctr">
        <a:solidFill>
          <a:sysClr val="windowText" lastClr="000000">
            <a:lumMod val="65000"/>
            <a:lumOff val="35000"/>
          </a:sysClr>
        </a:solidFill>
        <a:round/>
      </a:ln>
    </cs:spPr>
  </cs:upBar>
  <cs:valueAxis>
    <cs:lnRef idx="0"/>
    <cs:fillRef idx="0"/>
    <cs:effectRef idx="0"/>
    <cs:fontRef idx="minor">
      <a:sysClr val="windowText" lastClr="000000">
        <a:lumMod val="65000"/>
        <a:lumOff val="35000"/>
      </a:sysClr>
    </cs:fontRef>
    <cs:defRPr sz="900" kern="1200"/>
  </cs:valueAxis>
  <cs:wall>
    <cs:lnRef idx="0"/>
    <cs:fillRef idx="0"/>
    <cs:effectRef idx="0"/>
    <cs:fontRef idx="minor">
      <a:sysClr val="windowText" lastClr="000000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Организация проектно-исследовательской деятельности в 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МАОУ АГО «Артинская СОШ №1»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(опыт школы по подготовке, защите и оценивания индивидуальных проектов)</a:t>
            </a:r>
          </a:p>
        </p:txBody>
      </p:sp>
      <p:sp>
        <p:nvSpPr>
          <p:cNvPr id="4" name="Подзаголовок 3"/>
          <p:cNvSpPr>
            <a:spLocks noGrp="1" noChangeArrowheads="1"/>
          </p:cNvSpPr>
          <p:nvPr>
            <p:ph type="subTitle" idx="1"/>
          </p:nvPr>
        </p:nvSpPr>
        <p:spPr>
          <a:xfrm>
            <a:off x="795443" y="3822700"/>
            <a:ext cx="10949517" cy="1752600"/>
          </a:xfrm>
        </p:spPr>
        <p:txBody>
          <a:bodyPr/>
          <a:lstStyle/>
          <a:p>
            <a:r>
              <a:rPr lang="ru-RU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Токарева Татьяна Владимировна,</a:t>
            </a:r>
          </a:p>
          <a:p>
            <a:r>
              <a:rPr lang="ru-RU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МАОУ АГО «АСОШ №1»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rcRect l="24807" t="9500" r="3432" b="31607"/>
          <a:stretch>
            <a:fillRect/>
          </a:stretch>
        </p:blipFill>
        <p:spPr>
          <a:xfrm>
            <a:off x="325120" y="826770"/>
            <a:ext cx="11233785" cy="51860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мещающее содержимое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07030" y="750570"/>
            <a:ext cx="7274560" cy="5778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Руководители</a:t>
            </a:r>
          </a:p>
        </p:txBody>
      </p:sp>
      <p:sp>
        <p:nvSpPr>
          <p:cNvPr id="7" name="Замещающее содержимое 6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10871200" cy="3124200"/>
          </a:xfrm>
        </p:spPr>
        <p:txBody>
          <a:bodyPr/>
          <a:lstStyle/>
          <a:p>
            <a:r>
              <a:rPr lang="ru-RU" altLang="en-US"/>
              <a:t>Учитель- предметник</a:t>
            </a:r>
          </a:p>
          <a:p>
            <a:r>
              <a:rPr lang="ru-RU" altLang="en-US"/>
              <a:t>Классный  руководитель</a:t>
            </a:r>
          </a:p>
          <a:p>
            <a:r>
              <a:rPr lang="ru-RU" altLang="en-US"/>
              <a:t>Педагог- организатор</a:t>
            </a:r>
          </a:p>
          <a:p>
            <a:r>
              <a:rPr lang="ru-RU" altLang="en-US"/>
              <a:t>Педагог дополнительного образования (ЦДО, РДК)</a:t>
            </a:r>
          </a:p>
          <a:p>
            <a:r>
              <a:rPr lang="ru-RU" altLang="en-US"/>
              <a:t>Родитель </a:t>
            </a:r>
          </a:p>
          <a:p>
            <a:pPr marL="0" indent="0">
              <a:buNone/>
            </a:pPr>
            <a:endParaRPr lang="ru-RU" altLang="en-US"/>
          </a:p>
        </p:txBody>
      </p:sp>
      <p:pic>
        <p:nvPicPr>
          <p:cNvPr id="8" name="Замещающее содержимое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5690" y="4298950"/>
            <a:ext cx="12720320" cy="1879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Этапы работы над проектом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/>
              <a:t>поисковый</a:t>
            </a:r>
          </a:p>
          <a:p>
            <a:r>
              <a:rPr lang="ru-RU" altLang="en-US"/>
              <a:t>аналитический</a:t>
            </a:r>
          </a:p>
          <a:p>
            <a:r>
              <a:rPr lang="ru-RU" altLang="en-US"/>
              <a:t>практический</a:t>
            </a:r>
          </a:p>
          <a:p>
            <a:r>
              <a:rPr lang="ru-RU" altLang="en-US"/>
              <a:t>презентационный</a:t>
            </a:r>
          </a:p>
          <a:p>
            <a:r>
              <a:rPr lang="ru-RU" altLang="en-US"/>
              <a:t>контрольный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 l="22125" t="21019" r="20286" b="9019"/>
          <a:stretch>
            <a:fillRect/>
          </a:stretch>
        </p:blipFill>
        <p:spPr>
          <a:xfrm>
            <a:off x="2585720" y="1029970"/>
            <a:ext cx="7021195" cy="47980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Требования к защите проекта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/>
              <a:t>Школьная конференция (апрель)</a:t>
            </a:r>
          </a:p>
          <a:p>
            <a:r>
              <a:rPr lang="ru-RU" altLang="en-US"/>
              <a:t>Проект, Презентация(продукт), Отзыв руководителя</a:t>
            </a:r>
          </a:p>
          <a:p>
            <a:r>
              <a:rPr lang="ru-RU" altLang="en-US"/>
              <a:t>Экспертиза - 3 эксперта </a:t>
            </a:r>
          </a:p>
          <a:p>
            <a:r>
              <a:rPr lang="ru-RU" altLang="en-US"/>
              <a:t>Предварительная экспертиза                                                    (по графику на уроках ИП)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rcRect l="21104" t="22833" r="19083" b="9185"/>
          <a:stretch>
            <a:fillRect/>
          </a:stretch>
        </p:blipFill>
        <p:spPr>
          <a:xfrm>
            <a:off x="1760220" y="503555"/>
            <a:ext cx="8883650" cy="56794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Результаты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altLang="en-US"/>
              <a:t>Защитили проекты - 69 обучающихся </a:t>
            </a:r>
          </a:p>
          <a:p>
            <a:r>
              <a:rPr lang="ru-RU" altLang="en-US"/>
              <a:t>Участие в Муниципальном этапе НПК -28 проектов</a:t>
            </a:r>
          </a:p>
          <a:p>
            <a:r>
              <a:rPr lang="ru-RU" altLang="en-US"/>
              <a:t>Участие в областном этапе НПК - 3 проекта</a:t>
            </a:r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43270" y="930910"/>
            <a:ext cx="5739130" cy="493141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/>
              <a:t>Типы проектов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664460" y="937895"/>
          <a:ext cx="5633085" cy="5133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43585"/>
            <a:ext cx="10972800" cy="865505"/>
          </a:xfrm>
        </p:spPr>
        <p:txBody>
          <a:bodyPr/>
          <a:lstStyle/>
          <a:p>
            <a:pPr algn="ctr"/>
            <a:r>
              <a:rPr lang="ru-RU" altLang="en-US" sz="2800">
                <a:sym typeface="+mn-ea"/>
              </a:rPr>
              <a:t>Общие проблемы, рекомендации по результатам проектов                                    в 8,10-х классов (Выдержки из рекомендаций экспертов)</a:t>
            </a:r>
            <a:r>
              <a:rPr lang="ru-RU" altLang="en-US" sz="2800"/>
              <a:t/>
            </a:r>
            <a:br>
              <a:rPr lang="ru-RU" altLang="en-US" sz="2800"/>
            </a:br>
            <a:endParaRPr lang="ru-RU" altLang="en-US" sz="28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902970" y="2258060"/>
            <a:ext cx="10972800" cy="3293745"/>
          </a:xfrm>
        </p:spPr>
        <p:txBody>
          <a:bodyPr/>
          <a:lstStyle/>
          <a:p>
            <a:r>
              <a:rPr lang="ru-RU" altLang="en-US" sz="2400"/>
              <a:t>....Структура проекта предполагает вступление и заключение, не все школьники видят разницу этих структурных элементов.</a:t>
            </a:r>
          </a:p>
          <a:p>
            <a:r>
              <a:rPr lang="ru-RU" altLang="en-US" sz="2400"/>
              <a:t>.....Темы проектов разнообразны и интересны, часть из них уже содержит проблему – и это облегчает постановку целей и задач, например: «Аллергия – что это такое?». Очень выигрышными являются практико- ориентированные проекты, где виден результат или динамика развития: «Натуральная акварель ручной работы».</a:t>
            </a:r>
          </a:p>
          <a:p>
            <a:endParaRPr lang="ru-RU" alt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553085" y="274320"/>
            <a:ext cx="5847715" cy="1725295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en-US"/>
              <a:t> </a:t>
            </a:r>
            <a:r>
              <a:rPr lang="ru-RU" altLang="en-US" sz="4000"/>
              <a:t>«Человек рожден для мысли и действия»</a:t>
            </a:r>
          </a:p>
        </p:txBody>
      </p:sp>
      <p:pic>
        <p:nvPicPr>
          <p:cNvPr id="6" name="Замещающее содержимое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01535" y="579120"/>
            <a:ext cx="4550410" cy="6067425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745" y="2198370"/>
            <a:ext cx="5930900" cy="44481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91820"/>
            <a:ext cx="10972800" cy="582613"/>
          </a:xfrm>
        </p:spPr>
        <p:txBody>
          <a:bodyPr/>
          <a:lstStyle/>
          <a:p>
            <a:pPr algn="ctr"/>
            <a:r>
              <a:rPr lang="ru-RU" altLang="en-US" sz="2800"/>
              <a:t>Общие проблемы, рекомендации по результатам проектов                                    в 8,10-х классов (Выдержки из рекомендаций экспертов)</a:t>
            </a:r>
            <a:br>
              <a:rPr lang="ru-RU" altLang="en-US" sz="2800"/>
            </a:br>
            <a:endParaRPr lang="ru-RU" altLang="en-US" sz="28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 sz="2800"/>
              <a:t>...Целеполагание – один из трудных этапов работы, и здесь необходима помощь учителя или руководителя проекта, поскольку дети берут глобальные темы, которые невозможно реализовать в рамках проектной деятельности, например: «Способствовать развитию коммуникативных способностей детей младшего возраста». В заключении как раз отражается степень реализации целей и задач проекта. То же самое следует сказать и о постановке задач: они уже цели и, конечно, работают на её реализацию.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76275"/>
            <a:ext cx="10972800" cy="582613"/>
          </a:xfrm>
        </p:spPr>
        <p:txBody>
          <a:bodyPr/>
          <a:lstStyle/>
          <a:p>
            <a:pPr algn="ctr"/>
            <a:r>
              <a:rPr lang="ru-RU" altLang="en-US" sz="2800"/>
              <a:t>Общие проблемы, рекомендации по результатам проектов                                    в 8,10-х классов (Выдержки из рекомендаций экспертов)</a:t>
            </a:r>
            <a:br>
              <a:rPr lang="ru-RU" altLang="en-US" sz="2800"/>
            </a:br>
            <a:endParaRPr lang="ru-RU" altLang="en-US" sz="28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614805"/>
            <a:ext cx="10972800" cy="4512945"/>
          </a:xfrm>
        </p:spPr>
        <p:txBody>
          <a:bodyPr/>
          <a:lstStyle/>
          <a:p>
            <a:r>
              <a:rPr lang="ru-RU" altLang="en-US"/>
              <a:t>....На вопросы экспертов все дети отвечали достаточно уверенно – это свидетельствует об их самостоятельности и владении темой материалов проекта.</a:t>
            </a:r>
          </a:p>
          <a:p>
            <a:r>
              <a:rPr lang="ru-RU" altLang="en-US"/>
              <a:t>....Работы, представленные выступающими, отличаются актуальностью, современностью.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 noChangeArrowheads="1"/>
          </p:cNvSpPr>
          <p:nvPr>
            <p:ph type="ctrTitle"/>
          </p:nvPr>
        </p:nvSpPr>
        <p:spPr>
          <a:xfrm>
            <a:off x="624205" y="1196975"/>
            <a:ext cx="10942955" cy="1997075"/>
          </a:xfrm>
        </p:spPr>
        <p:txBody>
          <a:bodyPr/>
          <a:lstStyle/>
          <a:p>
            <a:r>
              <a:rPr lang="ru-RU" altLang="en-US" sz="4000"/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427990"/>
            <a:ext cx="10972800" cy="582613"/>
          </a:xfrm>
        </p:spPr>
        <p:txBody>
          <a:bodyPr/>
          <a:lstStyle/>
          <a:p>
            <a:pPr algn="ctr"/>
            <a:r>
              <a:rPr lang="ru-RU" altLang="en-US" sz="2800" b="1"/>
              <a:t>Нормативные документы, регулирующие организацию</a:t>
            </a:r>
            <a:br>
              <a:rPr lang="ru-RU" altLang="en-US" sz="2800" b="1"/>
            </a:br>
            <a:r>
              <a:rPr lang="ru-RU" altLang="en-US" sz="2800" b="1"/>
              <a:t>проектной и исследовательской деятельности в школе</a:t>
            </a: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609600" y="1264920"/>
            <a:ext cx="10972800" cy="4941570"/>
          </a:xfrm>
        </p:spPr>
        <p:txBody>
          <a:bodyPr/>
          <a:lstStyle/>
          <a:p>
            <a:r>
              <a:rPr lang="ru-RU" altLang="en-US" sz="2400"/>
              <a:t>-Федеральный закон от 29 декабря 2012 г. N 273-ФЭ «Об образовании в Российской федерации»</a:t>
            </a:r>
          </a:p>
          <a:p>
            <a:r>
              <a:rPr lang="ru-RU" altLang="en-US" sz="2400"/>
              <a:t>-Федеральный государственный образовательный стандарт среднего общего образования, утвержденный приказом Министерства образования и науки Российской Федерации от 17 мая 2012 г. № 413 в ред. Приказа Минобрнауки России от 29.12.2014 № 1645.</a:t>
            </a:r>
          </a:p>
          <a:p>
            <a:r>
              <a:rPr lang="ru-RU" altLang="en-US" sz="2400"/>
              <a:t>-Примерная основная образовательная программа среднего общего образования</a:t>
            </a:r>
          </a:p>
          <a:p>
            <a:r>
              <a:rPr lang="ru-RU" altLang="en-US" sz="2400"/>
              <a:t> -Основная образовательная программа среднего общего образования Муниципального автономного общеобразовательного учреждения Артинского городского округа «Артинская СОШ №1»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rcRect l="25109" t="18907" r="24568" b="10306"/>
          <a:stretch>
            <a:fillRect/>
          </a:stretch>
        </p:blipFill>
        <p:spPr>
          <a:xfrm>
            <a:off x="3006725" y="673100"/>
            <a:ext cx="5701665" cy="45116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rcRect l="24807" t="19704" r="23063" b="11157"/>
          <a:stretch>
            <a:fillRect/>
          </a:stretch>
        </p:blipFill>
        <p:spPr>
          <a:xfrm>
            <a:off x="1551305" y="178435"/>
            <a:ext cx="8348980" cy="62293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rcRect l="29159" t="30541" r="25473" b="28236"/>
          <a:stretch>
            <a:fillRect/>
          </a:stretch>
        </p:blipFill>
        <p:spPr>
          <a:xfrm>
            <a:off x="1882775" y="1120775"/>
            <a:ext cx="9032240" cy="46170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rcRect l="21938" t="22676" r="21490" b="9176"/>
          <a:stretch>
            <a:fillRect/>
          </a:stretch>
        </p:blipFill>
        <p:spPr>
          <a:xfrm>
            <a:off x="970280" y="384810"/>
            <a:ext cx="9323705" cy="6317615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975" y="3174365"/>
            <a:ext cx="4222750" cy="316738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060" y="1210310"/>
            <a:ext cx="4584700" cy="34385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rcRect l="18974" t="20361" r="19917" b="9185"/>
          <a:stretch>
            <a:fillRect/>
          </a:stretch>
        </p:blipFill>
        <p:spPr>
          <a:xfrm>
            <a:off x="1410335" y="601980"/>
            <a:ext cx="8466455" cy="54908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/>
              <a:t>Выполнение ИП обязательно для каждого обучающегося</a:t>
            </a:r>
          </a:p>
          <a:p>
            <a:r>
              <a:rPr lang="ru-RU" altLang="en-US"/>
              <a:t>Выполнение ИП в течении учебного года (10 класс)</a:t>
            </a:r>
          </a:p>
          <a:p>
            <a:r>
              <a:rPr lang="ru-RU" altLang="en-US"/>
              <a:t>В течении 2-х учебных лет (10-11 класс)</a:t>
            </a:r>
          </a:p>
          <a:p>
            <a:r>
              <a:rPr lang="ru-RU" altLang="en-US"/>
              <a:t>Оценка в школьной документации, в электронном журнале</a:t>
            </a:r>
          </a:p>
          <a:p>
            <a:endParaRPr lang="ru-RU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452</Words>
  <Application>Microsoft Office PowerPoint</Application>
  <PresentationFormat>Широкоэкранный</PresentationFormat>
  <Paragraphs>44</Paragraphs>
  <Slides>22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SimSun</vt:lpstr>
      <vt:lpstr>Arial</vt:lpstr>
      <vt:lpstr>Calibri</vt:lpstr>
      <vt:lpstr>Blue Waves</vt:lpstr>
      <vt:lpstr>Организация проектно-исследовательской деятельности в  МАОУ АГО «Артинская СОШ №1» (опыт школы по подготовке, защите и оценивания индивидуальных проектов)</vt:lpstr>
      <vt:lpstr>Презентация PowerPoint</vt:lpstr>
      <vt:lpstr>Нормативные документы, регулирующие организацию проектной и исследовательской деятельности в школе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Руководители</vt:lpstr>
      <vt:lpstr>Этапы работы над проектом</vt:lpstr>
      <vt:lpstr>Презентация PowerPoint</vt:lpstr>
      <vt:lpstr>Требования к защите проекта</vt:lpstr>
      <vt:lpstr>Презентация PowerPoint</vt:lpstr>
      <vt:lpstr>Результаты</vt:lpstr>
      <vt:lpstr>Типы проектов </vt:lpstr>
      <vt:lpstr>Общие проблемы, рекомендации по результатам проектов                                    в 8,10-х классов (Выдержки из рекомендаций экспертов) </vt:lpstr>
      <vt:lpstr>Общие проблемы, рекомендации по результатам проектов                                    в 8,10-х классов (Выдержки из рекомендаций экспертов) </vt:lpstr>
      <vt:lpstr>Общие проблемы, рекомендации по результатам проектов                                    в 8,10-х классов (Выдержки из рекомендаций экспертов)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Татьяна</dc:creator>
  <cp:lastModifiedBy>Людмила</cp:lastModifiedBy>
  <cp:revision>15</cp:revision>
  <dcterms:created xsi:type="dcterms:W3CDTF">2023-01-26T00:25:00Z</dcterms:created>
  <dcterms:modified xsi:type="dcterms:W3CDTF">2023-01-30T06:03:25Z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7F17E70B71164D57B612A25A11C0375F</vt:lpwstr>
  </property>
  <property fmtid="{D5CDD505-2E9C-101B-9397-08002B2CF9AE}" pid="3" name="KSOProductBuildVer">
    <vt:lpwstr>1049-11.2.0.11440</vt:lpwstr>
  </property>
</Properties>
</file>