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65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Roboto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86d5157c46_0_1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86d5157c46_0_1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9237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86d5157c46_0_1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86d5157c46_0_1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821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5351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86d5157c46_0_9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86d5157c46_0_9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86d5157c46_0_1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86d5157c46_0_1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86d5157c46_0_1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86d5157c46_0_1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86d5157c46_0_1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86d5157c46_0_1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86d5157c46_0_1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86d5157c46_0_1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86d5157c46_0_1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86d5157c46_0_1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86d5157c46_0_1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86d5157c46_0_1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86d5157c46_0_1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86d5157c46_0_1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utube.ru/video/4c5f924a7b9d148f1bbb0e4cfd6d550d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B7B7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3088294" y="1925464"/>
            <a:ext cx="5626200" cy="120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u="sng" dirty="0"/>
              <a:t>Past simple</a:t>
            </a:r>
            <a:r>
              <a:rPr lang="ru" dirty="0"/>
              <a:t>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422" i="1" dirty="0"/>
              <a:t>простое прошедшее </a:t>
            </a:r>
            <a:r>
              <a:rPr lang="ru" sz="3422" i="1" dirty="0" smtClean="0"/>
              <a:t>время</a:t>
            </a:r>
            <a:br>
              <a:rPr lang="ru" sz="3422" i="1" dirty="0" smtClean="0"/>
            </a:br>
            <a:r>
              <a:rPr lang="ru" sz="3422" i="1" dirty="0" smtClean="0"/>
              <a:t>6 класс</a:t>
            </a:r>
            <a:endParaRPr sz="3422" i="1" dirty="0"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4482100" y="3830250"/>
            <a:ext cx="4577100" cy="11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100" dirty="0"/>
              <a:t>Исполнитель: </a:t>
            </a:r>
            <a:endParaRPr sz="31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100" dirty="0"/>
              <a:t>Кетова София Андреевна </a:t>
            </a:r>
            <a:endParaRPr sz="31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100" dirty="0"/>
              <a:t>учитель иностранного языка </a:t>
            </a:r>
            <a:endParaRPr sz="31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100" dirty="0" smtClean="0"/>
              <a:t>П</a:t>
            </a:r>
            <a:r>
              <a:rPr lang="ru" sz="3100" dirty="0" smtClean="0"/>
              <a:t>ервая квалификационная категория</a:t>
            </a:r>
            <a:endParaRPr sz="3100" dirty="0"/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370" y="1460510"/>
            <a:ext cx="1683299" cy="224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6575" y="2642437"/>
            <a:ext cx="1781719" cy="23756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28151" y="220317"/>
            <a:ext cx="5720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Муниципальное автономное общеобразовательное учреждение 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 err="1">
                <a:solidFill>
                  <a:schemeClr val="bg1"/>
                </a:solidFill>
              </a:rPr>
              <a:t>Манчажская</a:t>
            </a:r>
            <a:r>
              <a:rPr lang="ru-RU" dirty="0">
                <a:solidFill>
                  <a:schemeClr val="bg1"/>
                </a:solidFill>
              </a:rPr>
              <a:t> средняя общеобразовательная школа»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Рефлексия</a:t>
            </a:r>
            <a:endParaRPr dirty="0"/>
          </a:p>
        </p:txBody>
      </p:sp>
      <p:sp>
        <p:nvSpPr>
          <p:cNvPr id="139" name="Google Shape;139;p20"/>
          <p:cNvSpPr txBox="1">
            <a:spLocks noGrp="1"/>
          </p:cNvSpPr>
          <p:nvPr>
            <p:ph type="body" idx="1"/>
          </p:nvPr>
        </p:nvSpPr>
        <p:spPr>
          <a:xfrm>
            <a:off x="311699" y="1229975"/>
            <a:ext cx="4177174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 нового вы сегодня узнали о 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970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Past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 правила образования 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Past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970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показались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вам самыми лёгкими? 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970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какие вызвали трудности?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Приведите один пример предложения 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970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Past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которое вы сами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составили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сегодня на уроке.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каких жизненных ситуациях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вам</a:t>
            </a:r>
          </a:p>
          <a:p>
            <a:pPr marL="13970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пригодиться 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Past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 </a:t>
            </a:r>
            <a:endParaRPr dirty="0"/>
          </a:p>
        </p:txBody>
      </p:sp>
      <p:sp>
        <p:nvSpPr>
          <p:cNvPr id="140" name="Google Shape;140;p20"/>
          <p:cNvSpPr txBox="1">
            <a:spLocks noGrp="1"/>
          </p:cNvSpPr>
          <p:nvPr>
            <p:ph type="body" idx="2"/>
          </p:nvPr>
        </p:nvSpPr>
        <p:spPr>
          <a:xfrm>
            <a:off x="10298018" y="5459075"/>
            <a:ext cx="1526731" cy="14488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0569">
            <a:off x="5567405" y="1544161"/>
            <a:ext cx="2587336" cy="258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Home task </a:t>
            </a:r>
            <a:r>
              <a:rPr lang="ru-RU" dirty="0" smtClean="0"/>
              <a:t>(на выбор)</a:t>
            </a:r>
            <a:endParaRPr dirty="0"/>
          </a:p>
        </p:txBody>
      </p:sp>
      <p:sp>
        <p:nvSpPr>
          <p:cNvPr id="146" name="Google Shape;146;p21"/>
          <p:cNvSpPr txBox="1">
            <a:spLocks noGrp="1"/>
          </p:cNvSpPr>
          <p:nvPr>
            <p:ph type="body" idx="1"/>
          </p:nvPr>
        </p:nvSpPr>
        <p:spPr>
          <a:xfrm>
            <a:off x="311700" y="571500"/>
            <a:ext cx="8364709" cy="42498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ru-RU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Облегченное задание: </a:t>
            </a:r>
          </a:p>
          <a:p>
            <a:pPr marL="0" lvl="0" indent="0">
              <a:spcAft>
                <a:spcPts val="1200"/>
              </a:spcAft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Посмотреть видеоролик по ссылке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https://rutube.ru/video/4c5f924a7b9d148f1bbb0e4cfd6d550d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>
              <a:spcAft>
                <a:spcPts val="1200"/>
              </a:spcAft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Подготовиться к устному зачёту по теме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простое прошедшее время </a:t>
            </a:r>
          </a:p>
          <a:p>
            <a:pPr marL="0" lvl="0" indent="0">
              <a:spcAft>
                <a:spcPts val="1200"/>
              </a:spcAft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705" y="3259281"/>
            <a:ext cx="1562100" cy="15621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>
            <a:spLocks noGrp="1"/>
          </p:cNvSpPr>
          <p:nvPr>
            <p:ph type="title"/>
          </p:nvPr>
        </p:nvSpPr>
        <p:spPr>
          <a:xfrm>
            <a:off x="311700" y="291666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Home task </a:t>
            </a:r>
            <a:r>
              <a:rPr lang="ru-RU" dirty="0" smtClean="0"/>
              <a:t>(на выбор)</a:t>
            </a:r>
            <a:endParaRPr dirty="0"/>
          </a:p>
        </p:txBody>
      </p:sp>
      <p:sp>
        <p:nvSpPr>
          <p:cNvPr id="146" name="Google Shape;146;p21"/>
          <p:cNvSpPr txBox="1">
            <a:spLocks noGrp="1"/>
          </p:cNvSpPr>
          <p:nvPr>
            <p:ph type="body" idx="1"/>
          </p:nvPr>
        </p:nvSpPr>
        <p:spPr>
          <a:xfrm>
            <a:off x="311700" y="1010974"/>
            <a:ext cx="8364709" cy="35952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Aft>
                <a:spcPts val="1200"/>
              </a:spcAft>
              <a:buNone/>
            </a:pP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повышенного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</a:t>
            </a:r>
          </a:p>
          <a:p>
            <a:pPr marL="0" lvl="0" indent="0">
              <a:spcAft>
                <a:spcPts val="1200"/>
              </a:spcAft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Вчера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 произошло что‑то странное: из учительской пропали несколько учебников. Директор попросил учеников помочь разобраться, что произошло.</a:t>
            </a:r>
          </a:p>
          <a:p>
            <a:pPr marL="0" lvl="0" indent="0">
              <a:spcAft>
                <a:spcPts val="1200"/>
              </a:spcAft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 трёх свидетелей и напишите короткий отчёт (8–10 предложений) о том, что, по вашему мнению, случилось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spcAft>
                <a:spcPts val="1200"/>
              </a:spcAft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 выдаются отдельно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934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>
            <a:spLocks noGrp="1"/>
          </p:cNvSpPr>
          <p:nvPr>
            <p:ph type="title"/>
          </p:nvPr>
        </p:nvSpPr>
        <p:spPr>
          <a:xfrm>
            <a:off x="145418" y="248635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Home task </a:t>
            </a:r>
            <a:r>
              <a:rPr lang="ru-RU" dirty="0" smtClean="0"/>
              <a:t>(на выбор)</a:t>
            </a:r>
            <a:endParaRPr dirty="0"/>
          </a:p>
        </p:txBody>
      </p:sp>
      <p:sp>
        <p:nvSpPr>
          <p:cNvPr id="147" name="Google Shape;147;p21"/>
          <p:cNvSpPr txBox="1">
            <a:spLocks noGrp="1"/>
          </p:cNvSpPr>
          <p:nvPr>
            <p:ph type="body" idx="2"/>
          </p:nvPr>
        </p:nvSpPr>
        <p:spPr>
          <a:xfrm>
            <a:off x="540300" y="856435"/>
            <a:ext cx="8125718" cy="35473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Aft>
                <a:spcPts val="1200"/>
              </a:spcAft>
              <a:buNone/>
            </a:pP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 задание</a:t>
            </a:r>
          </a:p>
          <a:p>
            <a:pPr marL="0" lvl="0" indent="0">
              <a:spcAft>
                <a:spcPts val="120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«Мой самый незабываемый день»</a:t>
            </a:r>
          </a:p>
          <a:p>
            <a:pPr marL="0" lvl="0" indent="0">
              <a:spcAft>
                <a:spcPts val="1200"/>
              </a:spcAft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Напишите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короткий рассказ (8–12 предложений) на английском языке о самом незабываемом дне в вашей жизни. Это может быть день рождения, путешествие, встреча с кем‑то важным или любое другое яркое событие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spcAft>
                <a:spcPts val="1200"/>
              </a:spcAft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 выдаются отдельно</a:t>
            </a:r>
          </a:p>
          <a:p>
            <a:pPr marL="0" lvl="0" indent="0">
              <a:spcAft>
                <a:spcPts val="1200"/>
              </a:spcAft>
              <a:buNone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305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B7B7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3088294" y="1925464"/>
            <a:ext cx="5626200" cy="120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u="sng" dirty="0"/>
              <a:t>Past simple</a:t>
            </a:r>
            <a:r>
              <a:rPr lang="ru" dirty="0"/>
              <a:t>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422" i="1" dirty="0"/>
              <a:t>простое прошедшее </a:t>
            </a:r>
            <a:r>
              <a:rPr lang="ru" sz="3422" i="1" dirty="0" smtClean="0"/>
              <a:t>время</a:t>
            </a:r>
            <a:br>
              <a:rPr lang="ru" sz="3422" i="1" dirty="0" smtClean="0"/>
            </a:br>
            <a:r>
              <a:rPr lang="ru" sz="3422" i="1" dirty="0" smtClean="0"/>
              <a:t>6 класс</a:t>
            </a:r>
            <a:endParaRPr sz="3422" i="1" dirty="0"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4482100" y="3830250"/>
            <a:ext cx="4577100" cy="11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100" dirty="0"/>
              <a:t>Исполнитель: </a:t>
            </a:r>
            <a:endParaRPr sz="31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100" dirty="0"/>
              <a:t>Кетова София Андреевна </a:t>
            </a:r>
            <a:endParaRPr sz="31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100" dirty="0"/>
              <a:t>учитель иностранного языка </a:t>
            </a:r>
            <a:endParaRPr sz="31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100" dirty="0" smtClean="0"/>
              <a:t>П</a:t>
            </a:r>
            <a:r>
              <a:rPr lang="ru" sz="3100" dirty="0" smtClean="0"/>
              <a:t>ервая квалификационная категория</a:t>
            </a:r>
            <a:endParaRPr sz="3100" dirty="0"/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370" y="1460510"/>
            <a:ext cx="1683299" cy="224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6575" y="2642437"/>
            <a:ext cx="1781719" cy="23756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28151" y="220317"/>
            <a:ext cx="5720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Муниципальное автономное общеобразовательное учреждение 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 err="1">
                <a:solidFill>
                  <a:schemeClr val="bg1"/>
                </a:solidFill>
              </a:rPr>
              <a:t>Манчажская</a:t>
            </a:r>
            <a:r>
              <a:rPr lang="ru-RU" dirty="0">
                <a:solidFill>
                  <a:schemeClr val="bg1"/>
                </a:solidFill>
              </a:rPr>
              <a:t> средняя общеобразовательная школа»</a:t>
            </a:r>
          </a:p>
        </p:txBody>
      </p:sp>
    </p:spTree>
    <p:extLst>
      <p:ext uri="{BB962C8B-B14F-4D97-AF65-F5344CB8AC3E}">
        <p14:creationId xmlns:p14="http://schemas.microsoft.com/office/powerpoint/2010/main" val="513453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Цель  урока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1229975"/>
            <a:ext cx="8666045" cy="3339000"/>
          </a:xfrm>
        </p:spPr>
        <p:txBody>
          <a:bodyPr>
            <a:normAutofit/>
          </a:bodyPr>
          <a:lstStyle/>
          <a:p>
            <a:pPr marL="13970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 учащихся базовые знания и практические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970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использования времени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 английском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языке</a:t>
            </a:r>
          </a:p>
          <a:p>
            <a:pPr marL="13970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970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аучить понимать и употреблять глаголы в форме 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Past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13970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 описания событий в прошлом.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5253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Задачи урока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1153391"/>
            <a:ext cx="8520600" cy="3415484"/>
          </a:xfrm>
        </p:spPr>
        <p:txBody>
          <a:bodyPr>
            <a:noAutofit/>
          </a:bodyPr>
          <a:lstStyle/>
          <a:p>
            <a:r>
              <a:rPr lang="ru-RU" sz="2400" dirty="0"/>
              <a:t>Познакомить учащихся с понятием </a:t>
            </a:r>
            <a:r>
              <a:rPr lang="ru-RU" sz="2400" dirty="0" err="1"/>
              <a:t>Past</a:t>
            </a:r>
            <a:r>
              <a:rPr lang="ru-RU" sz="2400" dirty="0"/>
              <a:t> </a:t>
            </a:r>
            <a:r>
              <a:rPr lang="ru-RU" sz="2400" dirty="0" err="1"/>
              <a:t>Simple</a:t>
            </a:r>
            <a:r>
              <a:rPr lang="ru-RU" sz="2400" dirty="0"/>
              <a:t> и ситуациями его употребления </a:t>
            </a:r>
            <a:endParaRPr lang="ru-RU" sz="2400" dirty="0" smtClean="0"/>
          </a:p>
          <a:p>
            <a:r>
              <a:rPr lang="ru-RU" sz="2400" dirty="0"/>
              <a:t>Объяснить правила образования форм </a:t>
            </a:r>
            <a:r>
              <a:rPr lang="ru-RU" sz="2400" dirty="0" err="1"/>
              <a:t>Past</a:t>
            </a:r>
            <a:r>
              <a:rPr lang="ru-RU" sz="2400" dirty="0"/>
              <a:t> </a:t>
            </a:r>
            <a:r>
              <a:rPr lang="ru-RU" sz="2400" dirty="0" err="1" smtClean="0"/>
              <a:t>Simple</a:t>
            </a:r>
            <a:endParaRPr lang="ru-RU" sz="2400" dirty="0" smtClean="0"/>
          </a:p>
          <a:p>
            <a:r>
              <a:rPr lang="ru-RU" sz="2400" dirty="0"/>
              <a:t>Разобрать структуру утвердительных, отрицательных и вопросительных предложений </a:t>
            </a:r>
            <a:endParaRPr lang="ru-RU" sz="2400" dirty="0" smtClean="0"/>
          </a:p>
          <a:p>
            <a:r>
              <a:rPr lang="ru-RU" sz="2400" dirty="0"/>
              <a:t>Отработать навыки употребления </a:t>
            </a:r>
            <a:r>
              <a:rPr lang="ru-RU" sz="2400" dirty="0" err="1"/>
              <a:t>Past</a:t>
            </a:r>
            <a:r>
              <a:rPr lang="ru-RU" sz="2400" dirty="0"/>
              <a:t> </a:t>
            </a:r>
            <a:r>
              <a:rPr lang="ru-RU" sz="2400" dirty="0" err="1"/>
              <a:t>Simple</a:t>
            </a:r>
            <a:r>
              <a:rPr lang="ru-RU" sz="2400" dirty="0"/>
              <a:t> через систему упражнений разного типа</a:t>
            </a:r>
          </a:p>
          <a:p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963345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311700" y="251225"/>
            <a:ext cx="8520600" cy="10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Сравни предложения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Ответь на вопросы</a:t>
            </a:r>
            <a:endParaRPr dirty="0"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21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400" dirty="0"/>
              <a:t>I </a:t>
            </a:r>
            <a:r>
              <a:rPr lang="ru" sz="2400" dirty="0">
                <a:solidFill>
                  <a:srgbClr val="FF0000"/>
                </a:solidFill>
              </a:rPr>
              <a:t>go</a:t>
            </a:r>
            <a:r>
              <a:rPr lang="ru" sz="2400" dirty="0"/>
              <a:t> to school every day </a:t>
            </a:r>
            <a:endParaRPr sz="2400" dirty="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400" dirty="0"/>
              <a:t>My brother </a:t>
            </a:r>
            <a:r>
              <a:rPr lang="ru" sz="2400" dirty="0">
                <a:solidFill>
                  <a:srgbClr val="FF0000"/>
                </a:solidFill>
              </a:rPr>
              <a:t>plays</a:t>
            </a:r>
            <a:r>
              <a:rPr lang="ru" sz="2400" dirty="0"/>
              <a:t> football</a:t>
            </a:r>
            <a:endParaRPr sz="2400" dirty="0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400" dirty="0"/>
              <a:t>My mother  </a:t>
            </a:r>
            <a:r>
              <a:rPr lang="ru" sz="2400" dirty="0">
                <a:solidFill>
                  <a:srgbClr val="FF0000"/>
                </a:solidFill>
              </a:rPr>
              <a:t>watches</a:t>
            </a:r>
            <a:r>
              <a:rPr lang="ru" sz="2400" dirty="0"/>
              <a:t> TV</a:t>
            </a:r>
            <a:endParaRPr sz="2400" dirty="0"/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2"/>
          </p:nvPr>
        </p:nvSpPr>
        <p:spPr>
          <a:xfrm>
            <a:off x="4832400" y="978946"/>
            <a:ext cx="3999900" cy="22268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400" dirty="0"/>
              <a:t>I </a:t>
            </a:r>
            <a:r>
              <a:rPr lang="ru" sz="2400" dirty="0">
                <a:solidFill>
                  <a:srgbClr val="FF0000"/>
                </a:solidFill>
              </a:rPr>
              <a:t>went </a:t>
            </a:r>
            <a:r>
              <a:rPr lang="ru" sz="2400" dirty="0"/>
              <a:t>to school yesterday </a:t>
            </a:r>
            <a:endParaRPr sz="2400" dirty="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400" dirty="0"/>
              <a:t>My sister </a:t>
            </a:r>
            <a:r>
              <a:rPr lang="ru" sz="2400" dirty="0">
                <a:solidFill>
                  <a:srgbClr val="FF0000"/>
                </a:solidFill>
              </a:rPr>
              <a:t>played</a:t>
            </a:r>
            <a:r>
              <a:rPr lang="ru" sz="2400" dirty="0"/>
              <a:t> chess</a:t>
            </a:r>
            <a:endParaRPr sz="2400" dirty="0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400" dirty="0"/>
              <a:t>My dad </a:t>
            </a:r>
            <a:r>
              <a:rPr lang="ru" sz="2400" dirty="0">
                <a:solidFill>
                  <a:srgbClr val="FF0000"/>
                </a:solidFill>
              </a:rPr>
              <a:t>watched</a:t>
            </a:r>
            <a:r>
              <a:rPr lang="ru" sz="2400" dirty="0"/>
              <a:t> a film </a:t>
            </a:r>
            <a:endParaRPr sz="2400" dirty="0"/>
          </a:p>
        </p:txBody>
      </p:sp>
      <p:sp>
        <p:nvSpPr>
          <p:cNvPr id="96" name="Google Shape;96;p14"/>
          <p:cNvSpPr txBox="1"/>
          <p:nvPr/>
        </p:nvSpPr>
        <p:spPr>
          <a:xfrm>
            <a:off x="408791" y="3602850"/>
            <a:ext cx="8864301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AutoNum type="arabicParenR"/>
            </a:pPr>
            <a:r>
              <a:rPr lang="ru" sz="24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Как ты думаешь почему выделены именно эти слова? </a:t>
            </a:r>
            <a:endParaRPr sz="24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AutoNum type="arabicParenR"/>
            </a:pPr>
            <a:r>
              <a:rPr lang="ru" sz="24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К каким временам относятся данные предложения? </a:t>
            </a:r>
            <a:endParaRPr sz="24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AutoNum type="arabicParenR"/>
            </a:pPr>
            <a:r>
              <a:rPr lang="ru" sz="24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Одинаково ли изменяются эти слова? </a:t>
            </a:r>
            <a:endParaRPr sz="24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40000"/>
              </a:lnSpc>
              <a:spcBef>
                <a:spcPts val="1800"/>
              </a:spcBef>
              <a:spcAft>
                <a:spcPts val="900"/>
              </a:spcAft>
              <a:buNone/>
            </a:pPr>
            <a:r>
              <a:rPr lang="ru" sz="2700" dirty="0">
                <a:solidFill>
                  <a:schemeClr val="accent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Что такое Past Simple?</a:t>
            </a:r>
            <a:endParaRPr sz="4200" dirty="0">
              <a:solidFill>
                <a:schemeClr val="accent2"/>
              </a:solidFill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311700" y="1402773"/>
            <a:ext cx="8520600" cy="31661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 b="1" u="sng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Past Simple </a:t>
            </a:r>
            <a:r>
              <a:rPr lang="ru" sz="23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— это </a:t>
            </a:r>
            <a:r>
              <a:rPr lang="ru" sz="2300" u="sng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простое прошедшее время</a:t>
            </a:r>
            <a:r>
              <a:rPr lang="ru" sz="23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в английском языке, которое </a:t>
            </a:r>
            <a:r>
              <a:rPr lang="ru" sz="2300" u="sng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используется для описания действий, завершившихся в прошлом</a:t>
            </a:r>
            <a:r>
              <a:rPr lang="ru" sz="23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Оно применяется для рассказа о фактах, воспоминаниях, последовательных действиях или повторяющихся событиях в прошлом. </a:t>
            </a:r>
            <a:endParaRPr sz="23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3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6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*Запиши определение в тетрадь</a:t>
            </a:r>
            <a:endParaRPr sz="16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4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ru" sz="2833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Образование Past Simple</a:t>
            </a:r>
            <a:endParaRPr sz="2833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4411800" cy="3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300">
                <a:solidFill>
                  <a:srgbClr val="000000"/>
                </a:solidFill>
              </a:rPr>
              <a:t>*Не забудь сделать краткую запись в тетрадь </a:t>
            </a:r>
            <a:endParaRPr sz="1300">
              <a:solidFill>
                <a:srgbClr val="000000"/>
              </a:solidFill>
            </a:endParaRPr>
          </a:p>
        </p:txBody>
      </p:sp>
      <p:pic>
        <p:nvPicPr>
          <p:cNvPr id="109" name="Google Shape;109;p16" title="2026-03-05_17-21-4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5475" y="1480250"/>
            <a:ext cx="3333750" cy="2838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Стр 67 упр 4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1" name="Google Shape;11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275" y="1578875"/>
            <a:ext cx="4570225" cy="252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Глаголы в английском языке</a:t>
            </a:r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Правильные глаголы</a:t>
            </a:r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Неправильные глаголы </a:t>
            </a:r>
            <a:endParaRPr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69" y="935922"/>
            <a:ext cx="7110631" cy="406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>
            <a:spLocks noGrp="1"/>
          </p:cNvSpPr>
          <p:nvPr>
            <p:ph type="title"/>
          </p:nvPr>
        </p:nvSpPr>
        <p:spPr>
          <a:xfrm>
            <a:off x="311700" y="232650"/>
            <a:ext cx="8520600" cy="6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Выполни </a:t>
            </a:r>
            <a:r>
              <a:rPr lang="ru" dirty="0" smtClean="0"/>
              <a:t>упражнения из рабочего листа</a:t>
            </a:r>
            <a:endParaRPr dirty="0"/>
          </a:p>
        </p:txBody>
      </p:sp>
      <p:sp>
        <p:nvSpPr>
          <p:cNvPr id="124" name="Google Shape;124;p18"/>
          <p:cNvSpPr txBox="1">
            <a:spLocks noGrp="1"/>
          </p:cNvSpPr>
          <p:nvPr>
            <p:ph type="body" idx="1"/>
          </p:nvPr>
        </p:nvSpPr>
        <p:spPr>
          <a:xfrm>
            <a:off x="545550" y="1017800"/>
            <a:ext cx="4150200" cy="41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89" dirty="0"/>
          </a:p>
        </p:txBody>
      </p:sp>
      <p:sp>
        <p:nvSpPr>
          <p:cNvPr id="125" name="Google Shape;125;p18"/>
          <p:cNvSpPr txBox="1">
            <a:spLocks noGrp="1"/>
          </p:cNvSpPr>
          <p:nvPr>
            <p:ph type="body" idx="2"/>
          </p:nvPr>
        </p:nvSpPr>
        <p:spPr>
          <a:xfrm>
            <a:off x="4910400" y="1017800"/>
            <a:ext cx="4111800" cy="41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66" y="787388"/>
            <a:ext cx="4439393" cy="39119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106" y="1718363"/>
            <a:ext cx="3169981" cy="32030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1356" y="2752364"/>
            <a:ext cx="2305217" cy="216900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 algn="ctr"/>
            <a:r>
              <a:rPr lang="ru" dirty="0">
                <a:solidFill>
                  <a:srgbClr val="2A3990"/>
                </a:solidFill>
              </a:rPr>
              <a:t>Выполни упражнения из рабочего листа</a:t>
            </a:r>
            <a:endParaRPr dirty="0"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body" idx="2"/>
          </p:nvPr>
        </p:nvSpPr>
        <p:spPr>
          <a:xfrm>
            <a:off x="4665518" y="907856"/>
            <a:ext cx="4333668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600" b="1" u="sng" dirty="0"/>
              <a:t>Критерии оценивания</a:t>
            </a:r>
            <a:endParaRPr sz="9600" b="1" u="sng" dirty="0"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ru" sz="9600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 балла</a:t>
            </a:r>
            <a:r>
              <a:rPr lang="ru" sz="96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— все предложения составлены в Past </a:t>
            </a:r>
            <a:r>
              <a:rPr lang="ru" sz="9600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Simple</a:t>
            </a:r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ru" sz="9600" b="1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 </a:t>
            </a:r>
            <a:r>
              <a:rPr lang="ru" sz="9600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балл</a:t>
            </a:r>
            <a:r>
              <a:rPr lang="ru" sz="96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9600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—есть </a:t>
            </a:r>
            <a:r>
              <a:rPr lang="ru" sz="96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1–2 ошибки в форме глагола или употреблении маркеров времени.</a:t>
            </a:r>
            <a:endParaRPr sz="9600"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ru" sz="9600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0 баллов</a:t>
            </a:r>
            <a:r>
              <a:rPr lang="ru" sz="96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— предложения не соответствуют Past </a:t>
            </a:r>
            <a:r>
              <a:rPr lang="ru" sz="9600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Simple</a:t>
            </a:r>
            <a:endParaRPr sz="9600"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33" name="Google Shape;13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375" y="1017799"/>
            <a:ext cx="4235498" cy="355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406</Words>
  <Application>Microsoft Office PowerPoint</Application>
  <PresentationFormat>Экран (16:9)</PresentationFormat>
  <Paragraphs>104</Paragraphs>
  <Slides>14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Times New Roman</vt:lpstr>
      <vt:lpstr>Roboto</vt:lpstr>
      <vt:lpstr>Arial</vt:lpstr>
      <vt:lpstr>Geometric</vt:lpstr>
      <vt:lpstr>       Past simple  простое прошедшее время 6 класс</vt:lpstr>
      <vt:lpstr>Цель  урока</vt:lpstr>
      <vt:lpstr>Задачи урока</vt:lpstr>
      <vt:lpstr>Сравни предложения Ответь на вопросы</vt:lpstr>
      <vt:lpstr>Что такое Past Simple?</vt:lpstr>
      <vt:lpstr>Образование Past Simple </vt:lpstr>
      <vt:lpstr>Глаголы в английском языке</vt:lpstr>
      <vt:lpstr>Выполни упражнения из рабочего листа</vt:lpstr>
      <vt:lpstr>Выполни упражнения из рабочего листа</vt:lpstr>
      <vt:lpstr>Рефлексия</vt:lpstr>
      <vt:lpstr>Home task (на выбор)</vt:lpstr>
      <vt:lpstr>Home task (на выбор)</vt:lpstr>
      <vt:lpstr>Home task (на выбор)</vt:lpstr>
      <vt:lpstr>       Past simple  простое прошедшее время 6 класс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Past simple  простое прошедшее время</dc:title>
  <cp:lastModifiedBy>Пользователь</cp:lastModifiedBy>
  <cp:revision>9</cp:revision>
  <dcterms:modified xsi:type="dcterms:W3CDTF">2026-03-06T05:48:54Z</dcterms:modified>
</cp:coreProperties>
</file>