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notesMasters/notesMaster1.xml" ContentType="application/vnd.openxmlformats-officedocument.presentationml.notesMaster+xml"/>
  <Override PartName="/ppt/notesMasters/_rels/notesMaster1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_rels/notesSlide1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4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3.xml" ContentType="application/vnd.openxmlformats-officedocument.presentationml.slide+xml"/>
  <Override PartName="/ppt/slides/slide21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slides/_rels/slide20.xml.rels" ContentType="application/vnd.openxmlformats-package.relationships+xml"/>
  <Override PartName="/ppt/slides/_rels/slide3.xml.rels" ContentType="application/vnd.openxmlformats-package.relationships+xml"/>
  <Override PartName="/ppt/slides/_rels/slide21.xml.rels" ContentType="application/vnd.openxmlformats-package.relationships+xml"/>
  <Override PartName="/ppt/slides/_rels/slide4.xml.rels" ContentType="application/vnd.openxmlformats-package.relationships+xml"/>
  <Override PartName="/ppt/slides/_rels/slide5.xml.rels" ContentType="application/vnd.openxmlformats-package.relationships+xml"/>
  <Override PartName="/ppt/slides/_rels/slide6.xml.rels" ContentType="application/vnd.openxmlformats-package.relationships+xml"/>
  <Override PartName="/ppt/slides/_rels/slide7.xml.rels" ContentType="application/vnd.openxmlformats-package.relationships+xml"/>
  <Override PartName="/ppt/slides/_rels/slide8.xml.rels" ContentType="application/vnd.openxmlformats-package.relationships+xml"/>
  <Override PartName="/ppt/slides/_rels/slide9.xml.rels" ContentType="application/vnd.openxmlformats-package.relationships+xml"/>
  <Override PartName="/ppt/slides/_rels/slide10.xml.rels" ContentType="application/vnd.openxmlformats-package.relationships+xml"/>
  <Override PartName="/ppt/slides/_rels/slide11.xml.rels" ContentType="application/vnd.openxmlformats-package.relationships+xml"/>
  <Override PartName="/ppt/slides/_rels/slide12.xml.rels" ContentType="application/vnd.openxmlformats-package.relationships+xml"/>
  <Override PartName="/ppt/slides/_rels/slide13.xml.rels" ContentType="application/vnd.openxmlformats-package.relationships+xml"/>
  <Override PartName="/ppt/slides/_rels/slide14.xml.rels" ContentType="application/vnd.openxmlformats-package.relationships+xml"/>
  <Override PartName="/ppt/slides/_rels/slide15.xml.rels" ContentType="application/vnd.openxmlformats-package.relationships+xml"/>
  <Override PartName="/ppt/slides/_rels/slide16.xml.rels" ContentType="application/vnd.openxmlformats-package.relationships+xml"/>
  <Override PartName="/ppt/slides/_rels/slide17.xml.rels" ContentType="application/vnd.openxmlformats-package.relationships+xml"/>
  <Override PartName="/ppt/slides/_rels/slide18.xml.rels" ContentType="application/vnd.openxmlformats-package.relationships+xml"/>
  <Override PartName="/ppt/slides/_rels/slide19.xml.rels" ContentType="application/vnd.openxmlformats-package.relationships+xml"/>
  <Override PartName="/ppt/media/image1.jpeg" ContentType="image/jpeg"/>
  <Override PartName="/ppt/media/image2.jpeg" ContentType="image/jpeg"/>
  <Override PartName="/ppt/_rels/presentation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</p:sldIdLst>
  <p:sldSz cx="10693400" cy="7561262"/>
  <p:notesSz cx="6731000" cy="98552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slide" Target="slides/slide9.xml"/><Relationship Id="rId14" Type="http://schemas.openxmlformats.org/officeDocument/2006/relationships/slide" Target="slides/slide10.xml"/><Relationship Id="rId15" Type="http://schemas.openxmlformats.org/officeDocument/2006/relationships/slide" Target="slides/slide11.xml"/><Relationship Id="rId16" Type="http://schemas.openxmlformats.org/officeDocument/2006/relationships/slide" Target="slides/slide12.xml"/><Relationship Id="rId17" Type="http://schemas.openxmlformats.org/officeDocument/2006/relationships/slide" Target="slides/slide13.xml"/><Relationship Id="rId18" Type="http://schemas.openxmlformats.org/officeDocument/2006/relationships/slide" Target="slides/slide14.xml"/><Relationship Id="rId19" Type="http://schemas.openxmlformats.org/officeDocument/2006/relationships/slide" Target="slides/slide15.xml"/><Relationship Id="rId20" Type="http://schemas.openxmlformats.org/officeDocument/2006/relationships/slide" Target="slides/slide16.xml"/><Relationship Id="rId21" Type="http://schemas.openxmlformats.org/officeDocument/2006/relationships/slide" Target="slides/slide17.xml"/><Relationship Id="rId22" Type="http://schemas.openxmlformats.org/officeDocument/2006/relationships/slide" Target="slides/slide18.xml"/><Relationship Id="rId23" Type="http://schemas.openxmlformats.org/officeDocument/2006/relationships/slide" Target="slides/slide19.xml"/><Relationship Id="rId24" Type="http://schemas.openxmlformats.org/officeDocument/2006/relationships/slide" Target="slides/slide20.xml"/><Relationship Id="rId25" Type="http://schemas.openxmlformats.org/officeDocument/2006/relationships/slide" Target="slides/slide21.xml"/>
</Relationships>
</file>

<file path=ppt/media/image1.jpeg>
</file>

<file path=ppt/media/image2.jpe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3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PlaceHolder 1"/>
          <p:cNvSpPr>
            <a:spLocks noGrp="1"/>
          </p:cNvSpPr>
          <p:nvPr>
            <p:ph type="sldImg"/>
          </p:nvPr>
        </p:nvSpPr>
        <p:spPr>
          <a:xfrm>
            <a:off x="216000" y="812520"/>
            <a:ext cx="7127280" cy="40089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ru-RU" sz="4400" spc="-1" strike="noStrike">
                <a:latin typeface="Arial"/>
              </a:rPr>
              <a:t>Для перемещения страницы щёлкните мышью</a:t>
            </a:r>
            <a:endParaRPr b="0" lang="ru-RU" sz="4400" spc="-1" strike="noStrike">
              <a:latin typeface="Arial"/>
            </a:endParaRPr>
          </a:p>
        </p:txBody>
      </p:sp>
      <p:sp>
        <p:nvSpPr>
          <p:cNvPr id="77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ru-RU" sz="2000" spc="-1" strike="noStrike">
                <a:latin typeface="Arial"/>
              </a:rPr>
              <a:t>Для правки формата примечаний щёлкните мышью</a:t>
            </a:r>
            <a:endParaRPr b="0" lang="ru-RU" sz="2000" spc="-1" strike="noStrike">
              <a:latin typeface="Arial"/>
            </a:endParaRPr>
          </a:p>
        </p:txBody>
      </p:sp>
      <p:sp>
        <p:nvSpPr>
          <p:cNvPr id="78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80680" cy="53424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ru-RU" sz="1400" spc="-1" strike="noStrike">
                <a:latin typeface="Times New Roman"/>
              </a:rPr>
              <a:t>&lt;верхний колонтитул&gt;</a:t>
            </a:r>
            <a:endParaRPr b="0" lang="ru-RU" sz="1400" spc="-1" strike="noStrike">
              <a:latin typeface="Times New Roman"/>
            </a:endParaRPr>
          </a:p>
        </p:txBody>
      </p:sp>
      <p:sp>
        <p:nvSpPr>
          <p:cNvPr id="79" name="PlaceHolder 4"/>
          <p:cNvSpPr>
            <a:spLocks noGrp="1"/>
          </p:cNvSpPr>
          <p:nvPr>
            <p:ph type="dt"/>
          </p:nvPr>
        </p:nvSpPr>
        <p:spPr>
          <a:xfrm>
            <a:off x="4278960" y="0"/>
            <a:ext cx="3280680" cy="53424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r>
              <a:rPr b="0" lang="ru-RU" sz="1400" spc="-1" strike="noStrike">
                <a:latin typeface="Times New Roman"/>
              </a:rPr>
              <a:t>&lt;дата/время&gt;</a:t>
            </a:r>
            <a:endParaRPr b="0" lang="ru-RU" sz="1400" spc="-1" strike="noStrike">
              <a:latin typeface="Times New Roman"/>
            </a:endParaRPr>
          </a:p>
        </p:txBody>
      </p:sp>
      <p:sp>
        <p:nvSpPr>
          <p:cNvPr id="80" name="PlaceHolder 5"/>
          <p:cNvSpPr>
            <a:spLocks noGrp="1"/>
          </p:cNvSpPr>
          <p:nvPr>
            <p:ph type="ftr"/>
          </p:nvPr>
        </p:nvSpPr>
        <p:spPr>
          <a:xfrm>
            <a:off x="0" y="10157400"/>
            <a:ext cx="3280680" cy="53424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r>
              <a:rPr b="0" lang="ru-RU" sz="1400" spc="-1" strike="noStrike">
                <a:latin typeface="Times New Roman"/>
              </a:rPr>
              <a:t>&lt;нижний колонтитул&gt;</a:t>
            </a:r>
            <a:endParaRPr b="0" lang="ru-RU" sz="1400" spc="-1" strike="noStrike">
              <a:latin typeface="Times New Roman"/>
            </a:endParaRPr>
          </a:p>
        </p:txBody>
      </p:sp>
      <p:sp>
        <p:nvSpPr>
          <p:cNvPr id="81" name="PlaceHolder 6"/>
          <p:cNvSpPr>
            <a:spLocks noGrp="1"/>
          </p:cNvSpPr>
          <p:nvPr>
            <p:ph type="sldNum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pPr algn="r"/>
            <a:fld id="{C2A5EEEB-5921-4365-B6AD-71E1631EB5D9}" type="slidenum">
              <a:rPr b="0" lang="ru-RU" sz="1400" spc="-1" strike="noStrike">
                <a:latin typeface="Times New Roman"/>
              </a:rPr>
              <a:t>&lt;номер&gt;</a:t>
            </a:fld>
            <a:endParaRPr b="0" lang="ru-RU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9" name="Rectangle 7"/>
          <p:cNvSpPr/>
          <p:nvPr/>
        </p:nvSpPr>
        <p:spPr>
          <a:xfrm>
            <a:off x="3813120" y="9361440"/>
            <a:ext cx="2915640" cy="4914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noAutofit/>
          </a:bodyPr>
          <a:p>
            <a:pPr algn="r">
              <a:lnSpc>
                <a:spcPct val="100000"/>
              </a:lnSpc>
            </a:pPr>
            <a:fld id="{65864BBE-7A4E-4946-B1BB-98FD6BF6E757}" type="slidenum">
              <a:rPr b="0" lang="ru-RU" sz="1200" spc="-1" strike="noStrike">
                <a:solidFill>
                  <a:srgbClr val="000000"/>
                </a:solidFill>
                <a:latin typeface="Tahoma"/>
              </a:rPr>
              <a:t>&lt;номер&gt;</a:t>
            </a:fld>
            <a:endParaRPr b="0" lang="ru-RU" sz="1200" spc="-1" strike="noStrike">
              <a:latin typeface="Arial"/>
            </a:endParaRPr>
          </a:p>
        </p:txBody>
      </p:sp>
      <p:sp>
        <p:nvSpPr>
          <p:cNvPr id="270" name="PlaceHolder 1"/>
          <p:cNvSpPr>
            <a:spLocks noGrp="1"/>
          </p:cNvSpPr>
          <p:nvPr>
            <p:ph type="sldImg"/>
          </p:nvPr>
        </p:nvSpPr>
        <p:spPr>
          <a:xfrm>
            <a:off x="752400" y="739800"/>
            <a:ext cx="5225400" cy="3695040"/>
          </a:xfrm>
          <a:prstGeom prst="rect">
            <a:avLst/>
          </a:prstGeom>
        </p:spPr>
      </p:sp>
      <p:sp>
        <p:nvSpPr>
          <p:cNvPr id="271" name="PlaceHolder 2"/>
          <p:cNvSpPr>
            <a:spLocks noGrp="1"/>
          </p:cNvSpPr>
          <p:nvPr>
            <p:ph type="body"/>
          </p:nvPr>
        </p:nvSpPr>
        <p:spPr>
          <a:xfrm>
            <a:off x="673200" y="4681440"/>
            <a:ext cx="5384160" cy="443304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ru-RU" sz="2000" spc="-1" strike="noStrike">
              <a:latin typeface="Arial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962352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600" y="4059720"/>
            <a:ext cx="962352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588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600" y="405972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5880" y="405972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8280" y="176904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2320" y="176904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600" y="405972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8280" y="405972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2320" y="405972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34600" y="1769040"/>
            <a:ext cx="9623520" cy="438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962352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469620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465880" y="1769040"/>
            <a:ext cx="469620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34600" y="301680"/>
            <a:ext cx="9623520" cy="585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465880" y="1769040"/>
            <a:ext cx="469620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34600" y="405972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600" y="1769040"/>
            <a:ext cx="9623520" cy="438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469620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46588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465880" y="405972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46588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34600" y="4059720"/>
            <a:ext cx="962352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962352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34600" y="4059720"/>
            <a:ext cx="962352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46588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34600" y="405972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465880" y="405972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788280" y="176904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7042320" y="176904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34600" y="405972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788280" y="405972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7042320" y="4059720"/>
            <a:ext cx="3098520" cy="2091600"/>
          </a:xfrm>
          <a:prstGeom prst="rect">
            <a:avLst/>
          </a:prstGeom>
        </p:spPr>
        <p:txBody>
          <a:bodyPr lIns="0" rIns="0" tIns="0" bIns="0">
            <a:normAutofit fontScale="88000"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962352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469620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5880" y="1769040"/>
            <a:ext cx="469620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600" y="301680"/>
            <a:ext cx="9623520" cy="585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5880" y="1769040"/>
            <a:ext cx="469620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600" y="405972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469620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588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5880" y="405972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ru-RU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5880" y="1769040"/>
            <a:ext cx="469620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600" y="4059720"/>
            <a:ext cx="9623520" cy="2091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ru-RU" sz="4400" spc="-1" strike="noStrike">
                <a:latin typeface="Arial"/>
              </a:rPr>
              <a:t>Для правки текста заглавия щёлкните мышью</a:t>
            </a:r>
            <a:endParaRPr b="0" lang="ru-R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962352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3200" spc="-1" strike="noStrike">
                <a:latin typeface="Arial"/>
              </a:rPr>
              <a:t>Для правки структуры щёлкните мышью</a:t>
            </a:r>
            <a:endParaRPr b="0" lang="ru-R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800" spc="-1" strike="noStrike">
                <a:latin typeface="Arial"/>
              </a:rPr>
              <a:t>Второй уровень структуры</a:t>
            </a:r>
            <a:endParaRPr b="0" lang="ru-R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400" spc="-1" strike="noStrike">
                <a:latin typeface="Arial"/>
              </a:rPr>
              <a:t>Третий уровень структуры</a:t>
            </a:r>
            <a:endParaRPr b="0" lang="ru-R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000" spc="-1" strike="noStrike">
                <a:latin typeface="Arial"/>
              </a:rPr>
              <a:t>Четвёртый уровень структуры</a:t>
            </a:r>
            <a:endParaRPr b="0" lang="ru-R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latin typeface="Arial"/>
              </a:rPr>
              <a:t>Пятый уровень структуры</a:t>
            </a:r>
            <a:endParaRPr b="0" lang="ru-R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latin typeface="Arial"/>
              </a:rPr>
              <a:t>Шестой уровень структуры</a:t>
            </a:r>
            <a:endParaRPr b="0" lang="ru-R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latin typeface="Arial"/>
              </a:rPr>
              <a:t>Седьмой уровень структуры</a:t>
            </a:r>
            <a:endParaRPr b="0" lang="ru-RU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34600" y="301680"/>
            <a:ext cx="9623520" cy="1262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ru-RU" sz="4400" spc="-1" strike="noStrike">
                <a:latin typeface="Arial"/>
              </a:rPr>
              <a:t>Для правки текста заглавия щёлкните мышью</a:t>
            </a:r>
            <a:endParaRPr b="0" lang="ru-RU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34600" y="1769040"/>
            <a:ext cx="9623520" cy="4385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3200" spc="-1" strike="noStrike">
                <a:latin typeface="Arial"/>
              </a:rPr>
              <a:t>Для правки структуры щёлкните мышью</a:t>
            </a:r>
            <a:endParaRPr b="0" lang="ru-R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800" spc="-1" strike="noStrike">
                <a:latin typeface="Arial"/>
              </a:rPr>
              <a:t>Второй уровень структуры</a:t>
            </a:r>
            <a:endParaRPr b="0" lang="ru-R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400" spc="-1" strike="noStrike">
                <a:latin typeface="Arial"/>
              </a:rPr>
              <a:t>Третий уровень структуры</a:t>
            </a:r>
            <a:endParaRPr b="0" lang="ru-R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000" spc="-1" strike="noStrike">
                <a:latin typeface="Arial"/>
              </a:rPr>
              <a:t>Четвёртый уровень структуры</a:t>
            </a:r>
            <a:endParaRPr b="0" lang="ru-R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latin typeface="Arial"/>
              </a:rPr>
              <a:t>Пятый уровень структуры</a:t>
            </a:r>
            <a:endParaRPr b="0" lang="ru-R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latin typeface="Arial"/>
              </a:rPr>
              <a:t>Шестой уровень структуры</a:t>
            </a:r>
            <a:endParaRPr b="0" lang="ru-R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latin typeface="Arial"/>
              </a:rPr>
              <a:t>Седьмой уровень структуры</a:t>
            </a:r>
            <a:endParaRPr b="0" lang="ru-RU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hyperlink" Target="https://minobraz.egov66.ru/site/item?id=2703" TargetMode="External"/><Relationship Id="rId2" Type="http://schemas.openxmlformats.org/officeDocument/2006/relationships/hyperlink" Target="https://minobraz.egov66.ru/site/item?id=2702" TargetMode="External"/><Relationship Id="rId3" Type="http://schemas.openxmlformats.org/officeDocument/2006/relationships/hyperlink" Target="https://minobraz.egov66.ru/site/item?id=3791" TargetMode="External"/><Relationship Id="rId4" Type="http://schemas.openxmlformats.org/officeDocument/2006/relationships/image" Target="../media/image1.jpeg"/><Relationship Id="rId5" Type="http://schemas.openxmlformats.org/officeDocument/2006/relationships/slideLayout" Target="../slideLayouts/slideLayout1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image" Target="../media/image2.jpeg"/><Relationship Id="rId2" Type="http://schemas.openxmlformats.org/officeDocument/2006/relationships/slideLayout" Target="../slideLayouts/slideLayout13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2" name="Group 340"/>
          <p:cNvGrpSpPr/>
          <p:nvPr/>
        </p:nvGrpSpPr>
        <p:grpSpPr>
          <a:xfrm>
            <a:off x="1136520" y="4459320"/>
            <a:ext cx="8964000" cy="38880"/>
            <a:chOff x="1136520" y="4459320"/>
            <a:chExt cx="8964000" cy="38880"/>
          </a:xfrm>
        </p:grpSpPr>
        <p:sp>
          <p:nvSpPr>
            <p:cNvPr id="83" name="Rectangle 341"/>
            <p:cNvSpPr/>
            <p:nvPr/>
          </p:nvSpPr>
          <p:spPr>
            <a:xfrm>
              <a:off x="1136520" y="4479120"/>
              <a:ext cx="8964000" cy="19080"/>
            </a:xfrm>
            <a:prstGeom prst="rect">
              <a:avLst/>
            </a:prstGeom>
            <a:solidFill>
              <a:srgbClr val="00441b"/>
            </a:solidFill>
            <a:ln w="0">
              <a:noFill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84" name="Rectangle 342"/>
            <p:cNvSpPr/>
            <p:nvPr/>
          </p:nvSpPr>
          <p:spPr>
            <a:xfrm>
              <a:off x="1136520" y="4459320"/>
              <a:ext cx="799560" cy="19080"/>
            </a:xfrm>
            <a:prstGeom prst="rect">
              <a:avLst/>
            </a:prstGeom>
            <a:solidFill>
              <a:srgbClr val="00441b"/>
            </a:solidFill>
            <a:ln w="0">
              <a:noFill/>
            </a:ln>
          </p:spPr>
          <p:style>
            <a:lnRef idx="0"/>
            <a:fillRef idx="0"/>
            <a:effectRef idx="0"/>
            <a:fontRef idx="minor"/>
          </p:style>
        </p:sp>
      </p:grpSp>
      <p:sp>
        <p:nvSpPr>
          <p:cNvPr id="85" name="Rectangle 343"/>
          <p:cNvSpPr/>
          <p:nvPr/>
        </p:nvSpPr>
        <p:spPr>
          <a:xfrm>
            <a:off x="1867320" y="4516560"/>
            <a:ext cx="8084520" cy="13975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>
              <a:lnSpc>
                <a:spcPct val="100000"/>
              </a:lnSpc>
            </a:pPr>
            <a:r>
              <a:rPr b="0" lang="ru-RU" sz="1400" spc="-1" strike="noStrike">
                <a:solidFill>
                  <a:srgbClr val="000000"/>
                </a:solidFill>
                <a:latin typeface="Arial"/>
                <a:ea typeface="DejaVu Sans"/>
              </a:rPr>
              <a:t>январь, 2022 год</a:t>
            </a:r>
            <a:endParaRPr b="0" lang="ru-RU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1400" spc="-1" strike="noStrike">
              <a:latin typeface="Arial"/>
            </a:endParaRPr>
          </a:p>
          <a:p>
            <a:pPr algn="r">
              <a:lnSpc>
                <a:spcPct val="100000"/>
              </a:lnSpc>
            </a:pPr>
            <a:endParaRPr b="0" lang="ru-RU" sz="1400" spc="-1" strike="noStrike">
              <a:latin typeface="Arial"/>
            </a:endParaRPr>
          </a:p>
          <a:p>
            <a:pPr algn="r">
              <a:lnSpc>
                <a:spcPct val="100000"/>
              </a:lnSpc>
            </a:pPr>
            <a:endParaRPr b="0" lang="ru-RU" sz="1400" spc="-1" strike="noStrike">
              <a:latin typeface="Arial"/>
            </a:endParaRPr>
          </a:p>
          <a:p>
            <a:pPr algn="r">
              <a:lnSpc>
                <a:spcPct val="100000"/>
              </a:lnSpc>
            </a:pPr>
            <a:endParaRPr b="0" lang="ru-RU" sz="1400" spc="-1" strike="noStrike">
              <a:latin typeface="Arial"/>
            </a:endParaRPr>
          </a:p>
          <a:p>
            <a:pPr algn="r">
              <a:lnSpc>
                <a:spcPct val="100000"/>
              </a:lnSpc>
            </a:pPr>
            <a:endParaRPr b="0" lang="ru-RU" sz="1400" spc="-1" strike="noStrike">
              <a:latin typeface="Arial"/>
            </a:endParaRPr>
          </a:p>
          <a:p>
            <a:pPr algn="r">
              <a:lnSpc>
                <a:spcPct val="100000"/>
              </a:lnSpc>
            </a:pPr>
            <a:endParaRPr b="0" lang="ru-RU" sz="1400" spc="-1" strike="noStrike">
              <a:latin typeface="Arial"/>
            </a:endParaRPr>
          </a:p>
          <a:p>
            <a:pPr algn="r">
              <a:lnSpc>
                <a:spcPct val="100000"/>
              </a:lnSpc>
            </a:pPr>
            <a:endParaRPr b="0" lang="ru-RU" sz="1400" spc="-1" strike="noStrike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b="0" lang="ru-RU" sz="1400" spc="-1" strike="noStrike">
                <a:solidFill>
                  <a:srgbClr val="000000"/>
                </a:solidFill>
                <a:latin typeface="Arial"/>
                <a:ea typeface="DejaVu Sans"/>
              </a:rPr>
              <a:t>Государственной контракт </a:t>
            </a:r>
            <a:br/>
            <a:r>
              <a:rPr b="0" lang="ru-RU" sz="1400" spc="-1" strike="noStrike">
                <a:solidFill>
                  <a:srgbClr val="000000"/>
                </a:solidFill>
                <a:latin typeface="Arial"/>
                <a:ea typeface="DejaVu Sans"/>
              </a:rPr>
              <a:t>№ 0162200011821000301 от 05 мая 2021 года</a:t>
            </a:r>
            <a:endParaRPr b="0" lang="ru-RU" sz="1400" spc="-1" strike="noStrike">
              <a:latin typeface="Arial"/>
            </a:endParaRPr>
          </a:p>
        </p:txBody>
      </p:sp>
      <p:sp>
        <p:nvSpPr>
          <p:cNvPr id="86" name="Поле 3"/>
          <p:cNvSpPr/>
          <p:nvPr/>
        </p:nvSpPr>
        <p:spPr>
          <a:xfrm>
            <a:off x="1123200" y="934200"/>
            <a:ext cx="8977320" cy="3333960"/>
          </a:xfrm>
          <a:prstGeom prst="rect">
            <a:avLst/>
          </a:prstGeom>
          <a:solidFill>
            <a:srgbClr val="daf5c7"/>
          </a:solidFill>
          <a:ln w="6350">
            <a:noFill/>
          </a:ln>
        </p:spPr>
        <p:style>
          <a:lnRef idx="0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ru-RU" sz="2100" spc="-1" strike="noStrike">
                <a:solidFill>
                  <a:srgbClr val="000000"/>
                </a:solidFill>
                <a:latin typeface="Arial"/>
                <a:ea typeface="Times New Roman"/>
              </a:rPr>
              <a:t>Методические рекомендации</a:t>
            </a:r>
            <a:endParaRPr b="0" lang="ru-RU" sz="21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1" lang="ru-RU" sz="2100" spc="-1" strike="noStrike">
                <a:solidFill>
                  <a:srgbClr val="000000"/>
                </a:solidFill>
                <a:latin typeface="Arial"/>
                <a:ea typeface="Times New Roman"/>
              </a:rPr>
              <a:t>по разработке планов мероприятий по устранению недостатков, выявленных в ходе проведения независимой оценки качества условий осуществления образовательной деятельности организациями,</a:t>
            </a:r>
            <a:endParaRPr b="0" lang="ru-RU" sz="21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1" lang="ru-RU" sz="2100" spc="-1" strike="noStrike">
                <a:solidFill>
                  <a:srgbClr val="000000"/>
                </a:solidFill>
                <a:latin typeface="Arial"/>
                <a:ea typeface="Times New Roman"/>
              </a:rPr>
              <a:t>осуществляющими образовательную деятельность,</a:t>
            </a:r>
            <a:endParaRPr b="0" lang="ru-RU" sz="21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1" lang="ru-RU" sz="2100" spc="-1" strike="noStrike">
                <a:solidFill>
                  <a:srgbClr val="000000"/>
                </a:solidFill>
                <a:latin typeface="Arial"/>
                <a:ea typeface="Times New Roman"/>
              </a:rPr>
              <a:t>расположенными на территории Свердловской области,</a:t>
            </a:r>
            <a:endParaRPr b="0" lang="ru-RU" sz="21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1" lang="ru-RU" sz="2100" spc="-1" strike="noStrike">
                <a:solidFill>
                  <a:srgbClr val="000000"/>
                </a:solidFill>
                <a:latin typeface="Arial"/>
                <a:ea typeface="Times New Roman"/>
              </a:rPr>
              <a:t>в 2021 году</a:t>
            </a:r>
            <a:br/>
            <a:br/>
            <a:r>
              <a:rPr b="1" lang="ru-RU" sz="2100" spc="-1" strike="noStrike">
                <a:solidFill>
                  <a:srgbClr val="000000"/>
                </a:solidFill>
                <a:latin typeface="Arial"/>
                <a:ea typeface="Times New Roman"/>
              </a:rPr>
              <a:t>НОК УООД – 202</a:t>
            </a:r>
            <a:r>
              <a:rPr b="1" lang="en-US" sz="2100" spc="-1" strike="noStrike">
                <a:solidFill>
                  <a:srgbClr val="000000"/>
                </a:solidFill>
                <a:latin typeface="Arial"/>
                <a:ea typeface="Times New Roman"/>
              </a:rPr>
              <a:t>1</a:t>
            </a:r>
            <a:endParaRPr b="0" lang="ru-RU" sz="21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Номер слайда 3_7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332B6E3A-C6C9-4BEE-AF33-F93D04FC7531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180" name="Group 25_15"/>
          <p:cNvGrpSpPr/>
          <p:nvPr/>
        </p:nvGrpSpPr>
        <p:grpSpPr>
          <a:xfrm>
            <a:off x="180360" y="961560"/>
            <a:ext cx="10063080" cy="565560"/>
            <a:chOff x="180360" y="961560"/>
            <a:chExt cx="10063080" cy="565560"/>
          </a:xfrm>
        </p:grpSpPr>
        <p:sp>
          <p:nvSpPr>
            <p:cNvPr id="181" name="Rectangle 27_15"/>
            <p:cNvSpPr/>
            <p:nvPr/>
          </p:nvSpPr>
          <p:spPr>
            <a:xfrm>
              <a:off x="180360" y="961560"/>
              <a:ext cx="10063080" cy="56556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82" name="Rectangle 28_15"/>
            <p:cNvSpPr/>
            <p:nvPr/>
          </p:nvSpPr>
          <p:spPr>
            <a:xfrm>
              <a:off x="442800" y="961560"/>
              <a:ext cx="9784800" cy="56556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I.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 «Открытость и доступность информации об образовательной организации» 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83" name="Group 25_16"/>
          <p:cNvGrpSpPr/>
          <p:nvPr/>
        </p:nvGrpSpPr>
        <p:grpSpPr>
          <a:xfrm>
            <a:off x="171360" y="438480"/>
            <a:ext cx="10054080" cy="378720"/>
            <a:chOff x="171360" y="438480"/>
            <a:chExt cx="10054080" cy="378720"/>
          </a:xfrm>
        </p:grpSpPr>
        <p:sp>
          <p:nvSpPr>
            <p:cNvPr id="184" name="Rectangle 27_16"/>
            <p:cNvSpPr/>
            <p:nvPr/>
          </p:nvSpPr>
          <p:spPr>
            <a:xfrm>
              <a:off x="171360" y="438480"/>
              <a:ext cx="10054080" cy="378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85" name="Rectangle 28_16"/>
            <p:cNvSpPr/>
            <p:nvPr/>
          </p:nvSpPr>
          <p:spPr>
            <a:xfrm>
              <a:off x="1006920" y="471240"/>
              <a:ext cx="8613000" cy="3340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186" name=""/>
          <p:cNvSpPr/>
          <p:nvPr/>
        </p:nvSpPr>
        <p:spPr>
          <a:xfrm>
            <a:off x="180000" y="1620000"/>
            <a:ext cx="10079640" cy="49528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15000"/>
              </a:lnSpc>
              <a:spcAft>
                <a:spcPts val="1134"/>
              </a:spcAft>
            </a:pP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Показатели, характеризующие открытость и доступность информации</a:t>
            </a:r>
            <a:br/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об организации, осуществляющей образовательную деятельность (продолжение)</a:t>
            </a:r>
            <a:endParaRPr b="0" lang="ru-RU" sz="1600" spc="-1" strike="noStrike">
              <a:latin typeface="Arial"/>
            </a:endParaRPr>
          </a:p>
          <a:p>
            <a:pPr algn="ctr">
              <a:lnSpc>
                <a:spcPct val="115000"/>
              </a:lnSpc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1.3. Наличие сведений о популяризации официального сайта для размещения информации о государственных и муниципальных учреждениях </a:t>
            </a:r>
            <a:r>
              <a:rPr b="0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www.bus.gov.ru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на официальном сайте образовательной организации: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наличие на официальном сайте ОО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гиперссылки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(возможности перехода)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на сайт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bus.gov.ru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с результатами НОК;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наличие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раздела «Независимая оценка качества условий осуществления образовательной деятельности»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на официальном сайте ОО;</a:t>
            </a:r>
            <a:endParaRPr b="0" lang="ru-RU" sz="1600" spc="-1" strike="noStrike">
              <a:latin typeface="Arial"/>
            </a:endParaRPr>
          </a:p>
          <a:p>
            <a:pPr marL="216000" indent="-215640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наличие в разделе «Независимая оценка качества условий осуществления образовательной деятельности» на официальном сайте ОО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планов мероприятий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по устранению недостатков, выявленных в ходе проведения НОК; 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наличие в разделе «Независимая оценка качества условий осуществления образовательной деятельности» на официальном сайте ОО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отчётов о реализации планов мероприятий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по устранению недостатков, выявленных в ходе проведения НОК;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наличие на главной странице официального сайта ОО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баннера с приглашением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для посетителей сайта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оставить отзыв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об образовательном учреждении на федеральном портале </a:t>
            </a:r>
            <a:r>
              <a:rPr b="0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bus.gov.ru</a:t>
            </a:r>
            <a:endParaRPr b="0" lang="ru-RU" sz="1600" spc="-1" strike="noStrike">
              <a:latin typeface="Arial"/>
            </a:endParaRPr>
          </a:p>
          <a:p>
            <a:pPr>
              <a:lnSpc>
                <a:spcPct val="150000"/>
              </a:lnSpc>
              <a:tabLst>
                <a:tab algn="l" pos="343080"/>
              </a:tabLst>
            </a:pPr>
            <a:endParaRPr b="0" lang="ru-R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283"/>
              </a:spcBef>
              <a:spcAft>
                <a:spcPts val="283"/>
              </a:spcAft>
              <a:tabLst>
                <a:tab algn="l" pos="343080"/>
              </a:tabLst>
            </a:pPr>
            <a:endParaRPr b="0" lang="ru-R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283"/>
              </a:spcBef>
              <a:spcAft>
                <a:spcPts val="283"/>
              </a:spcAft>
              <a:tabLst>
                <a:tab algn="l" pos="343080"/>
              </a:tabLst>
            </a:pP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Номер слайда 3_10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7AEDFA1F-E47F-4E1D-8058-D8CE1C3884B7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188" name="Group 25_33"/>
          <p:cNvGrpSpPr/>
          <p:nvPr/>
        </p:nvGrpSpPr>
        <p:grpSpPr>
          <a:xfrm>
            <a:off x="180360" y="1213200"/>
            <a:ext cx="10063080" cy="565560"/>
            <a:chOff x="180360" y="1213200"/>
            <a:chExt cx="10063080" cy="565560"/>
          </a:xfrm>
        </p:grpSpPr>
        <p:sp>
          <p:nvSpPr>
            <p:cNvPr id="189" name="Rectangle 27_33"/>
            <p:cNvSpPr/>
            <p:nvPr/>
          </p:nvSpPr>
          <p:spPr>
            <a:xfrm>
              <a:off x="180360" y="1213200"/>
              <a:ext cx="10063080" cy="56556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90" name="Rectangle 28_33"/>
            <p:cNvSpPr/>
            <p:nvPr/>
          </p:nvSpPr>
          <p:spPr>
            <a:xfrm>
              <a:off x="442800" y="1213200"/>
              <a:ext cx="9784800" cy="56556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II.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«Комфортность условий предоставления услуг»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91" name="Group 25_34"/>
          <p:cNvGrpSpPr/>
          <p:nvPr/>
        </p:nvGrpSpPr>
        <p:grpSpPr>
          <a:xfrm>
            <a:off x="171360" y="600120"/>
            <a:ext cx="10054080" cy="378720"/>
            <a:chOff x="171360" y="600120"/>
            <a:chExt cx="10054080" cy="378720"/>
          </a:xfrm>
        </p:grpSpPr>
        <p:sp>
          <p:nvSpPr>
            <p:cNvPr id="192" name="Rectangle 27_34"/>
            <p:cNvSpPr/>
            <p:nvPr/>
          </p:nvSpPr>
          <p:spPr>
            <a:xfrm>
              <a:off x="171360" y="600120"/>
              <a:ext cx="10054080" cy="378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93" name="Rectangle 28_34"/>
            <p:cNvSpPr/>
            <p:nvPr/>
          </p:nvSpPr>
          <p:spPr>
            <a:xfrm>
              <a:off x="1006920" y="632880"/>
              <a:ext cx="8613000" cy="3340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194" name=""/>
          <p:cNvSpPr/>
          <p:nvPr/>
        </p:nvSpPr>
        <p:spPr>
          <a:xfrm>
            <a:off x="251640" y="2039760"/>
            <a:ext cx="9982800" cy="42411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15000"/>
              </a:lnSpc>
              <a:spcAft>
                <a:spcPts val="1134"/>
              </a:spcAft>
            </a:pPr>
            <a:r>
              <a:rPr b="1" lang="ru-RU" sz="1600" spc="-1" strike="noStrike">
                <a:latin typeface="Calibri"/>
                <a:ea typeface="Microsoft YaHei"/>
              </a:rPr>
              <a:t>Показатели, характеризующие комфортность условий,</a:t>
            </a:r>
            <a:br/>
            <a:r>
              <a:rPr b="1" lang="ru-RU" sz="1600" spc="-1" strike="noStrike">
                <a:latin typeface="Calibri"/>
                <a:ea typeface="Microsoft YaHei"/>
              </a:rPr>
              <a:t>в которых осуществляется образовательная деятельность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Обеспечение в организации комфортных условий, в которых осуществляется образовательная деятельность:</a:t>
            </a:r>
            <a:endParaRPr b="0" lang="ru-RU" sz="1600" spc="-1" strike="noStrike">
              <a:latin typeface="Arial"/>
            </a:endParaRPr>
          </a:p>
          <a:p>
            <a:pPr marL="216000" indent="-215640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наличие зоны отдыха (ожидания);</a:t>
            </a:r>
            <a:endParaRPr b="0" lang="ru-RU" sz="1600" spc="-1" strike="noStrike">
              <a:latin typeface="Arial"/>
            </a:endParaRPr>
          </a:p>
          <a:p>
            <a:pPr marL="216000" indent="-215640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наличие и понятность навигации внутри организации;</a:t>
            </a:r>
            <a:endParaRPr b="0" lang="ru-RU" sz="1600" spc="-1" strike="noStrike">
              <a:latin typeface="Arial"/>
            </a:endParaRPr>
          </a:p>
          <a:p>
            <a:pPr marL="216000" indent="-215640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наличие и доступность питьевой воды;</a:t>
            </a:r>
            <a:endParaRPr b="0" lang="ru-RU" sz="1600" spc="-1" strike="noStrike">
              <a:latin typeface="Arial"/>
            </a:endParaRPr>
          </a:p>
          <a:p>
            <a:pPr marL="216000" indent="-215640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наличие и доступность санитарно-гигиенических помещений;</a:t>
            </a:r>
            <a:endParaRPr b="0" lang="ru-RU" sz="1600" spc="-1" strike="noStrike">
              <a:latin typeface="Arial"/>
            </a:endParaRPr>
          </a:p>
          <a:p>
            <a:pPr marL="216000" indent="-215640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санитарное состояние помещений организации</a:t>
            </a: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Номер слайда 3_9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814DBF9D-6934-4420-8FEE-55D629B9AD57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196" name="Group 25_24"/>
          <p:cNvGrpSpPr/>
          <p:nvPr/>
        </p:nvGrpSpPr>
        <p:grpSpPr>
          <a:xfrm>
            <a:off x="180360" y="961560"/>
            <a:ext cx="10047240" cy="478440"/>
            <a:chOff x="180360" y="961560"/>
            <a:chExt cx="10047240" cy="478440"/>
          </a:xfrm>
        </p:grpSpPr>
        <p:sp>
          <p:nvSpPr>
            <p:cNvPr id="197" name="Rectangle 27_24"/>
            <p:cNvSpPr/>
            <p:nvPr/>
          </p:nvSpPr>
          <p:spPr>
            <a:xfrm>
              <a:off x="180360" y="961560"/>
              <a:ext cx="10047240" cy="47844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98" name="Rectangle 28_24"/>
            <p:cNvSpPr/>
            <p:nvPr/>
          </p:nvSpPr>
          <p:spPr>
            <a:xfrm>
              <a:off x="442440" y="961560"/>
              <a:ext cx="9769320" cy="47844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III.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«Доступность услуг для инвалидов»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99" name="Group 25_32"/>
          <p:cNvGrpSpPr/>
          <p:nvPr/>
        </p:nvGrpSpPr>
        <p:grpSpPr>
          <a:xfrm>
            <a:off x="171360" y="438480"/>
            <a:ext cx="10054080" cy="378720"/>
            <a:chOff x="171360" y="438480"/>
            <a:chExt cx="10054080" cy="378720"/>
          </a:xfrm>
        </p:grpSpPr>
        <p:sp>
          <p:nvSpPr>
            <p:cNvPr id="200" name="Rectangle 27_32"/>
            <p:cNvSpPr/>
            <p:nvPr/>
          </p:nvSpPr>
          <p:spPr>
            <a:xfrm>
              <a:off x="171360" y="438480"/>
              <a:ext cx="10054080" cy="378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01" name="Rectangle 28_32"/>
            <p:cNvSpPr/>
            <p:nvPr/>
          </p:nvSpPr>
          <p:spPr>
            <a:xfrm>
              <a:off x="1006920" y="471240"/>
              <a:ext cx="8613000" cy="3340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202" name=""/>
          <p:cNvSpPr/>
          <p:nvPr/>
        </p:nvSpPr>
        <p:spPr>
          <a:xfrm>
            <a:off x="187200" y="1491840"/>
            <a:ext cx="10072800" cy="5436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15000"/>
              </a:lnSpc>
              <a:spcAft>
                <a:spcPts val="1134"/>
              </a:spcAft>
            </a:pPr>
            <a:r>
              <a:rPr b="1" lang="ru-RU" sz="1600" spc="-1" strike="noStrike">
                <a:latin typeface="Calibri"/>
                <a:ea typeface="Microsoft YaHei"/>
              </a:rPr>
              <a:t>Показатели, характеризующие доступность образовательной деятельности для инвалидов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3.1.</a:t>
            </a:r>
            <a:r>
              <a:rPr b="0" lang="ru-RU" sz="1600" spc="-1" strike="noStrike">
                <a:latin typeface="Calibri"/>
                <a:ea typeface="Microsoft YaHei"/>
              </a:rPr>
              <a:t>	</a:t>
            </a:r>
            <a:r>
              <a:rPr b="0" lang="ru-RU" sz="1600" spc="-1" strike="noStrike">
                <a:latin typeface="Calibri"/>
                <a:ea typeface="Microsoft YaHei"/>
              </a:rPr>
              <a:t>Оборудование территории, прилегающей к зданиям организации, и помещений с учетом доступности для инвалидов: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оборудование входных групп пандусами (подъемными платформами);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наличие выделенных стоянок для автотранспортных средств инвалидов;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наличие адаптированных лифтов, поручней, расширенных дверных проемов;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наличие сменных кресел-колясок;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наличие специально оборудованных санитарно-гигиенических помещений в организации.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endParaRPr b="0" lang="ru-RU" sz="1600" spc="-1" strike="noStrike">
              <a:latin typeface="Arial"/>
            </a:endParaRPr>
          </a:p>
          <a:p>
            <a:pPr algn="just">
              <a:lnSpc>
                <a:spcPct val="115000"/>
              </a:lnSpc>
            </a:pPr>
            <a:r>
              <a:rPr b="1" lang="ru-RU" sz="1600" spc="-1" strike="noStrike">
                <a:latin typeface="Calibri"/>
                <a:ea typeface="Microsoft YaHei"/>
              </a:rPr>
              <a:t>Примечание.</a:t>
            </a:r>
            <a:r>
              <a:rPr b="0" lang="ru-RU" sz="1600" spc="-1" strike="noStrike">
                <a:latin typeface="Calibri"/>
                <a:ea typeface="Microsoft YaHei"/>
              </a:rPr>
              <a:t> Образовательным организациям, располагающимся в </a:t>
            </a:r>
            <a:r>
              <a:rPr b="1" i="1" lang="ru-RU" sz="1600" spc="-1" strike="noStrike">
                <a:latin typeface="Calibri"/>
                <a:ea typeface="Microsoft YaHei"/>
              </a:rPr>
              <a:t>зданиях исторического, культурного и архитектурного наследия</a:t>
            </a:r>
            <a:r>
              <a:rPr b="0" lang="ru-RU" sz="1600" spc="-1" strike="noStrike">
                <a:latin typeface="Calibri"/>
                <a:ea typeface="Microsoft YaHei"/>
              </a:rPr>
              <a:t>, в случае невозможности выполнения требований по обеспечению доступности для инвалидов в полном объеме (как то: наличие пандусов, подъемных платформ, адаптированных лифтов, поручней, расширенных дверных проемов, специально оборудованных санитарно-гигиенических помещений) необходимо предоставить в Министерство образования и молодежной политики Свердловской области документальное подтверждение </a:t>
            </a:r>
            <a:r>
              <a:rPr b="1" i="1" lang="ru-RU" sz="1600" spc="-1" strike="noStrike">
                <a:latin typeface="Calibri"/>
                <a:ea typeface="Microsoft YaHei"/>
              </a:rPr>
              <a:t>решений органов по охране и использованию памятников истории и культуры</a:t>
            </a:r>
            <a:r>
              <a:rPr b="0" lang="ru-RU" sz="1600" spc="-1" strike="noStrike">
                <a:latin typeface="Calibri"/>
                <a:ea typeface="Microsoft YaHei"/>
              </a:rPr>
              <a:t>, а также </a:t>
            </a:r>
            <a:r>
              <a:rPr b="1" i="1" lang="ru-RU" sz="1600" spc="-1" strike="noStrike">
                <a:latin typeface="Calibri"/>
                <a:ea typeface="Microsoft YaHei"/>
              </a:rPr>
              <a:t>органов социальной защиты населения</a:t>
            </a:r>
            <a:r>
              <a:rPr b="0" lang="ru-RU" sz="1600" spc="-1" strike="noStrike">
                <a:latin typeface="Calibri"/>
                <a:ea typeface="Microsoft YaHei"/>
              </a:rPr>
              <a:t> соответствующего уровня.</a:t>
            </a: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Номер слайда 3_11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CE2C5CE5-62CF-4FBE-8B33-5FA82A167913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204" name="Group 25_35"/>
          <p:cNvGrpSpPr/>
          <p:nvPr/>
        </p:nvGrpSpPr>
        <p:grpSpPr>
          <a:xfrm>
            <a:off x="180360" y="961560"/>
            <a:ext cx="10063080" cy="478440"/>
            <a:chOff x="180360" y="961560"/>
            <a:chExt cx="10063080" cy="478440"/>
          </a:xfrm>
        </p:grpSpPr>
        <p:sp>
          <p:nvSpPr>
            <p:cNvPr id="205" name="Rectangle 27_35"/>
            <p:cNvSpPr/>
            <p:nvPr/>
          </p:nvSpPr>
          <p:spPr>
            <a:xfrm>
              <a:off x="180360" y="961560"/>
              <a:ext cx="10063080" cy="47844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06" name="Rectangle 28_35"/>
            <p:cNvSpPr/>
            <p:nvPr/>
          </p:nvSpPr>
          <p:spPr>
            <a:xfrm>
              <a:off x="442800" y="961560"/>
              <a:ext cx="9784800" cy="47844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III.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«Доступность услуг для инвалидов»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207" name="Group 25_36"/>
          <p:cNvGrpSpPr/>
          <p:nvPr/>
        </p:nvGrpSpPr>
        <p:grpSpPr>
          <a:xfrm>
            <a:off x="171360" y="438480"/>
            <a:ext cx="10054080" cy="378720"/>
            <a:chOff x="171360" y="438480"/>
            <a:chExt cx="10054080" cy="378720"/>
          </a:xfrm>
        </p:grpSpPr>
        <p:sp>
          <p:nvSpPr>
            <p:cNvPr id="208" name="Rectangle 27_36"/>
            <p:cNvSpPr/>
            <p:nvPr/>
          </p:nvSpPr>
          <p:spPr>
            <a:xfrm>
              <a:off x="171360" y="438480"/>
              <a:ext cx="10054080" cy="378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09" name="Rectangle 28_36"/>
            <p:cNvSpPr/>
            <p:nvPr/>
          </p:nvSpPr>
          <p:spPr>
            <a:xfrm>
              <a:off x="1006920" y="471240"/>
              <a:ext cx="8613000" cy="3340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210" name=""/>
          <p:cNvSpPr/>
          <p:nvPr/>
        </p:nvSpPr>
        <p:spPr>
          <a:xfrm>
            <a:off x="198360" y="1410480"/>
            <a:ext cx="10072800" cy="5436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15000"/>
              </a:lnSpc>
            </a:pPr>
            <a:r>
              <a:rPr b="1" lang="ru-RU" sz="1600" spc="-1" strike="noStrike">
                <a:latin typeface="Calibri"/>
                <a:ea typeface="Microsoft YaHei"/>
              </a:rPr>
              <a:t>Показатели, характеризующие доступность образовательной деятельности для инвалидов</a:t>
            </a:r>
            <a:endParaRPr b="0" lang="ru-RU" sz="1600" spc="-1" strike="noStrike">
              <a:latin typeface="Arial"/>
            </a:endParaRPr>
          </a:p>
          <a:p>
            <a:pPr algn="ctr">
              <a:lnSpc>
                <a:spcPct val="115000"/>
              </a:lnSpc>
              <a:spcAft>
                <a:spcPts val="1134"/>
              </a:spcAft>
            </a:pPr>
            <a:r>
              <a:rPr b="1" lang="ru-RU" sz="1600" spc="-1" strike="noStrike">
                <a:latin typeface="Calibri"/>
                <a:ea typeface="Microsoft YaHei"/>
              </a:rPr>
              <a:t>(продолжение)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15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3.2.</a:t>
            </a:r>
            <a:r>
              <a:rPr b="0" lang="ru-RU" sz="1600" spc="-1" strike="noStrike">
                <a:latin typeface="Calibri"/>
                <a:ea typeface="Microsoft YaHei"/>
              </a:rPr>
              <a:t>	</a:t>
            </a:r>
            <a:r>
              <a:rPr b="0" lang="ru-RU" sz="1600" spc="-1" strike="noStrike">
                <a:latin typeface="Calibri"/>
                <a:ea typeface="Microsoft YaHei"/>
              </a:rPr>
              <a:t>Обеспечение в организации условий доступности, позволяющих инвалидам получать образовательные услуги наравне с другими: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дублирование для инвалидов по слуху и зрению звуковой и зрительной информации;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дублирование надписей, знаков и иной текстовой и графической информации знаками, выполненными рельефно-точечным шрифтом Брайля;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возможность предоставления инвалидам по слуху (слуху и зрению) услуг сурдопереводчика (тифлосурдопереводчика);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наличие альтернативной версии сайта организации для инвалидов по зрению;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помощь, оказываемая работниками организации, прошедшими необходимое обучение (инструктирование), по сопровождению инвалидов в помещении организации;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возможность предоставления образовательных услуг в дистанционном режиме или на дому.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15000"/>
              </a:lnSpc>
            </a:pPr>
            <a:r>
              <a:rPr b="1" lang="ru-RU" sz="1600" spc="-1" strike="noStrike">
                <a:latin typeface="Calibri"/>
                <a:ea typeface="Microsoft YaHei"/>
              </a:rPr>
              <a:t>Примечание.</a:t>
            </a:r>
            <a:r>
              <a:rPr b="0" lang="ru-RU" sz="1600" spc="-1" strike="noStrike">
                <a:latin typeface="Calibri"/>
                <a:ea typeface="Microsoft YaHei"/>
              </a:rPr>
              <a:t> Если в организации, осуществляющей образовательную деятельность по основным общеобразовательным программам, образовательным программам среднего профессионального образования, основным программам профессионального обучения, дополнительным общеобразовательным программам, </a:t>
            </a:r>
            <a:r>
              <a:rPr b="1" i="1" lang="ru-RU" sz="1600" spc="-1" strike="noStrike">
                <a:latin typeface="Calibri"/>
                <a:ea typeface="Microsoft YaHei"/>
              </a:rPr>
              <a:t>не предусмотрены адаптированные образовательные программы</a:t>
            </a:r>
            <a:r>
              <a:rPr b="0" lang="ru-RU" sz="1600" spc="-1" strike="noStrike">
                <a:latin typeface="Calibri"/>
                <a:ea typeface="Microsoft YaHei"/>
              </a:rPr>
              <a:t> и / или </a:t>
            </a:r>
            <a:r>
              <a:rPr b="1" i="1" lang="ru-RU" sz="1600" spc="-1" strike="noStrike">
                <a:latin typeface="Calibri"/>
                <a:ea typeface="Microsoft YaHei"/>
              </a:rPr>
              <a:t>отсутствуют обучающиеся с ОВЗ</a:t>
            </a:r>
            <a:r>
              <a:rPr b="0" lang="ru-RU" sz="1600" spc="-1" strike="noStrike">
                <a:latin typeface="Calibri"/>
                <a:ea typeface="Microsoft YaHei"/>
              </a:rPr>
              <a:t>, необходимо наличие документального подтверждения </a:t>
            </a:r>
            <a:r>
              <a:rPr b="1" i="1" lang="ru-RU" sz="1600" spc="-1" strike="noStrike">
                <a:latin typeface="Calibri"/>
                <a:ea typeface="Microsoft YaHei"/>
              </a:rPr>
              <a:t>официальной статистической отчетностью</a:t>
            </a:r>
            <a:r>
              <a:rPr b="0" lang="ru-RU" sz="1600" spc="-1" strike="noStrike">
                <a:latin typeface="Calibri"/>
                <a:ea typeface="Microsoft YaHei"/>
              </a:rPr>
              <a:t> за календарный год, предшествующий году проведения независимой оценки качества условий осуществления образовательной деятельности (</a:t>
            </a:r>
            <a:r>
              <a:rPr b="1" i="1" lang="ru-RU" sz="1600" spc="-1" strike="noStrike">
                <a:latin typeface="Calibri"/>
                <a:ea typeface="Microsoft YaHei"/>
              </a:rPr>
              <a:t>форма 85-К</a:t>
            </a:r>
            <a:r>
              <a:rPr b="0" lang="ru-RU" sz="1600" spc="-1" strike="noStrike">
                <a:latin typeface="Calibri"/>
                <a:ea typeface="Microsoft YaHei"/>
              </a:rPr>
              <a:t>).</a:t>
            </a: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" name="Номер слайда 3_12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58EF54B3-8E00-4A87-8007-054A8C7154AE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212" name="Group 25_37"/>
          <p:cNvGrpSpPr/>
          <p:nvPr/>
        </p:nvGrpSpPr>
        <p:grpSpPr>
          <a:xfrm>
            <a:off x="180360" y="1213200"/>
            <a:ext cx="10063080" cy="565560"/>
            <a:chOff x="180360" y="1213200"/>
            <a:chExt cx="10063080" cy="565560"/>
          </a:xfrm>
        </p:grpSpPr>
        <p:sp>
          <p:nvSpPr>
            <p:cNvPr id="213" name="Rectangle 27_37"/>
            <p:cNvSpPr/>
            <p:nvPr/>
          </p:nvSpPr>
          <p:spPr>
            <a:xfrm>
              <a:off x="180360" y="1213200"/>
              <a:ext cx="10063080" cy="56556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14" name="Rectangle 28_37"/>
            <p:cNvSpPr/>
            <p:nvPr/>
          </p:nvSpPr>
          <p:spPr>
            <a:xfrm>
              <a:off x="442800" y="1213200"/>
              <a:ext cx="9784800" cy="56556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IV.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«Доброжелательность, вежливость работников образовательной организации»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215" name="Group 25_38"/>
          <p:cNvGrpSpPr/>
          <p:nvPr/>
        </p:nvGrpSpPr>
        <p:grpSpPr>
          <a:xfrm>
            <a:off x="171360" y="600120"/>
            <a:ext cx="10054080" cy="378720"/>
            <a:chOff x="171360" y="600120"/>
            <a:chExt cx="10054080" cy="378720"/>
          </a:xfrm>
        </p:grpSpPr>
        <p:sp>
          <p:nvSpPr>
            <p:cNvPr id="216" name="Rectangle 27_38"/>
            <p:cNvSpPr/>
            <p:nvPr/>
          </p:nvSpPr>
          <p:spPr>
            <a:xfrm>
              <a:off x="171360" y="600120"/>
              <a:ext cx="10054080" cy="378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17" name="Rectangle 28_38"/>
            <p:cNvSpPr/>
            <p:nvPr/>
          </p:nvSpPr>
          <p:spPr>
            <a:xfrm>
              <a:off x="1006920" y="632880"/>
              <a:ext cx="8613000" cy="3340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218" name=""/>
          <p:cNvSpPr/>
          <p:nvPr/>
        </p:nvSpPr>
        <p:spPr>
          <a:xfrm>
            <a:off x="251640" y="2039760"/>
            <a:ext cx="9982800" cy="47174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15000"/>
              </a:lnSpc>
              <a:spcAft>
                <a:spcPts val="1134"/>
              </a:spcAft>
            </a:pPr>
            <a:r>
              <a:rPr b="1" lang="ru-RU" sz="1600" spc="-1" strike="noStrike">
                <a:latin typeface="Calibri"/>
                <a:ea typeface="Microsoft YaHei"/>
              </a:rPr>
              <a:t>Показатели, характеризующие доброжелательность, вежливость работников организации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4.1.</a:t>
            </a:r>
            <a:r>
              <a:rPr b="0" lang="ru-RU" sz="1600" spc="-1" strike="noStrike">
                <a:latin typeface="Calibri"/>
                <a:ea typeface="Microsoft YaHei"/>
              </a:rPr>
              <a:t>	</a:t>
            </a:r>
            <a:r>
              <a:rPr b="0" lang="ru-RU" sz="1600" spc="-1" strike="noStrike">
                <a:latin typeface="Calibri"/>
                <a:ea typeface="Microsoft YaHei"/>
              </a:rPr>
              <a:t>Доля получателей образовательных услуг, удовлетворенных доброжелательностью, вежливостью работников организации, обеспечивающих </a:t>
            </a:r>
            <a:r>
              <a:rPr b="1" lang="ru-RU" sz="1600" spc="-1" strike="noStrike">
                <a:latin typeface="Calibri"/>
                <a:ea typeface="Microsoft YaHei"/>
              </a:rPr>
              <a:t>первичный контакт и информирование получателя образовательной услуги</a:t>
            </a:r>
            <a:r>
              <a:rPr b="0" lang="ru-RU" sz="1600" spc="-1" strike="noStrike">
                <a:latin typeface="Calibri"/>
                <a:ea typeface="Microsoft YaHei"/>
              </a:rPr>
              <a:t> при непосредственном обращении в организацию (например, работники приемной комиссии, секретариата, учебной части) (в % от общего числа опрошенных получателей образовательных услуг);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4.2.</a:t>
            </a:r>
            <a:r>
              <a:rPr b="0" lang="ru-RU" sz="1600" spc="-1" strike="noStrike">
                <a:latin typeface="Calibri"/>
                <a:ea typeface="Microsoft YaHei"/>
              </a:rPr>
              <a:t>	</a:t>
            </a:r>
            <a:r>
              <a:rPr b="0" lang="ru-RU" sz="1600" spc="-1" strike="noStrike">
                <a:latin typeface="Calibri"/>
                <a:ea typeface="Microsoft YaHei"/>
              </a:rPr>
              <a:t>Доля получателей образовательных услуг, удовлетворенных доброжелательностью, вежливостью работников организации, обеспечивающих </a:t>
            </a:r>
            <a:r>
              <a:rPr b="1" lang="ru-RU" sz="1600" spc="-1" strike="noStrike">
                <a:latin typeface="Calibri"/>
                <a:ea typeface="Microsoft YaHei"/>
              </a:rPr>
              <a:t>непосредственное оказание образовательной услуги</a:t>
            </a:r>
            <a:r>
              <a:rPr b="0" lang="ru-RU" sz="1600" spc="-1" strike="noStrike">
                <a:latin typeface="Calibri"/>
                <a:ea typeface="Microsoft YaHei"/>
              </a:rPr>
              <a:t> при обращении в организацию (например, преподаватели, воспитатели, тренеры, инструкторы) (в % от общего числа опрошенных получателей образовательных услуг);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4.3.</a:t>
            </a:r>
            <a:r>
              <a:rPr b="0" lang="ru-RU" sz="1600" spc="-1" strike="noStrike">
                <a:latin typeface="Calibri"/>
                <a:ea typeface="Microsoft YaHei"/>
              </a:rPr>
              <a:t>	</a:t>
            </a:r>
            <a:r>
              <a:rPr b="0" lang="ru-RU" sz="1600" spc="-1" strike="noStrike">
                <a:latin typeface="Calibri"/>
                <a:ea typeface="Microsoft YaHei"/>
              </a:rPr>
              <a:t>Доля получателей образовательных услуг, удовлетворенных доброжелательностью, вежливостью работников организации </a:t>
            </a:r>
            <a:r>
              <a:rPr b="1" lang="ru-RU" sz="1600" spc="-1" strike="noStrike">
                <a:latin typeface="Calibri"/>
                <a:ea typeface="Microsoft YaHei"/>
              </a:rPr>
              <a:t>при использовании дистанционных форм взаимодействия</a:t>
            </a:r>
            <a:r>
              <a:rPr b="0" lang="ru-RU" sz="1600" spc="-1" strike="noStrike">
                <a:latin typeface="Calibri"/>
                <a:ea typeface="Microsoft YaHei"/>
              </a:rPr>
              <a:t> (в % от общего числа опрошенных получателей образовательных услуг).</a:t>
            </a: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Номер слайда 3_13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DD7DB4DA-C1CF-4DBA-AC41-EFFCDFCA6140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220" name="Group 25_39"/>
          <p:cNvGrpSpPr/>
          <p:nvPr/>
        </p:nvGrpSpPr>
        <p:grpSpPr>
          <a:xfrm>
            <a:off x="180360" y="1213200"/>
            <a:ext cx="10063080" cy="565560"/>
            <a:chOff x="180360" y="1213200"/>
            <a:chExt cx="10063080" cy="565560"/>
          </a:xfrm>
        </p:grpSpPr>
        <p:sp>
          <p:nvSpPr>
            <p:cNvPr id="221" name="Rectangle 27_39"/>
            <p:cNvSpPr/>
            <p:nvPr/>
          </p:nvSpPr>
          <p:spPr>
            <a:xfrm>
              <a:off x="180360" y="1213200"/>
              <a:ext cx="10063080" cy="56556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22" name="Rectangle 28_39"/>
            <p:cNvSpPr/>
            <p:nvPr/>
          </p:nvSpPr>
          <p:spPr>
            <a:xfrm>
              <a:off x="442800" y="1213200"/>
              <a:ext cx="9784800" cy="56556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V.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 «Удовлетворенность условиями оказания услуг»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223" name="Group 25_40"/>
          <p:cNvGrpSpPr/>
          <p:nvPr/>
        </p:nvGrpSpPr>
        <p:grpSpPr>
          <a:xfrm>
            <a:off x="171360" y="600120"/>
            <a:ext cx="10054080" cy="378720"/>
            <a:chOff x="171360" y="600120"/>
            <a:chExt cx="10054080" cy="378720"/>
          </a:xfrm>
        </p:grpSpPr>
        <p:sp>
          <p:nvSpPr>
            <p:cNvPr id="224" name="Rectangle 27_40"/>
            <p:cNvSpPr/>
            <p:nvPr/>
          </p:nvSpPr>
          <p:spPr>
            <a:xfrm>
              <a:off x="171360" y="600120"/>
              <a:ext cx="10054080" cy="378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25" name="Rectangle 28_40"/>
            <p:cNvSpPr/>
            <p:nvPr/>
          </p:nvSpPr>
          <p:spPr>
            <a:xfrm>
              <a:off x="1006920" y="632880"/>
              <a:ext cx="8613000" cy="3340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226" name=""/>
          <p:cNvSpPr/>
          <p:nvPr/>
        </p:nvSpPr>
        <p:spPr>
          <a:xfrm>
            <a:off x="251640" y="2039760"/>
            <a:ext cx="9982800" cy="47174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50000"/>
              </a:lnSpc>
            </a:pPr>
            <a:r>
              <a:rPr b="1" lang="ru-RU" sz="1600" spc="-1" strike="noStrike">
                <a:latin typeface="Calibri"/>
                <a:ea typeface="Microsoft YaHei"/>
              </a:rPr>
              <a:t>Показатели, характеризующие удовлетворенность условиями осуществления</a:t>
            </a:r>
            <a:endParaRPr b="0" lang="ru-RU" sz="1600" spc="-1" strike="noStrike">
              <a:latin typeface="Arial"/>
            </a:endParaRPr>
          </a:p>
          <a:p>
            <a:pPr algn="ctr">
              <a:lnSpc>
                <a:spcPct val="150000"/>
              </a:lnSpc>
              <a:spcAft>
                <a:spcPts val="1134"/>
              </a:spcAft>
            </a:pPr>
            <a:r>
              <a:rPr b="1" lang="ru-RU" sz="1600" spc="-1" strike="noStrike">
                <a:latin typeface="Calibri"/>
                <a:ea typeface="Microsoft YaHei"/>
              </a:rPr>
              <a:t>образовательной деятельности организаций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5.1.</a:t>
            </a:r>
            <a:r>
              <a:rPr b="0" lang="ru-RU" sz="1600" spc="-1" strike="noStrike">
                <a:latin typeface="Calibri"/>
                <a:ea typeface="Microsoft YaHei"/>
              </a:rPr>
              <a:t>	</a:t>
            </a:r>
            <a:r>
              <a:rPr b="0" lang="ru-RU" sz="1600" spc="-1" strike="noStrike">
                <a:latin typeface="Calibri"/>
                <a:ea typeface="Microsoft YaHei"/>
              </a:rPr>
              <a:t>Доля получателей образовательных услуг, которые </a:t>
            </a:r>
            <a:r>
              <a:rPr b="1" lang="ru-RU" sz="1600" spc="-1" strike="noStrike">
                <a:latin typeface="Calibri"/>
                <a:ea typeface="Microsoft YaHei"/>
              </a:rPr>
              <a:t>готовы рекомендовать организацию</a:t>
            </a:r>
            <a:r>
              <a:rPr b="0" lang="ru-RU" sz="1600" spc="-1" strike="noStrike">
                <a:latin typeface="Calibri"/>
                <a:ea typeface="Microsoft YaHei"/>
              </a:rPr>
              <a:t> родственникам и знакомым (могли бы ее рекомендовать, если бы была возможность выбора организации) (в % от общего числа опрошенных получателей образовательных услуг);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5.2.</a:t>
            </a:r>
            <a:r>
              <a:rPr b="0" lang="ru-RU" sz="1600" spc="-1" strike="noStrike">
                <a:latin typeface="Calibri"/>
                <a:ea typeface="Microsoft YaHei"/>
              </a:rPr>
              <a:t>	</a:t>
            </a:r>
            <a:r>
              <a:rPr b="0" lang="ru-RU" sz="1600" spc="-1" strike="noStrike">
                <a:latin typeface="Calibri"/>
                <a:ea typeface="Microsoft YaHei"/>
              </a:rPr>
              <a:t>Доля получателей образовательных услуг, удовлетворенных </a:t>
            </a:r>
            <a:r>
              <a:rPr b="1" lang="ru-RU" sz="1600" spc="-1" strike="noStrike">
                <a:latin typeface="Calibri"/>
                <a:ea typeface="Microsoft YaHei"/>
              </a:rPr>
              <a:t>удобством графика работы</a:t>
            </a:r>
            <a:r>
              <a:rPr b="0" lang="ru-RU" sz="1600" spc="-1" strike="noStrike">
                <a:latin typeface="Calibri"/>
                <a:ea typeface="Microsoft YaHei"/>
              </a:rPr>
              <a:t> организации (в % от общего числа опрошенных получателей образовательных услуг);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5.3.</a:t>
            </a:r>
            <a:r>
              <a:rPr b="0" lang="ru-RU" sz="1600" spc="-1" strike="noStrike">
                <a:latin typeface="Calibri"/>
                <a:ea typeface="Microsoft YaHei"/>
              </a:rPr>
              <a:t>	</a:t>
            </a:r>
            <a:r>
              <a:rPr b="0" lang="ru-RU" sz="1600" spc="-1" strike="noStrike">
                <a:latin typeface="Calibri"/>
                <a:ea typeface="Microsoft YaHei"/>
              </a:rPr>
              <a:t>Доля получателей образовательных услуг, удовлетворенных </a:t>
            </a:r>
            <a:r>
              <a:rPr b="1" lang="ru-RU" sz="1600" spc="-1" strike="noStrike">
                <a:latin typeface="Calibri"/>
                <a:ea typeface="Microsoft YaHei"/>
              </a:rPr>
              <a:t>в целом условиями</a:t>
            </a:r>
            <a:r>
              <a:rPr b="0" lang="ru-RU" sz="1600" spc="-1" strike="noStrike">
                <a:latin typeface="Calibri"/>
                <a:ea typeface="Microsoft YaHei"/>
              </a:rPr>
              <a:t> оказания образовательных услуг в организации (в % от общего числа опрошенных получателей услуг).</a:t>
            </a: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Номер слайда 3_14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1B88E26F-E0A4-482E-B8CD-591DF0391A87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228" name="Group 25_41"/>
          <p:cNvGrpSpPr/>
          <p:nvPr/>
        </p:nvGrpSpPr>
        <p:grpSpPr>
          <a:xfrm>
            <a:off x="180360" y="1213200"/>
            <a:ext cx="10054080" cy="826200"/>
            <a:chOff x="180360" y="1213200"/>
            <a:chExt cx="10054080" cy="826200"/>
          </a:xfrm>
        </p:grpSpPr>
        <p:sp>
          <p:nvSpPr>
            <p:cNvPr id="229" name="Rectangle 27_41"/>
            <p:cNvSpPr/>
            <p:nvPr/>
          </p:nvSpPr>
          <p:spPr>
            <a:xfrm>
              <a:off x="180360" y="1213200"/>
              <a:ext cx="10054080" cy="82620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30" name="Rectangle 28_41"/>
            <p:cNvSpPr/>
            <p:nvPr/>
          </p:nvSpPr>
          <p:spPr>
            <a:xfrm>
              <a:off x="442440" y="1213200"/>
              <a:ext cx="9776160" cy="826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Сведения о мероприятиях по устранению недостатков, выявленных в ходе НОК</a:t>
              </a:r>
              <a:endParaRPr b="0" lang="ru-RU" sz="20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и включенных в план мероприятий</a:t>
              </a:r>
              <a:endParaRPr b="0" lang="ru-RU" sz="2000" spc="-1" strike="noStrike">
                <a:latin typeface="Arial"/>
              </a:endParaRPr>
            </a:p>
          </p:txBody>
        </p:sp>
      </p:grpSp>
      <p:grpSp>
        <p:nvGrpSpPr>
          <p:cNvPr id="231" name="Group 25_42"/>
          <p:cNvGrpSpPr/>
          <p:nvPr/>
        </p:nvGrpSpPr>
        <p:grpSpPr>
          <a:xfrm>
            <a:off x="171360" y="600120"/>
            <a:ext cx="10054080" cy="378720"/>
            <a:chOff x="171360" y="600120"/>
            <a:chExt cx="10054080" cy="378720"/>
          </a:xfrm>
        </p:grpSpPr>
        <p:sp>
          <p:nvSpPr>
            <p:cNvPr id="232" name="Rectangle 27_42"/>
            <p:cNvSpPr/>
            <p:nvPr/>
          </p:nvSpPr>
          <p:spPr>
            <a:xfrm>
              <a:off x="171360" y="600120"/>
              <a:ext cx="10054080" cy="378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33" name="Rectangle 28_42"/>
            <p:cNvSpPr/>
            <p:nvPr/>
          </p:nvSpPr>
          <p:spPr>
            <a:xfrm>
              <a:off x="1006920" y="632880"/>
              <a:ext cx="8613000" cy="3340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234" name=""/>
          <p:cNvSpPr/>
          <p:nvPr/>
        </p:nvSpPr>
        <p:spPr>
          <a:xfrm>
            <a:off x="269640" y="2282400"/>
            <a:ext cx="9964800" cy="44748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just">
              <a:lnSpc>
                <a:spcPct val="150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При формировании сведений о мероприятиях по устранению недостатков, выявленных в ходе НОК и включенных в план, в обязательном порядке указывается следующая информация:</a:t>
            </a:r>
            <a:endParaRPr b="0" lang="ru-RU" sz="1600" spc="-1" strike="noStrike">
              <a:latin typeface="Arial"/>
            </a:endParaRPr>
          </a:p>
          <a:p>
            <a:pPr marL="571680" indent="-2282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457200"/>
              </a:tabLst>
            </a:pPr>
            <a:r>
              <a:rPr b="1" lang="ru-RU" sz="1600" spc="-1" strike="noStrike">
                <a:latin typeface="Calibri"/>
                <a:ea typeface="Microsoft YaHei"/>
              </a:rPr>
              <a:t>наименование мероприятия</a:t>
            </a:r>
            <a:r>
              <a:rPr b="0" lang="ru-RU" sz="1600" spc="-1" strike="noStrike">
                <a:latin typeface="Calibri"/>
                <a:ea typeface="Microsoft YaHei"/>
              </a:rPr>
              <a:t> по устранению недостатков, выявленных в ходе НОК, с указанием недостатка, на устранение которого оно направлено;</a:t>
            </a:r>
            <a:endParaRPr b="0" lang="ru-RU" sz="1600" spc="-1" strike="noStrike">
              <a:latin typeface="Arial"/>
            </a:endParaRPr>
          </a:p>
          <a:p>
            <a:pPr marL="571680" indent="-2282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457200"/>
              </a:tabLst>
            </a:pPr>
            <a:r>
              <a:rPr b="0" lang="ru-RU" sz="1600" spc="-1" strike="noStrike">
                <a:latin typeface="Calibri"/>
                <a:ea typeface="Microsoft YaHei"/>
              </a:rPr>
              <a:t>плановый </a:t>
            </a:r>
            <a:r>
              <a:rPr b="1" lang="ru-RU" sz="1600" spc="-1" strike="noStrike">
                <a:latin typeface="Calibri"/>
                <a:ea typeface="Microsoft YaHei"/>
              </a:rPr>
              <a:t>срок реализации мероприятия</a:t>
            </a:r>
            <a:r>
              <a:rPr b="0" lang="ru-RU" sz="1600" spc="-1" strike="noStrike">
                <a:latin typeface="Calibri"/>
                <a:ea typeface="Microsoft YaHei"/>
              </a:rPr>
              <a:t> по устранению недостатков, выявленных в ходе НОК (дата указывается только в формате </a:t>
            </a:r>
            <a:r>
              <a:rPr b="0" i="1" lang="ru-RU" sz="1600" spc="-1" strike="noStrike">
                <a:latin typeface="Calibri"/>
                <a:ea typeface="Microsoft YaHei"/>
              </a:rPr>
              <a:t>ДД.ММ.ГГГГ.</a:t>
            </a:r>
            <a:r>
              <a:rPr b="0" lang="ru-RU" sz="1600" spc="-1" strike="noStrike">
                <a:latin typeface="Calibri"/>
                <a:ea typeface="Microsoft YaHei"/>
              </a:rPr>
              <a:t>);</a:t>
            </a:r>
            <a:endParaRPr b="0" lang="ru-RU" sz="1600" spc="-1" strike="noStrike">
              <a:latin typeface="Arial"/>
            </a:endParaRPr>
          </a:p>
          <a:p>
            <a:pPr marL="571680" indent="-2282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457200"/>
              </a:tabLst>
            </a:pPr>
            <a:r>
              <a:rPr b="1" lang="ru-RU" sz="1600" spc="-1" strike="noStrike">
                <a:latin typeface="Calibri"/>
                <a:ea typeface="Microsoft YaHei"/>
              </a:rPr>
              <a:t>фамилия, имя, отчество</a:t>
            </a:r>
            <a:r>
              <a:rPr b="0" lang="ru-RU" sz="1600" spc="-1" strike="noStrike">
                <a:latin typeface="Calibri"/>
                <a:ea typeface="Microsoft YaHei"/>
              </a:rPr>
              <a:t> (при наличии), </a:t>
            </a:r>
            <a:r>
              <a:rPr b="1" lang="ru-RU" sz="1600" spc="-1" strike="noStrike">
                <a:latin typeface="Calibri"/>
                <a:ea typeface="Microsoft YaHei"/>
              </a:rPr>
              <a:t>должность ответственного исполнителя</a:t>
            </a:r>
            <a:r>
              <a:rPr b="0" lang="ru-RU" sz="1600" spc="-1" strike="noStrike">
                <a:latin typeface="Calibri"/>
                <a:ea typeface="Microsoft YaHei"/>
              </a:rPr>
              <a:t> мероприятия по устранению недостатков, выявленных в ходе НОК.</a:t>
            </a: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Номер слайда 3_15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33BC02E5-9D89-4E03-AC12-E73DF237238D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236" name="Group 25_43"/>
          <p:cNvGrpSpPr/>
          <p:nvPr/>
        </p:nvGrpSpPr>
        <p:grpSpPr>
          <a:xfrm>
            <a:off x="180360" y="1213200"/>
            <a:ext cx="10054080" cy="826200"/>
            <a:chOff x="180360" y="1213200"/>
            <a:chExt cx="10054080" cy="826200"/>
          </a:xfrm>
        </p:grpSpPr>
        <p:sp>
          <p:nvSpPr>
            <p:cNvPr id="237" name="Rectangle 27_43"/>
            <p:cNvSpPr/>
            <p:nvPr/>
          </p:nvSpPr>
          <p:spPr>
            <a:xfrm>
              <a:off x="180360" y="1213200"/>
              <a:ext cx="10054080" cy="82620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38" name="Rectangle 28_43"/>
            <p:cNvSpPr/>
            <p:nvPr/>
          </p:nvSpPr>
          <p:spPr>
            <a:xfrm>
              <a:off x="442440" y="1213200"/>
              <a:ext cx="9776160" cy="826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Сведения о мероприятиях по устранению недостатков, выявленных в ходе НОК</a:t>
              </a:r>
              <a:endParaRPr b="0" lang="ru-RU" sz="20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и включенных в план мероприятий</a:t>
              </a:r>
              <a:endParaRPr b="0" lang="ru-RU" sz="2000" spc="-1" strike="noStrike">
                <a:latin typeface="Arial"/>
              </a:endParaRPr>
            </a:p>
          </p:txBody>
        </p:sp>
      </p:grpSp>
      <p:grpSp>
        <p:nvGrpSpPr>
          <p:cNvPr id="239" name="Group 25_44"/>
          <p:cNvGrpSpPr/>
          <p:nvPr/>
        </p:nvGrpSpPr>
        <p:grpSpPr>
          <a:xfrm>
            <a:off x="171360" y="600120"/>
            <a:ext cx="10054080" cy="378720"/>
            <a:chOff x="171360" y="600120"/>
            <a:chExt cx="10054080" cy="378720"/>
          </a:xfrm>
        </p:grpSpPr>
        <p:sp>
          <p:nvSpPr>
            <p:cNvPr id="240" name="Rectangle 27_44"/>
            <p:cNvSpPr/>
            <p:nvPr/>
          </p:nvSpPr>
          <p:spPr>
            <a:xfrm>
              <a:off x="171360" y="600120"/>
              <a:ext cx="10054080" cy="378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41" name="Rectangle 28_44"/>
            <p:cNvSpPr/>
            <p:nvPr/>
          </p:nvSpPr>
          <p:spPr>
            <a:xfrm>
              <a:off x="1006920" y="632880"/>
              <a:ext cx="8613000" cy="3340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242" name=""/>
          <p:cNvSpPr/>
          <p:nvPr/>
        </p:nvSpPr>
        <p:spPr>
          <a:xfrm>
            <a:off x="251640" y="2039760"/>
            <a:ext cx="9982800" cy="47174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50000"/>
              </a:lnSpc>
              <a:spcAft>
                <a:spcPts val="1134"/>
              </a:spcAft>
            </a:pPr>
            <a:r>
              <a:rPr b="1" lang="ru-RU" sz="2200" spc="-1" strike="noStrike">
                <a:latin typeface="Calibri"/>
                <a:ea typeface="Microsoft YaHei"/>
              </a:rPr>
              <a:t>Наименование мероприятия</a:t>
            </a:r>
            <a:endParaRPr b="0" lang="ru-RU" sz="22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В план вносятся только </a:t>
            </a:r>
            <a:r>
              <a:rPr b="1" lang="ru-RU" sz="1600" spc="-1" strike="noStrike">
                <a:latin typeface="Calibri"/>
                <a:ea typeface="Microsoft YaHei"/>
              </a:rPr>
              <a:t>нереализованные мероприятия</a:t>
            </a:r>
            <a:r>
              <a:rPr b="0" lang="ru-RU" sz="1600" spc="-1" strike="noStrike">
                <a:latin typeface="Calibri"/>
                <a:ea typeface="Microsoft YaHei"/>
              </a:rPr>
              <a:t>, обязательные к исполнению (с опорой на индивидуальные рекомендации оператора, составленные по итогам аудита помещений образовательной организации и ее официального сайта).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Непременным условием является логическое </a:t>
            </a:r>
            <a:r>
              <a:rPr b="1" lang="ru-RU" sz="1600" spc="-1" strike="noStrike">
                <a:latin typeface="Calibri"/>
                <a:ea typeface="Microsoft YaHei"/>
              </a:rPr>
              <a:t>соответствие планового мероприятия выявленному недостатку</a:t>
            </a:r>
            <a:r>
              <a:rPr b="0" lang="ru-RU" sz="1600" spc="-1" strike="noStrike">
                <a:latin typeface="Calibri"/>
                <a:ea typeface="Microsoft YaHei"/>
              </a:rPr>
              <a:t>, недостаток же напрямую соотносится с критерием оценки качества образовательной деятельности.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Мероприятия вносятся в план лишь </a:t>
            </a:r>
            <a:r>
              <a:rPr b="1" lang="ru-RU" sz="1600" spc="-1" strike="noStrike">
                <a:latin typeface="Calibri"/>
                <a:ea typeface="Microsoft YaHei"/>
              </a:rPr>
              <a:t>единожды</a:t>
            </a:r>
            <a:r>
              <a:rPr b="0" lang="ru-RU" sz="1600" spc="-1" strike="noStrike">
                <a:latin typeface="Calibri"/>
                <a:ea typeface="Microsoft YaHei"/>
              </a:rPr>
              <a:t>, т. е. не должны дублироваться (повторяться).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Однородные по смыслу мероприятия с единым сроком их реализации и ответственным исполнителем допустимо группировать в блоки, во всех остальных случаях следует вносить их в план</a:t>
            </a:r>
            <a:r>
              <a:rPr b="1" lang="ru-RU" sz="1600" spc="-1" strike="noStrike">
                <a:latin typeface="Calibri"/>
                <a:ea typeface="Microsoft YaHei"/>
              </a:rPr>
              <a:t> по отдельности</a:t>
            </a:r>
            <a:r>
              <a:rPr b="0" lang="ru-RU" sz="1600" spc="-1" strike="noStrike">
                <a:latin typeface="Calibri"/>
                <a:ea typeface="Microsoft YaHei"/>
              </a:rPr>
              <a:t>.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Лаконичность формулировок, </a:t>
            </a:r>
            <a:r>
              <a:rPr b="1" lang="ru-RU" sz="1600" spc="-1" strike="noStrike">
                <a:latin typeface="Calibri"/>
                <a:ea typeface="Microsoft YaHei"/>
              </a:rPr>
              <a:t>ясность</a:t>
            </a:r>
            <a:r>
              <a:rPr b="0" lang="ru-RU" sz="1600" spc="-1" strike="noStrike">
                <a:latin typeface="Calibri"/>
                <a:ea typeface="Microsoft YaHei"/>
              </a:rPr>
              <a:t> и </a:t>
            </a:r>
            <a:r>
              <a:rPr b="1" lang="ru-RU" sz="1600" spc="-1" strike="noStrike">
                <a:latin typeface="Calibri"/>
                <a:ea typeface="Microsoft YaHei"/>
              </a:rPr>
              <a:t>доступность</a:t>
            </a:r>
            <a:r>
              <a:rPr b="0" lang="ru-RU" sz="1600" spc="-1" strike="noStrike">
                <a:latin typeface="Calibri"/>
                <a:ea typeface="Microsoft YaHei"/>
              </a:rPr>
              <a:t> изложения.</a:t>
            </a: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Номер слайда 3_16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85B4BF20-6FA0-4531-81B2-7DB8B20CA4C3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244" name="Group 25_45"/>
          <p:cNvGrpSpPr/>
          <p:nvPr/>
        </p:nvGrpSpPr>
        <p:grpSpPr>
          <a:xfrm>
            <a:off x="180360" y="1213200"/>
            <a:ext cx="10054080" cy="826200"/>
            <a:chOff x="180360" y="1213200"/>
            <a:chExt cx="10054080" cy="826200"/>
          </a:xfrm>
        </p:grpSpPr>
        <p:sp>
          <p:nvSpPr>
            <p:cNvPr id="245" name="Rectangle 27_45"/>
            <p:cNvSpPr/>
            <p:nvPr/>
          </p:nvSpPr>
          <p:spPr>
            <a:xfrm>
              <a:off x="180360" y="1213200"/>
              <a:ext cx="10054080" cy="82620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46" name="Rectangle 28_45"/>
            <p:cNvSpPr/>
            <p:nvPr/>
          </p:nvSpPr>
          <p:spPr>
            <a:xfrm>
              <a:off x="442440" y="1213200"/>
              <a:ext cx="9776160" cy="826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Сведения о мероприятиях по устранению недостатков, выявленных в ходе НОК</a:t>
              </a:r>
              <a:endParaRPr b="0" lang="ru-RU" sz="20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и включенных в план мероприятий</a:t>
              </a:r>
              <a:endParaRPr b="0" lang="ru-RU" sz="2000" spc="-1" strike="noStrike">
                <a:latin typeface="Arial"/>
              </a:endParaRPr>
            </a:p>
          </p:txBody>
        </p:sp>
      </p:grpSp>
      <p:grpSp>
        <p:nvGrpSpPr>
          <p:cNvPr id="247" name="Group 25_46"/>
          <p:cNvGrpSpPr/>
          <p:nvPr/>
        </p:nvGrpSpPr>
        <p:grpSpPr>
          <a:xfrm>
            <a:off x="171360" y="600120"/>
            <a:ext cx="10054080" cy="378720"/>
            <a:chOff x="171360" y="600120"/>
            <a:chExt cx="10054080" cy="378720"/>
          </a:xfrm>
        </p:grpSpPr>
        <p:sp>
          <p:nvSpPr>
            <p:cNvPr id="248" name="Rectangle 27_46"/>
            <p:cNvSpPr/>
            <p:nvPr/>
          </p:nvSpPr>
          <p:spPr>
            <a:xfrm>
              <a:off x="171360" y="600120"/>
              <a:ext cx="10054080" cy="378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49" name="Rectangle 28_46"/>
            <p:cNvSpPr/>
            <p:nvPr/>
          </p:nvSpPr>
          <p:spPr>
            <a:xfrm>
              <a:off x="1006920" y="632880"/>
              <a:ext cx="8613000" cy="3340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250" name=""/>
          <p:cNvSpPr/>
          <p:nvPr/>
        </p:nvSpPr>
        <p:spPr>
          <a:xfrm>
            <a:off x="251640" y="2039760"/>
            <a:ext cx="9982800" cy="47174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50000"/>
              </a:lnSpc>
              <a:spcAft>
                <a:spcPts val="1134"/>
              </a:spcAft>
            </a:pPr>
            <a:r>
              <a:rPr b="1" lang="ru-RU" sz="2200" spc="-1" strike="noStrike">
                <a:latin typeface="Calibri"/>
                <a:ea typeface="Microsoft YaHei"/>
              </a:rPr>
              <a:t>Плановый срок реализации мероприятия</a:t>
            </a:r>
            <a:endParaRPr b="0" lang="ru-RU" sz="22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b="1" lang="ru-RU" sz="1600" spc="-1" strike="noStrike">
                <a:latin typeface="Calibri"/>
                <a:ea typeface="Microsoft YaHei"/>
              </a:rPr>
              <a:t>Корректность</a:t>
            </a:r>
            <a:r>
              <a:rPr b="0" lang="ru-RU" sz="1600" spc="-1" strike="noStrike">
                <a:latin typeface="Calibri"/>
                <a:ea typeface="Microsoft YaHei"/>
              </a:rPr>
              <a:t> и </a:t>
            </a:r>
            <a:r>
              <a:rPr b="1" lang="ru-RU" sz="1600" spc="-1" strike="noStrike">
                <a:latin typeface="Calibri"/>
                <a:ea typeface="Microsoft YaHei"/>
              </a:rPr>
              <a:t>реалистичность</a:t>
            </a:r>
            <a:r>
              <a:rPr b="0" lang="ru-RU" sz="1600" spc="-1" strike="noStrike">
                <a:latin typeface="Calibri"/>
                <a:ea typeface="Microsoft YaHei"/>
              </a:rPr>
              <a:t> сроков исполнения плановых мероприятий.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Даты заполняются только в числовом формате (</a:t>
            </a:r>
            <a:r>
              <a:rPr b="0" i="1" lang="ru-RU" sz="1600" spc="-1" strike="noStrike">
                <a:latin typeface="Calibri"/>
                <a:ea typeface="Microsoft YaHei"/>
              </a:rPr>
              <a:t>ДД.ММ.ГГГГ.</a:t>
            </a:r>
            <a:r>
              <a:rPr b="0" lang="ru-RU" sz="1600" spc="-1" strike="noStrike">
                <a:latin typeface="Calibri"/>
                <a:ea typeface="Microsoft YaHei"/>
              </a:rPr>
              <a:t>).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b="1" lang="ru-RU" sz="1600" spc="-1" strike="noStrike">
                <a:latin typeface="Calibri"/>
                <a:ea typeface="Microsoft YaHei"/>
              </a:rPr>
              <a:t>Рекомендованные</a:t>
            </a:r>
            <a:r>
              <a:rPr b="0" lang="ru-RU" sz="1600" spc="-1" strike="noStrike">
                <a:latin typeface="Calibri"/>
                <a:ea typeface="Microsoft YaHei"/>
              </a:rPr>
              <a:t> Министерством образования и молодежной политики Свердловской области </a:t>
            </a:r>
            <a:r>
              <a:rPr b="1" lang="ru-RU" sz="1600" spc="-1" strike="noStrike">
                <a:latin typeface="Calibri"/>
                <a:ea typeface="Microsoft YaHei"/>
              </a:rPr>
              <a:t>сроки</a:t>
            </a:r>
            <a:r>
              <a:rPr b="0" lang="ru-RU" sz="1600" spc="-1" strike="noStrike">
                <a:latin typeface="Calibri"/>
                <a:ea typeface="Microsoft YaHei"/>
              </a:rPr>
              <a:t> реализации плановых мероприятий (по критериям):</a:t>
            </a:r>
            <a:endParaRPr b="0" lang="ru-RU" sz="1600" spc="-1" strike="noStrike">
              <a:latin typeface="Arial"/>
            </a:endParaRPr>
          </a:p>
          <a:p>
            <a:pPr marL="216000" indent="-215640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 u="sng">
                <a:uFillTx/>
                <a:latin typeface="Calibri"/>
                <a:ea typeface="Microsoft YaHei"/>
              </a:rPr>
              <a:t>I критерий</a:t>
            </a:r>
            <a:r>
              <a:rPr b="0" lang="ru-RU" sz="1600" spc="-1" strike="noStrike">
                <a:latin typeface="Calibri"/>
                <a:ea typeface="Microsoft YaHei"/>
              </a:rPr>
              <a:t> — не позднее 31.12.2022 г.;</a:t>
            </a:r>
            <a:endParaRPr b="0" lang="ru-RU" sz="1600" spc="-1" strike="noStrike">
              <a:latin typeface="Arial"/>
            </a:endParaRPr>
          </a:p>
          <a:p>
            <a:pPr marL="216000" indent="-215640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 u="sng">
                <a:uFillTx/>
                <a:latin typeface="Calibri"/>
                <a:ea typeface="Microsoft YaHei"/>
              </a:rPr>
              <a:t>II критерий</a:t>
            </a:r>
            <a:r>
              <a:rPr b="0" lang="ru-RU" sz="1600" spc="-1" strike="noStrike">
                <a:latin typeface="Calibri"/>
                <a:ea typeface="Microsoft YaHei"/>
              </a:rPr>
              <a:t> — не позднее 31.12.2024 г.;</a:t>
            </a:r>
            <a:endParaRPr b="0" lang="ru-RU" sz="1600" spc="-1" strike="noStrike">
              <a:latin typeface="Arial"/>
            </a:endParaRPr>
          </a:p>
          <a:p>
            <a:pPr marL="216000" indent="-215640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 u="sng">
                <a:uFillTx/>
                <a:latin typeface="Calibri"/>
                <a:ea typeface="Microsoft YaHei"/>
              </a:rPr>
              <a:t>III критерий</a:t>
            </a:r>
            <a:r>
              <a:rPr b="0" lang="ru-RU" sz="1600" spc="-1" strike="noStrike">
                <a:latin typeface="Calibri"/>
                <a:ea typeface="Microsoft YaHei"/>
              </a:rPr>
              <a:t> — не позднее 31.12.2024 г.;</a:t>
            </a:r>
            <a:endParaRPr b="0" lang="ru-RU" sz="1600" spc="-1" strike="noStrike">
              <a:latin typeface="Arial"/>
            </a:endParaRPr>
          </a:p>
          <a:p>
            <a:pPr marL="216000" indent="-215640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 u="sng">
                <a:uFillTx/>
                <a:latin typeface="Calibri"/>
                <a:ea typeface="Microsoft YaHei"/>
              </a:rPr>
              <a:t>IV критерий</a:t>
            </a:r>
            <a:r>
              <a:rPr b="0" lang="ru-RU" sz="1600" spc="-1" strike="noStrike">
                <a:latin typeface="Calibri"/>
                <a:ea typeface="Microsoft YaHei"/>
              </a:rPr>
              <a:t> — не позднее 31.12.2022 г.;</a:t>
            </a:r>
            <a:endParaRPr b="0" lang="ru-RU" sz="1600" spc="-1" strike="noStrike">
              <a:latin typeface="Arial"/>
            </a:endParaRPr>
          </a:p>
          <a:p>
            <a:pPr marL="216000" indent="-215640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 u="sng">
                <a:uFillTx/>
                <a:latin typeface="Calibri"/>
                <a:ea typeface="Microsoft YaHei"/>
              </a:rPr>
              <a:t>V критерий</a:t>
            </a:r>
            <a:r>
              <a:rPr b="0" lang="ru-RU" sz="1600" spc="-1" strike="noStrike">
                <a:latin typeface="Calibri"/>
                <a:ea typeface="Microsoft YaHei"/>
              </a:rPr>
              <a:t> — не позднее 31.12.2022 г.</a:t>
            </a: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" name="Номер слайда 3_17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D4426D36-8FCD-42BA-80FE-49456F0033AB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252" name="Group 25_47"/>
          <p:cNvGrpSpPr/>
          <p:nvPr/>
        </p:nvGrpSpPr>
        <p:grpSpPr>
          <a:xfrm>
            <a:off x="180360" y="1213200"/>
            <a:ext cx="10054080" cy="826200"/>
            <a:chOff x="180360" y="1213200"/>
            <a:chExt cx="10054080" cy="826200"/>
          </a:xfrm>
        </p:grpSpPr>
        <p:sp>
          <p:nvSpPr>
            <p:cNvPr id="253" name="Rectangle 27_47"/>
            <p:cNvSpPr/>
            <p:nvPr/>
          </p:nvSpPr>
          <p:spPr>
            <a:xfrm>
              <a:off x="180360" y="1213200"/>
              <a:ext cx="10054080" cy="82620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54" name="Rectangle 28_47"/>
            <p:cNvSpPr/>
            <p:nvPr/>
          </p:nvSpPr>
          <p:spPr>
            <a:xfrm>
              <a:off x="442440" y="1213200"/>
              <a:ext cx="9776160" cy="826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Сведения о мероприятиях по устранению недостатков, выявленных в ходе НОК</a:t>
              </a:r>
              <a:endParaRPr b="0" lang="ru-RU" sz="20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и включенных в план мероприятий</a:t>
              </a:r>
              <a:endParaRPr b="0" lang="ru-RU" sz="2000" spc="-1" strike="noStrike">
                <a:latin typeface="Arial"/>
              </a:endParaRPr>
            </a:p>
          </p:txBody>
        </p:sp>
      </p:grpSp>
      <p:grpSp>
        <p:nvGrpSpPr>
          <p:cNvPr id="255" name="Group 25_48"/>
          <p:cNvGrpSpPr/>
          <p:nvPr/>
        </p:nvGrpSpPr>
        <p:grpSpPr>
          <a:xfrm>
            <a:off x="171360" y="600120"/>
            <a:ext cx="10054080" cy="378720"/>
            <a:chOff x="171360" y="600120"/>
            <a:chExt cx="10054080" cy="378720"/>
          </a:xfrm>
        </p:grpSpPr>
        <p:sp>
          <p:nvSpPr>
            <p:cNvPr id="256" name="Rectangle 27_48"/>
            <p:cNvSpPr/>
            <p:nvPr/>
          </p:nvSpPr>
          <p:spPr>
            <a:xfrm>
              <a:off x="171360" y="600120"/>
              <a:ext cx="10054080" cy="378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57" name="Rectangle 28_48"/>
            <p:cNvSpPr/>
            <p:nvPr/>
          </p:nvSpPr>
          <p:spPr>
            <a:xfrm>
              <a:off x="1006920" y="632880"/>
              <a:ext cx="8613000" cy="3340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258" name=""/>
          <p:cNvSpPr/>
          <p:nvPr/>
        </p:nvSpPr>
        <p:spPr>
          <a:xfrm>
            <a:off x="197640" y="2228760"/>
            <a:ext cx="10108440" cy="4735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50000"/>
              </a:lnSpc>
              <a:spcAft>
                <a:spcPts val="1134"/>
              </a:spcAft>
            </a:pPr>
            <a:r>
              <a:rPr b="1" lang="ru-RU" sz="2200" spc="-1" strike="noStrike">
                <a:latin typeface="Calibri"/>
                <a:ea typeface="Microsoft YaHei"/>
              </a:rPr>
              <a:t>Ответственный исполнитель</a:t>
            </a:r>
            <a:endParaRPr b="0" lang="ru-RU" sz="22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1" lang="ru-RU" sz="1600" spc="-1" strike="noStrike">
                <a:latin typeface="Calibri"/>
                <a:ea typeface="Microsoft YaHei"/>
              </a:rPr>
              <a:t>Фамилия, имя, отчество</a:t>
            </a:r>
            <a:r>
              <a:rPr b="0" lang="ru-RU" sz="1600" spc="-1" strike="noStrike">
                <a:latin typeface="Calibri"/>
                <a:ea typeface="Microsoft YaHei"/>
              </a:rPr>
              <a:t> (при наличии) ответственного исполнителя прописываются </a:t>
            </a:r>
            <a:r>
              <a:rPr b="1" lang="ru-RU" sz="1600" spc="-1" strike="noStrike">
                <a:latin typeface="Calibri"/>
                <a:ea typeface="Microsoft YaHei"/>
              </a:rPr>
              <a:t>полностью</a:t>
            </a:r>
            <a:r>
              <a:rPr b="0" lang="ru-RU" sz="1600" spc="-1" strike="noStrike">
                <a:latin typeface="Calibri"/>
                <a:ea typeface="Microsoft YaHei"/>
              </a:rPr>
              <a:t>, без сокращений и замены имени и отчества инициалами (например: </a:t>
            </a:r>
            <a:r>
              <a:rPr b="0" i="1" lang="ru-RU" sz="1600" spc="-1" strike="noStrike">
                <a:latin typeface="Calibri"/>
                <a:ea typeface="Microsoft YaHei"/>
              </a:rPr>
              <a:t>Иванов Иван Иванович</a:t>
            </a:r>
            <a:r>
              <a:rPr b="0" lang="ru-RU" sz="1600" spc="-1" strike="noStrike">
                <a:latin typeface="Calibri"/>
                <a:ea typeface="Microsoft YaHei"/>
              </a:rPr>
              <a:t>)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Указывается только </a:t>
            </a:r>
            <a:r>
              <a:rPr b="1" lang="ru-RU" sz="1600" spc="-1" strike="noStrike">
                <a:latin typeface="Calibri"/>
                <a:ea typeface="Microsoft YaHei"/>
              </a:rPr>
              <a:t>официальная должность</a:t>
            </a:r>
            <a:r>
              <a:rPr b="0" lang="ru-RU" sz="1600" spc="-1" strike="noStrike">
                <a:latin typeface="Calibri"/>
                <a:ea typeface="Microsoft YaHei"/>
              </a:rPr>
              <a:t> (в соответствии со штатным расписанием образовательной организации) ответственного исполнителя.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latin typeface="Calibri"/>
                <a:ea typeface="Microsoft YaHei"/>
              </a:rPr>
              <a:t>Перед назначением ответственного лица следует удостовериться, соответствует ли замещаемая им должность запланированному мероприятию (</a:t>
            </a:r>
            <a:r>
              <a:rPr b="1" lang="ru-RU" sz="1600" spc="-1" strike="noStrike">
                <a:latin typeface="Calibri"/>
                <a:ea typeface="Microsoft YaHei"/>
              </a:rPr>
              <a:t>наличие полномочий</a:t>
            </a:r>
            <a:r>
              <a:rPr b="0" lang="ru-RU" sz="1600" spc="-1" strike="noStrike">
                <a:latin typeface="Calibri"/>
                <a:ea typeface="Microsoft YaHei"/>
              </a:rPr>
              <a:t> на реализацию).</a:t>
            </a: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Номер слайда 3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E421AC5E-D6B2-4E19-BE9D-6A162D4E4792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88" name="Group 25"/>
          <p:cNvGrpSpPr/>
          <p:nvPr/>
        </p:nvGrpSpPr>
        <p:grpSpPr>
          <a:xfrm>
            <a:off x="163440" y="900000"/>
            <a:ext cx="9947880" cy="829800"/>
            <a:chOff x="163440" y="900000"/>
            <a:chExt cx="9947880" cy="829800"/>
          </a:xfrm>
        </p:grpSpPr>
        <p:sp>
          <p:nvSpPr>
            <p:cNvPr id="89" name="Rectangle 27"/>
            <p:cNvSpPr/>
            <p:nvPr/>
          </p:nvSpPr>
          <p:spPr>
            <a:xfrm>
              <a:off x="163440" y="900000"/>
              <a:ext cx="9947880" cy="82980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90" name="Rectangle 28"/>
            <p:cNvSpPr/>
            <p:nvPr/>
          </p:nvSpPr>
          <p:spPr>
            <a:xfrm>
              <a:off x="422280" y="900000"/>
              <a:ext cx="9672480" cy="8038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16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Нормативно-правовое обеспечение проведения независимой оценки качества условий осуществления образовательных услуг в части составления, утверждения и загрузки на официальный сайт ГМУ </a:t>
              </a:r>
              <a:r>
                <a:rPr b="1" i="1" lang="en-US" sz="16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bus.gov.ru</a:t>
              </a:r>
              <a:endParaRPr b="0" lang="ru-RU" sz="16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16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планов мероприятий по устранению недостатков, выявленных в ходе проведения НОК</a:t>
              </a:r>
              <a:endParaRPr b="0" lang="ru-RU" sz="1600" spc="-1" strike="noStrike">
                <a:latin typeface="Arial"/>
              </a:endParaRPr>
            </a:p>
          </p:txBody>
        </p:sp>
      </p:grpSp>
      <p:grpSp>
        <p:nvGrpSpPr>
          <p:cNvPr id="91" name="Group 25"/>
          <p:cNvGrpSpPr/>
          <p:nvPr/>
        </p:nvGrpSpPr>
        <p:grpSpPr>
          <a:xfrm>
            <a:off x="155160" y="374760"/>
            <a:ext cx="9956160" cy="344880"/>
            <a:chOff x="155160" y="374760"/>
            <a:chExt cx="9956160" cy="344880"/>
          </a:xfrm>
        </p:grpSpPr>
        <p:sp>
          <p:nvSpPr>
            <p:cNvPr id="92" name="Rectangle 27"/>
            <p:cNvSpPr/>
            <p:nvPr/>
          </p:nvSpPr>
          <p:spPr>
            <a:xfrm>
              <a:off x="155160" y="374760"/>
              <a:ext cx="9956160" cy="34488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93" name="Rectangle 28"/>
            <p:cNvSpPr/>
            <p:nvPr/>
          </p:nvSpPr>
          <p:spPr>
            <a:xfrm>
              <a:off x="982440" y="404640"/>
              <a:ext cx="8529120" cy="304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Нормативно-правовая база</a:t>
              </a:r>
              <a:endParaRPr b="0" lang="ru-RU" sz="1800" spc="-1" strike="noStrike">
                <a:latin typeface="Arial"/>
              </a:endParaRPr>
            </a:p>
          </p:txBody>
        </p:sp>
      </p:grpSp>
      <p:graphicFrame>
        <p:nvGraphicFramePr>
          <p:cNvPr id="94" name="Таблица 10"/>
          <p:cNvGraphicFramePr/>
          <p:nvPr/>
        </p:nvGraphicFramePr>
        <p:xfrm>
          <a:off x="180000" y="1980000"/>
          <a:ext cx="9961560" cy="4600800"/>
        </p:xfrm>
        <a:graphic>
          <a:graphicData uri="http://schemas.openxmlformats.org/drawingml/2006/table">
            <a:tbl>
              <a:tblPr/>
              <a:tblGrid>
                <a:gridCol w="9961920"/>
              </a:tblGrid>
              <a:tr h="4601160">
                <a:tc>
                  <a:txBody>
                    <a:bodyPr lIns="100440" rIns="100440">
                      <a:noAutofit/>
                    </a:bodyPr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b="1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Федеральный закон от 05.12.2017 № 392-ФЗ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 «</a:t>
                      </a:r>
                      <a:r>
                        <a:rPr b="0" i="1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О внесении изменений в отдельные законодательные акты Российской Федерации по вопросам совершенствования проведения независимой оценки качества условий оказания услуг организациями в сфере культуры, охраны здоровья, образования, социального обслуживания и федеральными учреждениями медико-социальной экспертизы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», </a:t>
                      </a:r>
                      <a:r>
                        <a:rPr b="1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ст. 11 п. 7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:</a:t>
                      </a: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b="0" lang="ru-RU" sz="16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b="0" lang="ru-RU" sz="14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«Федеральные органы исполнительной власти, органы государственной власти субъектов Российской Федерации, органы местного самоуправления в течение первого квартала года, следующего за отчетным, осуществляют подготовку и утверждение соответствующих планов организаций в сфере культуры, охраны здоровья, образования, социального обслуживания и федеральных учреждений медико-социальной экспертизы по устранению недостатков, выявленных в ходе независимой оценки качества, назначают должностных лиц, ответственных за размещение информации о результатах независимой оценки качества на официальном сайте для размещения информации о государственных и муниципальных учреждениях в информационно-телекоммуникационной сети «Интернет», а также за достоверность, полноту и своевременность ее размещения, за ведение мониторинга посещений гражданами официального сайта и их отзывов, за организацию работы по устранению выявленных недостатков и информирование на официальном сайте граждан о принятых мерах»</a:t>
                      </a:r>
                      <a:endParaRPr b="0" lang="ru-RU" sz="14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00000"/>
                        </a:lnSpc>
                      </a:pPr>
                      <a:endParaRPr b="0" lang="ru-RU" sz="14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00000"/>
                        </a:lnSpc>
                      </a:pPr>
                      <a:endParaRPr b="0" lang="ru-RU" sz="14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b="1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Федеральный закон от 05.12.2017 № 392-ФЗ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 «</a:t>
                      </a:r>
                      <a:r>
                        <a:rPr b="0" i="1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О внесении изменений в отдельные законодательные акты Российской Федерации по вопросам совершенствования проведения независимой оценки качества условий оказания услуг организациями в сфере культуры, охраны здоровья, образования, социального обслуживания и федеральными учреждениями медико-социальной экспертизы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», </a:t>
                      </a:r>
                      <a:r>
                        <a:rPr b="1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ст. 11 п. 8 подп. 4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:</a:t>
                      </a: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b="0" lang="ru-RU" sz="16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b="0" lang="ru-RU" sz="14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«На официальном сайте обеспечиваются:</a:t>
                      </a:r>
                      <a:endParaRPr b="0" lang="ru-RU" sz="14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b="0" lang="ru-RU" sz="14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...размещение планов по устранению недостатков и информации о ходе их исполнения в порядке и сроки, которые определены уполномоченным федеральным органом исполнительной власти»</a:t>
                      </a:r>
                      <a:endParaRPr b="0" lang="ru-RU" sz="1400" spc="-1" strike="noStrike">
                        <a:latin typeface="Arial"/>
                      </a:endParaRPr>
                    </a:p>
                  </a:txBody>
                  <a:tcPr marL="100440" marR="100440">
                    <a:noFill/>
                  </a:tcPr>
                </a:tc>
              </a:tr>
            </a:tbl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" name="Номер слайда 3_18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4CCE9D48-328B-4378-A4AF-6BA196119C67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260" name="Group 25_49"/>
          <p:cNvGrpSpPr/>
          <p:nvPr/>
        </p:nvGrpSpPr>
        <p:grpSpPr>
          <a:xfrm>
            <a:off x="180360" y="1213200"/>
            <a:ext cx="10054080" cy="826200"/>
            <a:chOff x="180360" y="1213200"/>
            <a:chExt cx="10054080" cy="826200"/>
          </a:xfrm>
        </p:grpSpPr>
        <p:sp>
          <p:nvSpPr>
            <p:cNvPr id="261" name="Rectangle 27_49"/>
            <p:cNvSpPr/>
            <p:nvPr/>
          </p:nvSpPr>
          <p:spPr>
            <a:xfrm>
              <a:off x="180360" y="1213200"/>
              <a:ext cx="10054080" cy="82620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62" name="Rectangle 28_49"/>
            <p:cNvSpPr/>
            <p:nvPr/>
          </p:nvSpPr>
          <p:spPr>
            <a:xfrm>
              <a:off x="442440" y="1213200"/>
              <a:ext cx="9776160" cy="826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Общие рекомендации по результатам анализа типовых ошибок,</a:t>
              </a:r>
              <a:endParaRPr b="0" lang="ru-RU" sz="20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допущенных при составлении планов мероприятий по итогам НОК в 2019-2020 гг.</a:t>
              </a:r>
              <a:endParaRPr b="0" lang="ru-RU" sz="2000" spc="-1" strike="noStrike">
                <a:latin typeface="Arial"/>
              </a:endParaRPr>
            </a:p>
          </p:txBody>
        </p:sp>
      </p:grpSp>
      <p:grpSp>
        <p:nvGrpSpPr>
          <p:cNvPr id="263" name="Group 25_50"/>
          <p:cNvGrpSpPr/>
          <p:nvPr/>
        </p:nvGrpSpPr>
        <p:grpSpPr>
          <a:xfrm>
            <a:off x="171360" y="600120"/>
            <a:ext cx="10054080" cy="378720"/>
            <a:chOff x="171360" y="600120"/>
            <a:chExt cx="10054080" cy="378720"/>
          </a:xfrm>
        </p:grpSpPr>
        <p:sp>
          <p:nvSpPr>
            <p:cNvPr id="264" name="Rectangle 27_50"/>
            <p:cNvSpPr/>
            <p:nvPr/>
          </p:nvSpPr>
          <p:spPr>
            <a:xfrm>
              <a:off x="171360" y="600120"/>
              <a:ext cx="10054080" cy="378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265" name="Rectangle 28_50"/>
            <p:cNvSpPr/>
            <p:nvPr/>
          </p:nvSpPr>
          <p:spPr>
            <a:xfrm>
              <a:off x="1006920" y="632880"/>
              <a:ext cx="8613000" cy="3340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266" name=""/>
          <p:cNvSpPr/>
          <p:nvPr/>
        </p:nvSpPr>
        <p:spPr>
          <a:xfrm>
            <a:off x="260640" y="2147400"/>
            <a:ext cx="9982800" cy="47174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just">
              <a:lnSpc>
                <a:spcPct val="150000"/>
              </a:lnSpc>
            </a:pPr>
            <a:r>
              <a:rPr b="0" lang="ru-RU" sz="1600" spc="-1" strike="noStrike">
                <a:latin typeface="Calibri"/>
                <a:ea typeface="Microsoft YaHei"/>
              </a:rPr>
              <a:t>Перед отправкой документа на согласование и утверждение в вышестоящие инстанции следует тщательно перепроверить его на наличие следующих типовых ошибок: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1" lang="ru-RU" sz="1600" spc="-1" strike="noStrike">
                <a:latin typeface="Calibri"/>
                <a:ea typeface="Microsoft YaHei"/>
              </a:rPr>
              <a:t>Соответствие оформления и структуры документа установленному стандарту</a:t>
            </a:r>
            <a:r>
              <a:rPr b="0" lang="ru-RU" sz="1600" spc="-1" strike="noStrike">
                <a:latin typeface="Calibri"/>
                <a:ea typeface="Microsoft YaHei"/>
              </a:rPr>
              <a:t>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1" lang="ru-RU" sz="1600" spc="-1" strike="noStrike">
                <a:latin typeface="Calibri"/>
                <a:ea typeface="Microsoft YaHei"/>
              </a:rPr>
              <a:t>Корректность внесенных данных</a:t>
            </a:r>
            <a:r>
              <a:rPr b="0" lang="ru-RU" sz="1600" spc="-1" strike="noStrike">
                <a:latin typeface="Calibri"/>
                <a:ea typeface="Microsoft YaHei"/>
              </a:rPr>
              <a:t>, как то: наименование образовательной организации и муниципального образования, на территории которого она расположена; 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реквизиты нормативных правовых (правовых) актов уполномоченного органа, регламентирующих вопросы организации контроля за выполнением планов мероприятий, ФИО должностных лиц, сроки исполнения плановых мероприятий и пр.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Соответствие текста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документа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нормам русского языка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(отсутствие орфографических, грамматических и пунктуационных ошибок, внутренняя согласованность предложений), а также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стилистике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написания официального документа (отсутствие просторечных выражений, жаргонизмов и пр.).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5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Рекомендованный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формат электронного документа: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текстовый —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Microsoft Excel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, скан —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Pdf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.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50000"/>
              </a:lnSpc>
            </a:pP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Номер слайда 3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AE93C31C-40DB-4F90-AD99-A0D508FD62E8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aphicFrame>
        <p:nvGraphicFramePr>
          <p:cNvPr id="268" name="Таблица 10"/>
          <p:cNvGraphicFramePr/>
          <p:nvPr/>
        </p:nvGraphicFramePr>
        <p:xfrm>
          <a:off x="475560" y="1784520"/>
          <a:ext cx="9846000" cy="2287440"/>
        </p:xfrm>
        <a:graphic>
          <a:graphicData uri="http://schemas.openxmlformats.org/drawingml/2006/table">
            <a:tbl>
              <a:tblPr/>
              <a:tblGrid>
                <a:gridCol w="9846360"/>
              </a:tblGrid>
              <a:tr h="2287800">
                <a:tc>
                  <a:txBody>
                    <a:bodyPr lIns="37800" rIns="37800" anchor="ctr">
                      <a:noAutofit/>
                    </a:bodyPr>
                    <a:p>
                      <a:pPr algn="ctr">
                        <a:lnSpc>
                          <a:spcPct val="150000"/>
                        </a:lnSpc>
                        <a:tabLst>
                          <a:tab algn="l" pos="0"/>
                        </a:tabLst>
                      </a:pPr>
                      <a:r>
                        <a:rPr b="1" lang="ru-RU" sz="3600" spc="-1" strike="noStrike">
                          <a:solidFill>
                            <a:srgbClr val="000000"/>
                          </a:solidFill>
                          <a:latin typeface="Calibri"/>
                          <a:ea typeface="Times New Roman"/>
                        </a:rPr>
                        <a:t>СПАСИБО ЗА ВНИМАНИЕ!</a:t>
                      </a:r>
                      <a:endParaRPr b="0" lang="ru-RU" sz="36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tabLst>
                          <a:tab algn="l" pos="0"/>
                        </a:tabLst>
                      </a:pPr>
                      <a:endParaRPr b="0" lang="ru-RU" sz="3600" spc="-1" strike="noStrike">
                        <a:latin typeface="Arial"/>
                      </a:endParaRPr>
                    </a:p>
                  </a:txBody>
                  <a:tcPr marL="37800" marR="37800">
                    <a:noFill/>
                  </a:tcPr>
                </a:tc>
              </a:tr>
            </a:tbl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Номер слайда 3_0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5D7ABA11-BDFF-4D3C-8351-864A59F2CD1F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96" name="Group 25_0"/>
          <p:cNvGrpSpPr/>
          <p:nvPr/>
        </p:nvGrpSpPr>
        <p:grpSpPr>
          <a:xfrm>
            <a:off x="163440" y="900000"/>
            <a:ext cx="9947880" cy="829800"/>
            <a:chOff x="163440" y="900000"/>
            <a:chExt cx="9947880" cy="829800"/>
          </a:xfrm>
        </p:grpSpPr>
        <p:sp>
          <p:nvSpPr>
            <p:cNvPr id="97" name="Rectangle 27_0"/>
            <p:cNvSpPr/>
            <p:nvPr/>
          </p:nvSpPr>
          <p:spPr>
            <a:xfrm>
              <a:off x="163440" y="900000"/>
              <a:ext cx="9947880" cy="82980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98" name="Rectangle 28_0"/>
            <p:cNvSpPr/>
            <p:nvPr/>
          </p:nvSpPr>
          <p:spPr>
            <a:xfrm>
              <a:off x="422280" y="900000"/>
              <a:ext cx="9672480" cy="8038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16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Нормативно-правовое обеспечение проведения независимой оценки качества условий осуществления образовательных услуг в части составления, утверждения и загрузки на официальный сайт ГМУ </a:t>
              </a:r>
              <a:r>
                <a:rPr b="1" i="1" lang="en-US" sz="16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bus.gov.ru</a:t>
              </a:r>
              <a:endParaRPr b="0" lang="ru-RU" sz="16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16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планов мероприятий по устранению недостатков, выявленных в ходе проведения НОК</a:t>
              </a:r>
              <a:endParaRPr b="0" lang="ru-RU" sz="1600" spc="-1" strike="noStrike">
                <a:latin typeface="Arial"/>
              </a:endParaRPr>
            </a:p>
          </p:txBody>
        </p:sp>
      </p:grpSp>
      <p:grpSp>
        <p:nvGrpSpPr>
          <p:cNvPr id="99" name="Group 25_1"/>
          <p:cNvGrpSpPr/>
          <p:nvPr/>
        </p:nvGrpSpPr>
        <p:grpSpPr>
          <a:xfrm>
            <a:off x="155160" y="374760"/>
            <a:ext cx="9956160" cy="344880"/>
            <a:chOff x="155160" y="374760"/>
            <a:chExt cx="9956160" cy="344880"/>
          </a:xfrm>
        </p:grpSpPr>
        <p:sp>
          <p:nvSpPr>
            <p:cNvPr id="100" name="Rectangle 27_1"/>
            <p:cNvSpPr/>
            <p:nvPr/>
          </p:nvSpPr>
          <p:spPr>
            <a:xfrm>
              <a:off x="155160" y="374760"/>
              <a:ext cx="9956160" cy="34488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01" name="Rectangle 28_1"/>
            <p:cNvSpPr/>
            <p:nvPr/>
          </p:nvSpPr>
          <p:spPr>
            <a:xfrm>
              <a:off x="982440" y="404640"/>
              <a:ext cx="8529120" cy="304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Нормативно-правовая база</a:t>
              </a:r>
              <a:endParaRPr b="0" lang="ru-RU" sz="1800" spc="-1" strike="noStrike">
                <a:latin typeface="Arial"/>
              </a:endParaRPr>
            </a:p>
          </p:txBody>
        </p:sp>
      </p:grpSp>
      <p:graphicFrame>
        <p:nvGraphicFramePr>
          <p:cNvPr id="102" name="Таблица 10_0"/>
          <p:cNvGraphicFramePr/>
          <p:nvPr/>
        </p:nvGraphicFramePr>
        <p:xfrm>
          <a:off x="180000" y="1980000"/>
          <a:ext cx="6299640" cy="4543200"/>
        </p:xfrm>
        <a:graphic>
          <a:graphicData uri="http://schemas.openxmlformats.org/drawingml/2006/table">
            <a:tbl>
              <a:tblPr/>
              <a:tblGrid>
                <a:gridCol w="6300000"/>
              </a:tblGrid>
              <a:tr h="4543560">
                <a:tc>
                  <a:txBody>
                    <a:bodyPr lIns="100440" rIns="100440">
                      <a:noAutofit/>
                    </a:bodyPr>
                    <a:p>
                      <a:pPr algn="just">
                        <a:lnSpc>
                          <a:spcPct val="100000"/>
                        </a:lnSpc>
                      </a:pPr>
                      <a:endParaRPr b="0" lang="ru-RU" sz="18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15000"/>
                        </a:lnSpc>
                      </a:pP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С перечнем нормативно-правовых актов, регламентирующих процедуру проведения НОК, более подробно можно ознакомиться на официальном сайте Министерства образования и молодежной политики Свердловской области в разделе «</a:t>
                      </a:r>
                      <a:r>
                        <a:rPr b="1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Независимая оценка качества условий оказания услуг»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, подразделы:</a:t>
                      </a: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1. </a:t>
                      </a:r>
                      <a:r>
                        <a:rPr b="1" i="1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Федеральная правовая база по вопросам независимой оценки качества</a:t>
                      </a: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67"/>
                        </a:spcBef>
                        <a:spcAft>
                          <a:spcPts val="567"/>
                        </a:spcAft>
                      </a:pPr>
                      <a:r>
                        <a:rPr b="0" lang="ru-RU" sz="1600" spc="-1" strike="noStrike" u="sng">
                          <a:solidFill>
                            <a:srgbClr val="009999"/>
                          </a:solidFill>
                          <a:uFillTx/>
                          <a:latin typeface="Calibri"/>
                          <a:hlinkClick r:id="rId1"/>
                        </a:rPr>
                        <a:t>https://minobraz.egov66.ru/site/item?id=2703</a:t>
                      </a: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2.  </a:t>
                      </a:r>
                      <a:r>
                        <a:rPr b="1" i="1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Общественный совет по проведению независимой оценки качества</a:t>
                      </a: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67"/>
                        </a:spcBef>
                        <a:spcAft>
                          <a:spcPts val="567"/>
                        </a:spcAft>
                      </a:pPr>
                      <a:r>
                        <a:rPr b="0" lang="ru-RU" sz="1600" spc="-1" strike="noStrike" u="sng">
                          <a:solidFill>
                            <a:srgbClr val="009999"/>
                          </a:solidFill>
                          <a:uFillTx/>
                          <a:latin typeface="Calibri"/>
                          <a:hlinkClick r:id="rId2"/>
                        </a:rPr>
                        <a:t>https://minobraz.egov66.ru/site/item?id=2702</a:t>
                      </a: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3. </a:t>
                      </a:r>
                      <a:r>
                        <a:rPr b="1" i="1" lang="ru-RU" sz="1600" spc="-1" strike="noStrike">
                          <a:solidFill>
                            <a:srgbClr val="000000"/>
                          </a:solidFill>
                          <a:latin typeface="Calibri"/>
                        </a:rPr>
                        <a:t>Приказы Министерства образования и молодежной политики Свердловской области по вопросам независимой оценки качества</a:t>
                      </a: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67"/>
                        </a:spcBef>
                        <a:spcAft>
                          <a:spcPts val="567"/>
                        </a:spcAft>
                      </a:pPr>
                      <a:r>
                        <a:rPr b="0" lang="ru-RU" sz="1600" spc="-1" strike="noStrike" u="sng">
                          <a:solidFill>
                            <a:srgbClr val="009999"/>
                          </a:solidFill>
                          <a:uFillTx/>
                          <a:latin typeface="Calibri"/>
                          <a:hlinkClick r:id="rId3"/>
                        </a:rPr>
                        <a:t>https://minobraz.egov66.ru/site/item?id=3791</a:t>
                      </a:r>
                      <a:endParaRPr b="0" lang="ru-RU" sz="1600" spc="-1" strike="noStrike">
                        <a:latin typeface="Arial"/>
                      </a:endParaRPr>
                    </a:p>
                  </a:txBody>
                  <a:tcPr marL="100440" marR="100440">
                    <a:noFill/>
                  </a:tcPr>
                </a:tc>
              </a:tr>
            </a:tbl>
          </a:graphicData>
        </a:graphic>
      </p:graphicFrame>
      <p:pic>
        <p:nvPicPr>
          <p:cNvPr id="103" name="" descr=""/>
          <p:cNvPicPr/>
          <p:nvPr/>
        </p:nvPicPr>
        <p:blipFill>
          <a:blip r:embed="rId4"/>
          <a:stretch/>
        </p:blipFill>
        <p:spPr>
          <a:xfrm>
            <a:off x="6479640" y="2169000"/>
            <a:ext cx="3775320" cy="4499640"/>
          </a:xfrm>
          <a:prstGeom prst="rect">
            <a:avLst/>
          </a:prstGeom>
          <a:ln w="0"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Номер слайда 3_2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C4ACC025-2DEB-46ED-AD87-8215410D8363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105" name="Group 25_9"/>
          <p:cNvGrpSpPr/>
          <p:nvPr/>
        </p:nvGrpSpPr>
        <p:grpSpPr>
          <a:xfrm>
            <a:off x="163440" y="900000"/>
            <a:ext cx="9947880" cy="1040760"/>
            <a:chOff x="163440" y="900000"/>
            <a:chExt cx="9947880" cy="1040760"/>
          </a:xfrm>
        </p:grpSpPr>
        <p:sp>
          <p:nvSpPr>
            <p:cNvPr id="106" name="Rectangle 27_9"/>
            <p:cNvSpPr/>
            <p:nvPr/>
          </p:nvSpPr>
          <p:spPr>
            <a:xfrm>
              <a:off x="163440" y="900000"/>
              <a:ext cx="9947880" cy="104076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07" name="Rectangle 28_9"/>
            <p:cNvSpPr/>
            <p:nvPr/>
          </p:nvSpPr>
          <p:spPr>
            <a:xfrm>
              <a:off x="422280" y="900000"/>
              <a:ext cx="9672480" cy="100836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16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Порядок предоставления планов мероприятий по устранению недостатков, выявленных в ходе проведения независимой оценки качества условий осуществления образовательных услуг, для последующей загрузки на официальный сайт ГМУ </a:t>
              </a:r>
              <a:r>
                <a:rPr b="1" i="1" lang="en-US" sz="16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bus.gov.ru</a:t>
              </a:r>
              <a:r>
                <a:rPr b="1" lang="ru-RU" sz="16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 </a:t>
              </a:r>
              <a:endParaRPr b="0" lang="ru-RU" sz="1600" spc="-1" strike="noStrike">
                <a:latin typeface="Arial"/>
              </a:endParaRPr>
            </a:p>
          </p:txBody>
        </p:sp>
      </p:grpSp>
      <p:grpSp>
        <p:nvGrpSpPr>
          <p:cNvPr id="108" name="Group 25_10"/>
          <p:cNvGrpSpPr/>
          <p:nvPr/>
        </p:nvGrpSpPr>
        <p:grpSpPr>
          <a:xfrm>
            <a:off x="155160" y="374760"/>
            <a:ext cx="9956160" cy="344880"/>
            <a:chOff x="155160" y="374760"/>
            <a:chExt cx="9956160" cy="344880"/>
          </a:xfrm>
        </p:grpSpPr>
        <p:sp>
          <p:nvSpPr>
            <p:cNvPr id="109" name="Rectangle 27_10"/>
            <p:cNvSpPr/>
            <p:nvPr/>
          </p:nvSpPr>
          <p:spPr>
            <a:xfrm>
              <a:off x="155160" y="374760"/>
              <a:ext cx="9956160" cy="34488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10" name="Rectangle 28_10"/>
            <p:cNvSpPr/>
            <p:nvPr/>
          </p:nvSpPr>
          <p:spPr>
            <a:xfrm>
              <a:off x="982440" y="404640"/>
              <a:ext cx="8529120" cy="304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Нормативно-правовая база</a:t>
              </a:r>
              <a:endParaRPr b="0" lang="ru-RU" sz="1800" spc="-1" strike="noStrike">
                <a:latin typeface="Arial"/>
              </a:endParaRPr>
            </a:p>
          </p:txBody>
        </p:sp>
      </p:grpSp>
      <p:graphicFrame>
        <p:nvGraphicFramePr>
          <p:cNvPr id="111" name="Таблица 10_1"/>
          <p:cNvGraphicFramePr/>
          <p:nvPr/>
        </p:nvGraphicFramePr>
        <p:xfrm>
          <a:off x="205200" y="1802520"/>
          <a:ext cx="10006920" cy="5374800"/>
        </p:xfrm>
        <a:graphic>
          <a:graphicData uri="http://schemas.openxmlformats.org/drawingml/2006/table">
            <a:tbl>
              <a:tblPr/>
              <a:tblGrid>
                <a:gridCol w="10007280"/>
              </a:tblGrid>
              <a:tr h="5375160">
                <a:tc>
                  <a:txBody>
                    <a:bodyPr lIns="100440" rIns="100440">
                      <a:noAutofit/>
                    </a:bodyPr>
                    <a:p>
                      <a:pPr algn="just">
                        <a:lnSpc>
                          <a:spcPct val="100000"/>
                        </a:lnSpc>
                      </a:pPr>
                      <a:endParaRPr b="0" lang="ru-RU" sz="18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00000"/>
                        </a:lnSpc>
                      </a:pPr>
                      <a:endParaRPr b="0" lang="ru-RU" sz="18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15000"/>
                        </a:lnSpc>
                      </a:pP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Разработанные, согласованные и утвержденные </a:t>
                      </a:r>
                      <a:r>
                        <a:rPr b="1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планы мероприятий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, а также </a:t>
                      </a:r>
                      <a:r>
                        <a:rPr b="1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нормативные правовые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 (правовые) </a:t>
                      </a:r>
                      <a:r>
                        <a:rPr b="1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акты органов местного самоуправления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, регламентирующие вопросы организации контроля за выполнением этих планов, представляются в Министерство образования и молодежной политики Свердловской области </a:t>
                      </a:r>
                      <a:r>
                        <a:rPr b="1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в сроки, установленные протоколом Общественного совета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 по проведению независимой оценки качества условий оказания услуг образовательными организациями при Министерстве образования и молодежной политики Свердловской области.</a:t>
                      </a:r>
                      <a:endParaRPr b="0" lang="ru-RU" sz="16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b="0" lang="ru-RU" sz="16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15000"/>
                        </a:lnSpc>
                      </a:pP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Рекомендованная </a:t>
                      </a:r>
                      <a:r>
                        <a:rPr b="1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форма плана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 утверждена </a:t>
                      </a:r>
                      <a:r>
                        <a:rPr b="1" i="1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постановлением Правительства РФ от 17 апреля 2018 г. № 457</a:t>
                      </a:r>
                      <a:r>
                        <a:rPr b="0" i="1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 «Об утверждении формы обязательного публичного отчета высшего должностного лица субъекта Российской Федерации... и формы плана по устранению недостатков, выявленных в ходе независимой оценки качества условий оказания услуг организациями в сфере культуры, охраны здоровья, образования, социального обслуживания и федеральными учреждениями медико-социальной экспертизы»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 (в целях удобства составления образовательными организациями планов мероприятий предоставляется Министерством образования и молодежной политики Свердловской области в переработанном виде, адаптированном под условия проведения текущей независимой оценки качества).</a:t>
                      </a:r>
                      <a:endParaRPr b="0" lang="ru-RU" sz="16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00000"/>
                        </a:lnSpc>
                      </a:pPr>
                      <a:endParaRPr b="0" lang="ru-RU" sz="1600" spc="-1" strike="noStrike">
                        <a:latin typeface="Arial"/>
                      </a:endParaRPr>
                    </a:p>
                    <a:p>
                      <a:pPr algn="just">
                        <a:lnSpc>
                          <a:spcPct val="115000"/>
                        </a:lnSpc>
                      </a:pP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При составлении планов мероприятий по устранению недостатков, выявленных в ходе проведения НОК, следует опираться на </a:t>
                      </a:r>
                      <a:r>
                        <a:rPr b="1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индивидуальные рекомендации, разработанные оператором</a:t>
                      </a:r>
                      <a:r>
                        <a:rPr b="0" lang="ru-RU" sz="1600" spc="-1" strike="noStrike">
                          <a:solidFill>
                            <a:srgbClr val="000000"/>
                          </a:solidFill>
                          <a:latin typeface="Calibri"/>
                          <a:ea typeface="Microsoft YaHei"/>
                        </a:rPr>
                        <a:t>, который осуществляет сбор, обобщение и анализ информации о качестве оказания услуг организациями, осуществляющими образовательную деятельность.</a:t>
                      </a:r>
                      <a:endParaRPr b="0" lang="ru-RU" sz="1600" spc="-1" strike="noStrike">
                        <a:latin typeface="Arial"/>
                      </a:endParaRPr>
                    </a:p>
                  </a:txBody>
                  <a:tcPr marL="100440" marR="100440">
                    <a:noFill/>
                  </a:tcPr>
                </a:tc>
              </a:tr>
            </a:tbl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Номер слайда 3_1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08180FA9-E3E7-4996-9704-51159B0B6C58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113" name="Group 25_2"/>
          <p:cNvGrpSpPr/>
          <p:nvPr/>
        </p:nvGrpSpPr>
        <p:grpSpPr>
          <a:xfrm>
            <a:off x="215640" y="1222560"/>
            <a:ext cx="9920160" cy="735840"/>
            <a:chOff x="215640" y="1222560"/>
            <a:chExt cx="9920160" cy="735840"/>
          </a:xfrm>
        </p:grpSpPr>
        <p:sp>
          <p:nvSpPr>
            <p:cNvPr id="114" name="Rectangle 27_2"/>
            <p:cNvSpPr/>
            <p:nvPr/>
          </p:nvSpPr>
          <p:spPr>
            <a:xfrm>
              <a:off x="215640" y="1222560"/>
              <a:ext cx="9920160" cy="73584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15" name="Rectangle 28_2"/>
            <p:cNvSpPr/>
            <p:nvPr/>
          </p:nvSpPr>
          <p:spPr>
            <a:xfrm>
              <a:off x="474840" y="1222560"/>
              <a:ext cx="9645480" cy="73584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Структура плана мероприятий по устранению недостатков,</a:t>
              </a:r>
              <a:endParaRPr b="0" lang="ru-RU" sz="20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выявленных в ходе проведения НОК</a:t>
              </a:r>
              <a:endParaRPr b="0" lang="ru-RU" sz="2000" spc="-1" strike="noStrike">
                <a:latin typeface="Arial"/>
              </a:endParaRPr>
            </a:p>
          </p:txBody>
        </p:sp>
      </p:grpSp>
      <p:grpSp>
        <p:nvGrpSpPr>
          <p:cNvPr id="116" name="Group 25_3"/>
          <p:cNvGrpSpPr/>
          <p:nvPr/>
        </p:nvGrpSpPr>
        <p:grpSpPr>
          <a:xfrm>
            <a:off x="171360" y="627120"/>
            <a:ext cx="9956160" cy="344880"/>
            <a:chOff x="171360" y="627120"/>
            <a:chExt cx="9956160" cy="344880"/>
          </a:xfrm>
        </p:grpSpPr>
        <p:sp>
          <p:nvSpPr>
            <p:cNvPr id="117" name="Rectangle 27_3"/>
            <p:cNvSpPr/>
            <p:nvPr/>
          </p:nvSpPr>
          <p:spPr>
            <a:xfrm>
              <a:off x="171360" y="627120"/>
              <a:ext cx="9956160" cy="34488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18" name="Rectangle 28_3"/>
            <p:cNvSpPr/>
            <p:nvPr/>
          </p:nvSpPr>
          <p:spPr>
            <a:xfrm>
              <a:off x="998640" y="657000"/>
              <a:ext cx="8529120" cy="304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19" name="Group 25_4"/>
          <p:cNvGrpSpPr/>
          <p:nvPr/>
        </p:nvGrpSpPr>
        <p:grpSpPr>
          <a:xfrm>
            <a:off x="609120" y="2324520"/>
            <a:ext cx="4512240" cy="658440"/>
            <a:chOff x="609120" y="2324520"/>
            <a:chExt cx="4512240" cy="658440"/>
          </a:xfrm>
        </p:grpSpPr>
        <p:sp>
          <p:nvSpPr>
            <p:cNvPr id="120" name="Rectangle 27_4"/>
            <p:cNvSpPr/>
            <p:nvPr/>
          </p:nvSpPr>
          <p:spPr>
            <a:xfrm>
              <a:off x="609120" y="2324520"/>
              <a:ext cx="4512240" cy="65844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21" name="Rectangle 28_4"/>
            <p:cNvSpPr/>
            <p:nvPr/>
          </p:nvSpPr>
          <p:spPr>
            <a:xfrm>
              <a:off x="726840" y="2324520"/>
              <a:ext cx="4387680" cy="63756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Реквизиты плана мероприятий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22" name="Group 25_5"/>
          <p:cNvGrpSpPr/>
          <p:nvPr/>
        </p:nvGrpSpPr>
        <p:grpSpPr>
          <a:xfrm>
            <a:off x="619920" y="3558600"/>
            <a:ext cx="4510440" cy="1113840"/>
            <a:chOff x="619920" y="3558600"/>
            <a:chExt cx="4510440" cy="1113840"/>
          </a:xfrm>
        </p:grpSpPr>
        <p:sp>
          <p:nvSpPr>
            <p:cNvPr id="123" name="Rectangle 27_5"/>
            <p:cNvSpPr/>
            <p:nvPr/>
          </p:nvSpPr>
          <p:spPr>
            <a:xfrm>
              <a:off x="619920" y="3558600"/>
              <a:ext cx="4510440" cy="111384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24" name="Rectangle 28_5"/>
            <p:cNvSpPr/>
            <p:nvPr/>
          </p:nvSpPr>
          <p:spPr>
            <a:xfrm>
              <a:off x="737640" y="3558600"/>
              <a:ext cx="4385880" cy="10789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Сведения о недостатках,</a:t>
              </a:r>
              <a:endParaRPr b="0" lang="ru-RU" sz="18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выявленных в ходе НОК</a:t>
              </a:r>
              <a:endParaRPr b="0" lang="ru-RU" sz="18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и включенных в план мероприятий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25" name="Group 25_6"/>
          <p:cNvGrpSpPr/>
          <p:nvPr/>
        </p:nvGrpSpPr>
        <p:grpSpPr>
          <a:xfrm>
            <a:off x="592920" y="5239080"/>
            <a:ext cx="4519800" cy="1365120"/>
            <a:chOff x="592920" y="5239080"/>
            <a:chExt cx="4519800" cy="1365120"/>
          </a:xfrm>
        </p:grpSpPr>
        <p:sp>
          <p:nvSpPr>
            <p:cNvPr id="126" name="Rectangle 27_6"/>
            <p:cNvSpPr/>
            <p:nvPr/>
          </p:nvSpPr>
          <p:spPr>
            <a:xfrm>
              <a:off x="592920" y="5239080"/>
              <a:ext cx="4519800" cy="136512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27" name="Rectangle 28_6"/>
            <p:cNvSpPr/>
            <p:nvPr/>
          </p:nvSpPr>
          <p:spPr>
            <a:xfrm>
              <a:off x="710640" y="5239080"/>
              <a:ext cx="4394520" cy="132264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Сведения о мероприятиях</a:t>
              </a:r>
              <a:endParaRPr b="0" lang="ru-RU" sz="18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по устранению недостатков,</a:t>
              </a:r>
              <a:endParaRPr b="0" lang="ru-RU" sz="18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выявленных в ходе НОК</a:t>
              </a:r>
              <a:endParaRPr b="0" lang="ru-RU" sz="18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и включенных в план мероприятий</a:t>
              </a:r>
              <a:endParaRPr b="0" lang="ru-RU" sz="1800" spc="-1" strike="noStrike">
                <a:latin typeface="Arial"/>
              </a:endParaRPr>
            </a:p>
          </p:txBody>
        </p:sp>
      </p:grpSp>
      <p:pic>
        <p:nvPicPr>
          <p:cNvPr id="128" name="" descr=""/>
          <p:cNvPicPr/>
          <p:nvPr/>
        </p:nvPicPr>
        <p:blipFill>
          <a:blip r:embed="rId1"/>
          <a:stretch/>
        </p:blipFill>
        <p:spPr>
          <a:xfrm>
            <a:off x="5321880" y="2210760"/>
            <a:ext cx="4958280" cy="4416120"/>
          </a:xfrm>
          <a:prstGeom prst="rect">
            <a:avLst/>
          </a:prstGeom>
          <a:ln w="0">
            <a:noFill/>
          </a:ln>
        </p:spPr>
      </p:pic>
      <p:sp>
        <p:nvSpPr>
          <p:cNvPr id="129" name=""/>
          <p:cNvSpPr/>
          <p:nvPr/>
        </p:nvSpPr>
        <p:spPr>
          <a:xfrm>
            <a:off x="2758680" y="3010320"/>
            <a:ext cx="394920" cy="529920"/>
          </a:xfrm>
          <a:custGeom>
            <a:avLst/>
            <a:gdLst/>
            <a:ahLst/>
            <a:rect l="l" t="t" r="r" b="b"/>
            <a:pathLst>
              <a:path w="1100" h="1475">
                <a:moveTo>
                  <a:pt x="274" y="0"/>
                </a:moveTo>
                <a:lnTo>
                  <a:pt x="274" y="1105"/>
                </a:lnTo>
                <a:lnTo>
                  <a:pt x="0" y="1105"/>
                </a:lnTo>
                <a:lnTo>
                  <a:pt x="549" y="1474"/>
                </a:lnTo>
                <a:lnTo>
                  <a:pt x="1099" y="1105"/>
                </a:lnTo>
                <a:lnTo>
                  <a:pt x="824" y="1105"/>
                </a:lnTo>
                <a:lnTo>
                  <a:pt x="824" y="0"/>
                </a:lnTo>
                <a:lnTo>
                  <a:pt x="274" y="0"/>
                </a:lnTo>
              </a:path>
            </a:pathLst>
          </a:cu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130" name=""/>
          <p:cNvSpPr/>
          <p:nvPr/>
        </p:nvSpPr>
        <p:spPr>
          <a:xfrm>
            <a:off x="2759040" y="3010320"/>
            <a:ext cx="394920" cy="529920"/>
          </a:xfrm>
          <a:custGeom>
            <a:avLst/>
            <a:gdLst/>
            <a:ahLst/>
            <a:rect l="l" t="t" r="r" b="b"/>
            <a:pathLst>
              <a:path w="1100" h="1475">
                <a:moveTo>
                  <a:pt x="274" y="0"/>
                </a:moveTo>
                <a:lnTo>
                  <a:pt x="274" y="1105"/>
                </a:lnTo>
                <a:lnTo>
                  <a:pt x="0" y="1105"/>
                </a:lnTo>
                <a:lnTo>
                  <a:pt x="549" y="1474"/>
                </a:lnTo>
                <a:lnTo>
                  <a:pt x="1099" y="1105"/>
                </a:lnTo>
                <a:lnTo>
                  <a:pt x="824" y="1105"/>
                </a:lnTo>
                <a:lnTo>
                  <a:pt x="824" y="0"/>
                </a:lnTo>
                <a:lnTo>
                  <a:pt x="274" y="0"/>
                </a:lnTo>
              </a:path>
            </a:pathLst>
          </a:cu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131" name=""/>
          <p:cNvSpPr/>
          <p:nvPr/>
        </p:nvSpPr>
        <p:spPr>
          <a:xfrm>
            <a:off x="2758680" y="4690800"/>
            <a:ext cx="421920" cy="565560"/>
          </a:xfrm>
          <a:custGeom>
            <a:avLst/>
            <a:gdLst/>
            <a:ahLst/>
            <a:rect l="l" t="t" r="r" b="b"/>
            <a:pathLst>
              <a:path w="1175" h="1574">
                <a:moveTo>
                  <a:pt x="293" y="0"/>
                </a:moveTo>
                <a:lnTo>
                  <a:pt x="293" y="1179"/>
                </a:lnTo>
                <a:lnTo>
                  <a:pt x="0" y="1179"/>
                </a:lnTo>
                <a:lnTo>
                  <a:pt x="587" y="1573"/>
                </a:lnTo>
                <a:lnTo>
                  <a:pt x="1174" y="1179"/>
                </a:lnTo>
                <a:lnTo>
                  <a:pt x="880" y="1179"/>
                </a:lnTo>
                <a:lnTo>
                  <a:pt x="880" y="0"/>
                </a:lnTo>
                <a:lnTo>
                  <a:pt x="293" y="0"/>
                </a:lnTo>
              </a:path>
            </a:pathLst>
          </a:cu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Номер слайда 3_3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B84046C4-C25F-4887-BCAA-5F9FE3AAF7A5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133" name="Group 25_11"/>
          <p:cNvGrpSpPr/>
          <p:nvPr/>
        </p:nvGrpSpPr>
        <p:grpSpPr>
          <a:xfrm>
            <a:off x="188640" y="980280"/>
            <a:ext cx="10071360" cy="546840"/>
            <a:chOff x="188640" y="980280"/>
            <a:chExt cx="10071360" cy="546840"/>
          </a:xfrm>
        </p:grpSpPr>
        <p:sp>
          <p:nvSpPr>
            <p:cNvPr id="134" name="Rectangle 27_11"/>
            <p:cNvSpPr/>
            <p:nvPr/>
          </p:nvSpPr>
          <p:spPr>
            <a:xfrm>
              <a:off x="188640" y="980280"/>
              <a:ext cx="10071360" cy="54684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35" name="Rectangle 28_11"/>
            <p:cNvSpPr/>
            <p:nvPr/>
          </p:nvSpPr>
          <p:spPr>
            <a:xfrm>
              <a:off x="451440" y="980280"/>
              <a:ext cx="9792720" cy="54684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22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Реквизиты плана мероприятий</a:t>
              </a:r>
              <a:r>
                <a:rPr b="1" lang="ru-RU" sz="22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</a:t>
              </a:r>
              <a:endParaRPr b="0" lang="ru-RU" sz="2200" spc="-1" strike="noStrike">
                <a:latin typeface="Arial"/>
              </a:endParaRPr>
            </a:p>
          </p:txBody>
        </p:sp>
      </p:grpSp>
      <p:grpSp>
        <p:nvGrpSpPr>
          <p:cNvPr id="136" name="Group 25_12"/>
          <p:cNvGrpSpPr/>
          <p:nvPr/>
        </p:nvGrpSpPr>
        <p:grpSpPr>
          <a:xfrm>
            <a:off x="188640" y="492480"/>
            <a:ext cx="10090800" cy="333720"/>
            <a:chOff x="188640" y="492480"/>
            <a:chExt cx="10090800" cy="333720"/>
          </a:xfrm>
        </p:grpSpPr>
        <p:sp>
          <p:nvSpPr>
            <p:cNvPr id="137" name="Rectangle 27_12"/>
            <p:cNvSpPr/>
            <p:nvPr/>
          </p:nvSpPr>
          <p:spPr>
            <a:xfrm>
              <a:off x="188640" y="492480"/>
              <a:ext cx="10090800" cy="33372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38" name="Rectangle 28_12"/>
            <p:cNvSpPr/>
            <p:nvPr/>
          </p:nvSpPr>
          <p:spPr>
            <a:xfrm>
              <a:off x="1027080" y="521280"/>
              <a:ext cx="8644320" cy="2944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139" name=""/>
          <p:cNvSpPr/>
          <p:nvPr/>
        </p:nvSpPr>
        <p:spPr>
          <a:xfrm>
            <a:off x="162000" y="1557720"/>
            <a:ext cx="10159200" cy="58222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just">
              <a:lnSpc>
                <a:spcPct val="115000"/>
              </a:lnSpc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Согласно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приказу Министерства финансов Российской Федерации от 07.05.2019 № 66н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</a:t>
            </a:r>
            <a:r>
              <a:rPr b="0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«О составе информации о результатах независимой оценки качества условий осуществления образовательной деятельности…»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, реквизиты плана мероприятий должны включать следующую информацию:</a:t>
            </a:r>
            <a:endParaRPr b="0" lang="ru-RU" sz="1600" spc="-1" strike="noStrike">
              <a:latin typeface="Arial"/>
            </a:endParaRPr>
          </a:p>
          <a:p>
            <a:pPr marL="571680" indent="-2282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полное наименование организации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, по устранению недостатков которой сформирован план мероприятий;</a:t>
            </a:r>
            <a:endParaRPr b="0" lang="ru-RU" sz="1600" spc="-1" strike="noStrike">
              <a:latin typeface="Arial"/>
            </a:endParaRPr>
          </a:p>
          <a:p>
            <a:pPr marL="571680" indent="-2282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идентификационный номер налогоплательщика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организации;</a:t>
            </a:r>
            <a:endParaRPr b="0" lang="ru-RU" sz="1600" spc="-1" strike="noStrike">
              <a:latin typeface="Arial"/>
            </a:endParaRPr>
          </a:p>
          <a:p>
            <a:pPr marL="571680" indent="-2282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наименование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федерального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органа 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исполнительной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власти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, органа исполнительной власти субъекта Российской Федерации, органа местного самоуправления,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руководителем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(уполномоченным им лицом)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которого утвержден план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мероприятий;</a:t>
            </a:r>
            <a:endParaRPr b="0" lang="ru-RU" sz="1600" spc="-1" strike="noStrike">
              <a:latin typeface="Arial"/>
            </a:endParaRPr>
          </a:p>
          <a:p>
            <a:pPr marL="571680" indent="-2282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фамилия, имя, отчество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(при наличии)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руководителя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федерального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органа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исполнительной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власти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(уполномоченного им лица), органа исполнительной власти субъекта Российской Федерации, органа местного самоуправления,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которым утвержден план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по устранению недостатков, выявленных в ходе независимой оценки качества;</a:t>
            </a:r>
            <a:endParaRPr b="0" lang="ru-RU" sz="1600" spc="-1" strike="noStrike">
              <a:latin typeface="Arial"/>
            </a:endParaRPr>
          </a:p>
          <a:p>
            <a:pPr marL="571680" indent="-2282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дата утверждения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плана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(указывается в формате </a:t>
            </a:r>
            <a:r>
              <a:rPr b="0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ДД.ММ.ГГГГ.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);</a:t>
            </a:r>
            <a:endParaRPr b="0" lang="ru-RU" sz="1600" spc="-1" strike="noStrike">
              <a:latin typeface="Arial"/>
            </a:endParaRPr>
          </a:p>
          <a:p>
            <a:pPr marL="571680" indent="-22824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реквизиты нормативных правовых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(правовых)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актов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уполномоченного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органа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, регламентирующих вопросы организации контроля за выполнением планов мероприятий (далее — нормативный правовой (правовой) акт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по контролю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):</a:t>
            </a:r>
            <a:endParaRPr b="0" lang="ru-RU" sz="1600" spc="-1" strike="noStrike">
              <a:latin typeface="Arial"/>
            </a:endParaRPr>
          </a:p>
          <a:p>
            <a:pPr lvl="3" marL="864000" indent="-21600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наименование вида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нормативного правового (правового)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акта по контролю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;</a:t>
            </a:r>
            <a:endParaRPr b="0" lang="ru-RU" sz="1600" spc="-1" strike="noStrike">
              <a:latin typeface="Arial"/>
            </a:endParaRPr>
          </a:p>
          <a:p>
            <a:pPr lvl="3" marL="864000" indent="-21600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дата принятия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нормативного правового (правового)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акта по контролю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;</a:t>
            </a:r>
            <a:endParaRPr b="0" lang="ru-RU" sz="1600" spc="-1" strike="noStrike">
              <a:latin typeface="Arial"/>
            </a:endParaRPr>
          </a:p>
          <a:p>
            <a:pPr lvl="3" marL="864000" indent="-21600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номер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нормативного правового (правового)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акта по контролю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;</a:t>
            </a:r>
            <a:endParaRPr b="0" lang="ru-RU" sz="1600" spc="-1" strike="noStrike">
              <a:latin typeface="Arial"/>
            </a:endParaRPr>
          </a:p>
          <a:p>
            <a:pPr lvl="3" marL="864000" indent="-216000" algn="just">
              <a:lnSpc>
                <a:spcPct val="115000"/>
              </a:lnSpc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343080"/>
              </a:tabLst>
            </a:pP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наименование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нормативного правового (правового) </a:t>
            </a:r>
            <a:r>
              <a:rPr b="1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акта по контролю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(при наличии).</a:t>
            </a:r>
            <a:endParaRPr b="0" lang="ru-RU" sz="16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343080"/>
              </a:tabLst>
            </a:pPr>
            <a:endParaRPr b="0" lang="ru-RU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343080"/>
              </a:tabLst>
            </a:pPr>
            <a:endParaRPr b="0" lang="ru-RU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343080"/>
              </a:tabLst>
            </a:pPr>
            <a:endParaRPr b="0" lang="ru-RU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343080"/>
              </a:tabLst>
            </a:pP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Номер слайда 3_4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6CEBC7BD-57AC-4240-9456-D879DBD837A2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141" name="Group 25_7"/>
          <p:cNvGrpSpPr/>
          <p:nvPr/>
        </p:nvGrpSpPr>
        <p:grpSpPr>
          <a:xfrm>
            <a:off x="198360" y="1249560"/>
            <a:ext cx="9946440" cy="592200"/>
            <a:chOff x="198360" y="1249560"/>
            <a:chExt cx="9946440" cy="592200"/>
          </a:xfrm>
        </p:grpSpPr>
        <p:sp>
          <p:nvSpPr>
            <p:cNvPr id="142" name="Rectangle 27_7"/>
            <p:cNvSpPr/>
            <p:nvPr/>
          </p:nvSpPr>
          <p:spPr>
            <a:xfrm>
              <a:off x="198360" y="1249560"/>
              <a:ext cx="9946440" cy="59220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43" name="Rectangle 28_7"/>
            <p:cNvSpPr/>
            <p:nvPr/>
          </p:nvSpPr>
          <p:spPr>
            <a:xfrm>
              <a:off x="457920" y="1249560"/>
              <a:ext cx="9671400" cy="592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1" lang="ru-RU" sz="2000" spc="-1" strike="noStrike">
                  <a:solidFill>
                    <a:srgbClr val="2c5230"/>
                  </a:solidFill>
                  <a:latin typeface="Arial Narrow"/>
                  <a:ea typeface="Microsoft YaHei"/>
                </a:rPr>
                <a:t>Сведения о недостатках, выявленных в ходе НОК и включенных в план мероприятий</a:t>
              </a:r>
              <a:endParaRPr b="0" lang="ru-RU" sz="2000" spc="-1" strike="noStrike">
                <a:latin typeface="Arial"/>
              </a:endParaRPr>
            </a:p>
          </p:txBody>
        </p:sp>
      </p:grpSp>
      <p:grpSp>
        <p:nvGrpSpPr>
          <p:cNvPr id="144" name="Group 25_8"/>
          <p:cNvGrpSpPr/>
          <p:nvPr/>
        </p:nvGrpSpPr>
        <p:grpSpPr>
          <a:xfrm>
            <a:off x="171360" y="627120"/>
            <a:ext cx="9956160" cy="344880"/>
            <a:chOff x="171360" y="627120"/>
            <a:chExt cx="9956160" cy="344880"/>
          </a:xfrm>
        </p:grpSpPr>
        <p:sp>
          <p:nvSpPr>
            <p:cNvPr id="145" name="Rectangle 27_8"/>
            <p:cNvSpPr/>
            <p:nvPr/>
          </p:nvSpPr>
          <p:spPr>
            <a:xfrm>
              <a:off x="171360" y="627120"/>
              <a:ext cx="9956160" cy="34488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46" name="Rectangle 28_8"/>
            <p:cNvSpPr/>
            <p:nvPr/>
          </p:nvSpPr>
          <p:spPr>
            <a:xfrm>
              <a:off x="998640" y="657000"/>
              <a:ext cx="8529120" cy="304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47" name="Group 25_18"/>
          <p:cNvGrpSpPr/>
          <p:nvPr/>
        </p:nvGrpSpPr>
        <p:grpSpPr>
          <a:xfrm>
            <a:off x="834120" y="2064240"/>
            <a:ext cx="9117000" cy="516240"/>
            <a:chOff x="834120" y="2064240"/>
            <a:chExt cx="9117000" cy="516240"/>
          </a:xfrm>
        </p:grpSpPr>
        <p:sp>
          <p:nvSpPr>
            <p:cNvPr id="148" name="Rectangle 27_18"/>
            <p:cNvSpPr/>
            <p:nvPr/>
          </p:nvSpPr>
          <p:spPr>
            <a:xfrm>
              <a:off x="834120" y="2064240"/>
              <a:ext cx="9117000" cy="51624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49" name="Rectangle 28_18"/>
            <p:cNvSpPr/>
            <p:nvPr/>
          </p:nvSpPr>
          <p:spPr>
            <a:xfrm>
              <a:off x="1071720" y="2064240"/>
              <a:ext cx="8864640" cy="50004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I.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 «Открытость и доступность информации об образовательной организации»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50" name="Group 25_19"/>
          <p:cNvGrpSpPr/>
          <p:nvPr/>
        </p:nvGrpSpPr>
        <p:grpSpPr>
          <a:xfrm>
            <a:off x="825120" y="2767320"/>
            <a:ext cx="9117000" cy="516240"/>
            <a:chOff x="825120" y="2767320"/>
            <a:chExt cx="9117000" cy="516240"/>
          </a:xfrm>
        </p:grpSpPr>
        <p:sp>
          <p:nvSpPr>
            <p:cNvPr id="151" name="Rectangle 27_19"/>
            <p:cNvSpPr/>
            <p:nvPr/>
          </p:nvSpPr>
          <p:spPr>
            <a:xfrm>
              <a:off x="825120" y="2767320"/>
              <a:ext cx="9117000" cy="51624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52" name="Rectangle 28_19"/>
            <p:cNvSpPr/>
            <p:nvPr/>
          </p:nvSpPr>
          <p:spPr>
            <a:xfrm>
              <a:off x="1062720" y="2767320"/>
              <a:ext cx="8864640" cy="50004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II.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«Комфортность условий предоставления услуг»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53" name="Group 25_20"/>
          <p:cNvGrpSpPr/>
          <p:nvPr/>
        </p:nvGrpSpPr>
        <p:grpSpPr>
          <a:xfrm>
            <a:off x="825120" y="3456360"/>
            <a:ext cx="9117000" cy="516240"/>
            <a:chOff x="825120" y="3456360"/>
            <a:chExt cx="9117000" cy="516240"/>
          </a:xfrm>
        </p:grpSpPr>
        <p:sp>
          <p:nvSpPr>
            <p:cNvPr id="154" name="Rectangle 27_20"/>
            <p:cNvSpPr/>
            <p:nvPr/>
          </p:nvSpPr>
          <p:spPr>
            <a:xfrm>
              <a:off x="825120" y="3456360"/>
              <a:ext cx="9117000" cy="51624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55" name="Rectangle 28_20"/>
            <p:cNvSpPr/>
            <p:nvPr/>
          </p:nvSpPr>
          <p:spPr>
            <a:xfrm>
              <a:off x="1062720" y="3456360"/>
              <a:ext cx="8864640" cy="50004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III.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«Доступность услуг для инвалидов»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56" name="Group 25_21"/>
          <p:cNvGrpSpPr/>
          <p:nvPr/>
        </p:nvGrpSpPr>
        <p:grpSpPr>
          <a:xfrm>
            <a:off x="829440" y="4213080"/>
            <a:ext cx="9117000" cy="516240"/>
            <a:chOff x="829440" y="4213080"/>
            <a:chExt cx="9117000" cy="516240"/>
          </a:xfrm>
        </p:grpSpPr>
        <p:sp>
          <p:nvSpPr>
            <p:cNvPr id="157" name="Rectangle 27_21"/>
            <p:cNvSpPr/>
            <p:nvPr/>
          </p:nvSpPr>
          <p:spPr>
            <a:xfrm>
              <a:off x="829440" y="4213080"/>
              <a:ext cx="9117000" cy="51624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58" name="Rectangle 28_21"/>
            <p:cNvSpPr/>
            <p:nvPr/>
          </p:nvSpPr>
          <p:spPr>
            <a:xfrm>
              <a:off x="1067040" y="4213080"/>
              <a:ext cx="8864640" cy="50004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IV.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«Доброжелательность, вежливость работников образовательной организации»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59" name="Group 25_22"/>
          <p:cNvGrpSpPr/>
          <p:nvPr/>
        </p:nvGrpSpPr>
        <p:grpSpPr>
          <a:xfrm>
            <a:off x="826920" y="4941360"/>
            <a:ext cx="9117000" cy="516240"/>
            <a:chOff x="826920" y="4941360"/>
            <a:chExt cx="9117000" cy="516240"/>
          </a:xfrm>
        </p:grpSpPr>
        <p:sp>
          <p:nvSpPr>
            <p:cNvPr id="160" name="Rectangle 27_22"/>
            <p:cNvSpPr/>
            <p:nvPr/>
          </p:nvSpPr>
          <p:spPr>
            <a:xfrm>
              <a:off x="826920" y="4941360"/>
              <a:ext cx="9117000" cy="51624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61" name="Rectangle 28_22"/>
            <p:cNvSpPr/>
            <p:nvPr/>
          </p:nvSpPr>
          <p:spPr>
            <a:xfrm>
              <a:off x="1064520" y="4941360"/>
              <a:ext cx="8864640" cy="50004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V.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 «Удовлетворенность условиями оказания услуг»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162" name=""/>
          <p:cNvSpPr/>
          <p:nvPr/>
        </p:nvSpPr>
        <p:spPr>
          <a:xfrm>
            <a:off x="375840" y="5680800"/>
            <a:ext cx="9966600" cy="11930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just">
              <a:lnSpc>
                <a:spcPct val="115000"/>
              </a:lnSpc>
              <a:tabLst>
                <a:tab algn="l" pos="343080"/>
              </a:tabLst>
            </a:pP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Times New Roman"/>
              </a:rPr>
              <a:t>Порядковый номер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Times New Roman"/>
              </a:rPr>
              <a:t> (код) и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Times New Roman"/>
              </a:rPr>
              <a:t>наименование критерия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Times New Roman"/>
              </a:rPr>
              <a:t> оценки качества условий оказания услуг закреплены законодательно, а значит, корректировкам не подлежат (см.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Times New Roman"/>
              </a:rPr>
              <a:t>п. 5 приказа Министерства финансов Российской Федерации от 07.05.2019 г. № 66н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Times New Roman"/>
              </a:rPr>
              <a:t> </a:t>
            </a:r>
            <a:r>
              <a:rPr b="0" i="1" lang="ru-RU" sz="1600" spc="-1" strike="noStrike">
                <a:solidFill>
                  <a:srgbClr val="000000"/>
                </a:solidFill>
                <a:latin typeface="Calibri"/>
                <a:ea typeface="Times New Roman"/>
              </a:rPr>
              <a:t>«О составе информации о результатах независимой оценки качества условий осуществления образовательной деятельности…»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Times New Roman"/>
              </a:rPr>
              <a:t>).</a:t>
            </a: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Номер слайда 3_8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31B8D97F-0B56-4603-8F0C-A033638C0346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164" name="Group 25_25"/>
          <p:cNvGrpSpPr/>
          <p:nvPr/>
        </p:nvGrpSpPr>
        <p:grpSpPr>
          <a:xfrm>
            <a:off x="171360" y="934920"/>
            <a:ext cx="10099080" cy="637200"/>
            <a:chOff x="171360" y="934920"/>
            <a:chExt cx="10099080" cy="637200"/>
          </a:xfrm>
        </p:grpSpPr>
        <p:sp>
          <p:nvSpPr>
            <p:cNvPr id="165" name="Rectangle 27_25"/>
            <p:cNvSpPr/>
            <p:nvPr/>
          </p:nvSpPr>
          <p:spPr>
            <a:xfrm>
              <a:off x="171360" y="934920"/>
              <a:ext cx="10099080" cy="63720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66" name="Rectangle 28_25"/>
            <p:cNvSpPr/>
            <p:nvPr/>
          </p:nvSpPr>
          <p:spPr>
            <a:xfrm>
              <a:off x="434880" y="934920"/>
              <a:ext cx="9819360" cy="637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I.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 «Открытость и доступность информации об образовательной организации» 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67" name="Group 25_26"/>
          <p:cNvGrpSpPr/>
          <p:nvPr/>
        </p:nvGrpSpPr>
        <p:grpSpPr>
          <a:xfrm>
            <a:off x="162360" y="420480"/>
            <a:ext cx="10117080" cy="370080"/>
            <a:chOff x="162360" y="420480"/>
            <a:chExt cx="10117080" cy="370080"/>
          </a:xfrm>
        </p:grpSpPr>
        <p:sp>
          <p:nvSpPr>
            <p:cNvPr id="168" name="Rectangle 27_26"/>
            <p:cNvSpPr/>
            <p:nvPr/>
          </p:nvSpPr>
          <p:spPr>
            <a:xfrm>
              <a:off x="162360" y="420480"/>
              <a:ext cx="10117080" cy="37008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69" name="Rectangle 28_26"/>
            <p:cNvSpPr/>
            <p:nvPr/>
          </p:nvSpPr>
          <p:spPr>
            <a:xfrm>
              <a:off x="1002960" y="452520"/>
              <a:ext cx="8667000" cy="3265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170" name=""/>
          <p:cNvSpPr/>
          <p:nvPr/>
        </p:nvSpPr>
        <p:spPr>
          <a:xfrm>
            <a:off x="189000" y="1680480"/>
            <a:ext cx="10162440" cy="50601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15000"/>
              </a:lnSpc>
              <a:spcBef>
                <a:spcPts val="850"/>
              </a:spcBef>
              <a:spcAft>
                <a:spcPts val="850"/>
              </a:spcAft>
            </a:pP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Показатели, характеризующие открытость и доступность информации </a:t>
            </a:r>
            <a:br/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об организации, осуществляющей образовательную деятельность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15000"/>
              </a:lnSpc>
              <a:spcBef>
                <a:spcPts val="283"/>
              </a:spcBef>
              <a:spcAft>
                <a:spcPts val="283"/>
              </a:spcAft>
              <a:tabLst>
                <a:tab algn="l" pos="3430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1.1. Соответствие информации о деятельности организации, размещенной на общедоступных информационных ресурсах, ее содержанию и порядку (форме) размещения, установленным нормативными правовыми актами: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spcBef>
                <a:spcPts val="283"/>
              </a:spcBef>
              <a:spcAft>
                <a:spcPts val="283"/>
              </a:spcAft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5716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на информационных стендах в помещении организации;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spcBef>
                <a:spcPts val="567"/>
              </a:spcBef>
              <a:spcAft>
                <a:spcPts val="850"/>
              </a:spcAft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5716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на официальном сайте организации в информационно-телекоммуникационной сети «Интернет».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15000"/>
              </a:lnSpc>
              <a:tabLst>
                <a:tab algn="l" pos="571680"/>
              </a:tabLst>
            </a:pPr>
            <a:endParaRPr b="0" lang="ru-RU" sz="1600" spc="-1" strike="noStrike">
              <a:latin typeface="Arial"/>
            </a:endParaRPr>
          </a:p>
          <a:p>
            <a:pPr algn="just">
              <a:lnSpc>
                <a:spcPct val="115000"/>
              </a:lnSpc>
              <a:tabLst>
                <a:tab algn="l" pos="5716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Порядок (форма) размещения информации, а также ее содержание, регламентируются соответствующими нормативно-правовыми актами РФ, как то: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статья 29 Федерального закона от 29 декабря 2012 г. № 273-ФЗ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</a:t>
            </a:r>
            <a:r>
              <a:rPr b="0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«Об образовании в Российской Федерации»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,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постановление Правительства Российской Федерации от 10 июля 2013 г. № 582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</a:t>
            </a:r>
            <a:r>
              <a:rPr b="0" i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«Об утверждении правил размещения на официальном сайте образовательной организации в информационно-телекоммуникационной сети «Интернет» и обновления информации об образовательной организации»</a:t>
            </a: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 (с изменениями и дополнениями) и пр.</a:t>
            </a:r>
            <a:endParaRPr b="0" lang="ru-R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850"/>
              </a:spcBef>
              <a:spcAft>
                <a:spcPts val="850"/>
              </a:spcAft>
              <a:tabLst>
                <a:tab algn="l" pos="571680"/>
              </a:tabLst>
            </a:pPr>
            <a:endParaRPr b="0" lang="ru-R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850"/>
              </a:spcBef>
              <a:spcAft>
                <a:spcPts val="850"/>
              </a:spcAft>
              <a:tabLst>
                <a:tab algn="l" pos="571680"/>
              </a:tabLst>
            </a:pPr>
            <a:endParaRPr b="0" lang="ru-R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850"/>
              </a:spcBef>
              <a:spcAft>
                <a:spcPts val="850"/>
              </a:spcAft>
              <a:tabLst>
                <a:tab algn="l" pos="571680"/>
              </a:tabLst>
            </a:pP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Номер слайда 3_6"/>
          <p:cNvSpPr/>
          <p:nvPr/>
        </p:nvSpPr>
        <p:spPr>
          <a:xfrm>
            <a:off x="7826400" y="6927840"/>
            <a:ext cx="2494800" cy="523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r">
              <a:lnSpc>
                <a:spcPct val="100000"/>
              </a:lnSpc>
            </a:pPr>
            <a:fld id="{1404EEF2-12E8-4839-ADEC-E855A256C9D3}" type="slidenum">
              <a:rPr b="0" lang="ru-RU" sz="1000" spc="-1" strike="noStrike">
                <a:solidFill>
                  <a:srgbClr val="000000"/>
                </a:solidFill>
                <a:latin typeface="Arial"/>
              </a:rPr>
              <a:t>&lt;номер&gt;</a:t>
            </a:fld>
            <a:endParaRPr b="0" lang="ru-RU" sz="1000" spc="-1" strike="noStrike">
              <a:latin typeface="Arial"/>
            </a:endParaRPr>
          </a:p>
        </p:txBody>
      </p:sp>
      <p:grpSp>
        <p:nvGrpSpPr>
          <p:cNvPr id="172" name="Group 25_17"/>
          <p:cNvGrpSpPr/>
          <p:nvPr/>
        </p:nvGrpSpPr>
        <p:grpSpPr>
          <a:xfrm>
            <a:off x="171360" y="934920"/>
            <a:ext cx="10099080" cy="637200"/>
            <a:chOff x="171360" y="934920"/>
            <a:chExt cx="10099080" cy="637200"/>
          </a:xfrm>
        </p:grpSpPr>
        <p:sp>
          <p:nvSpPr>
            <p:cNvPr id="173" name="Rectangle 27_17"/>
            <p:cNvSpPr/>
            <p:nvPr/>
          </p:nvSpPr>
          <p:spPr>
            <a:xfrm>
              <a:off x="171360" y="934920"/>
              <a:ext cx="10099080" cy="637200"/>
            </a:xfrm>
            <a:prstGeom prst="rect">
              <a:avLst/>
            </a:prstGeom>
            <a:gradFill rotWithShape="0">
              <a:gsLst>
                <a:gs pos="0">
                  <a:srgbClr val="c4d7bf"/>
                </a:gs>
                <a:gs pos="100000">
                  <a:srgbClr val="e7efe5"/>
                </a:gs>
              </a:gsLst>
              <a:lin ang="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74" name="Rectangle 28_17"/>
            <p:cNvSpPr/>
            <p:nvPr/>
          </p:nvSpPr>
          <p:spPr>
            <a:xfrm>
              <a:off x="434880" y="934920"/>
              <a:ext cx="9819360" cy="63720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0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Критерий I.</a:t>
              </a:r>
              <a:r>
                <a:rPr b="1" lang="ru-RU" sz="1800" spc="-1" strike="noStrike">
                  <a:solidFill>
                    <a:srgbClr val="2c5230"/>
                  </a:solidFill>
                  <a:latin typeface="Arial Narrow"/>
                  <a:ea typeface="DejaVu Sans"/>
                </a:rPr>
                <a:t>  «Открытость и доступность информации об образовательной организации» </a:t>
              </a:r>
              <a:endParaRPr b="0" lang="ru-RU" sz="1800" spc="-1" strike="noStrike">
                <a:latin typeface="Arial"/>
              </a:endParaRPr>
            </a:p>
          </p:txBody>
        </p:sp>
      </p:grpSp>
      <p:grpSp>
        <p:nvGrpSpPr>
          <p:cNvPr id="175" name="Group 25_23"/>
          <p:cNvGrpSpPr/>
          <p:nvPr/>
        </p:nvGrpSpPr>
        <p:grpSpPr>
          <a:xfrm>
            <a:off x="162360" y="420480"/>
            <a:ext cx="10117080" cy="370080"/>
            <a:chOff x="162360" y="420480"/>
            <a:chExt cx="10117080" cy="370080"/>
          </a:xfrm>
        </p:grpSpPr>
        <p:sp>
          <p:nvSpPr>
            <p:cNvPr id="176" name="Rectangle 27_23"/>
            <p:cNvSpPr/>
            <p:nvPr/>
          </p:nvSpPr>
          <p:spPr>
            <a:xfrm>
              <a:off x="162360" y="420480"/>
              <a:ext cx="10117080" cy="370080"/>
            </a:xfrm>
            <a:prstGeom prst="rect">
              <a:avLst/>
            </a:prstGeom>
            <a:gradFill rotWithShape="0">
              <a:gsLst>
                <a:gs pos="0">
                  <a:srgbClr val="970000"/>
                </a:gs>
                <a:gs pos="100000">
                  <a:srgbClr val="d60000"/>
                </a:gs>
              </a:gsLst>
              <a:lin ang="2700000"/>
            </a:gradFill>
            <a:ln w="12700">
              <a:solidFill>
                <a:srgbClr val="e7f1e9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77" name="Rectangle 28_23"/>
            <p:cNvSpPr/>
            <p:nvPr/>
          </p:nvSpPr>
          <p:spPr>
            <a:xfrm>
              <a:off x="1002960" y="452520"/>
              <a:ext cx="8667000" cy="3265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0" rIns="0" tIns="0" bIns="0" anchor="ctr">
              <a:noAutofit/>
            </a:bodyPr>
            <a:p>
              <a:pPr algn="ctr">
                <a:lnSpc>
                  <a:spcPct val="95000"/>
                </a:lnSpc>
                <a:spcAft>
                  <a:spcPts val="451"/>
                </a:spcAft>
              </a:pPr>
              <a:r>
                <a:rPr b="1" lang="ru-RU" sz="1800" spc="-1" strike="noStrike">
                  <a:solidFill>
                    <a:srgbClr val="ffffff"/>
                  </a:solidFill>
                  <a:latin typeface="Arial Narrow"/>
                  <a:ea typeface="DejaVu Sans"/>
                </a:rPr>
                <a:t>Методическая часть</a:t>
              </a:r>
              <a:endParaRPr b="0" lang="ru-RU" sz="1800" spc="-1" strike="noStrike">
                <a:latin typeface="Arial"/>
              </a:endParaRPr>
            </a:p>
          </p:txBody>
        </p:sp>
      </p:grpSp>
      <p:sp>
        <p:nvSpPr>
          <p:cNvPr id="178" name=""/>
          <p:cNvSpPr/>
          <p:nvPr/>
        </p:nvSpPr>
        <p:spPr>
          <a:xfrm>
            <a:off x="180000" y="1779840"/>
            <a:ext cx="10162440" cy="47001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15000"/>
              </a:lnSpc>
              <a:spcAft>
                <a:spcPts val="1134"/>
              </a:spcAft>
            </a:pP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Показатели, характеризующие открытость и доступность информации </a:t>
            </a:r>
            <a:br/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об организации, осуществляющей образовательную деятельность </a:t>
            </a:r>
            <a:r>
              <a:rPr b="1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(продолжение)</a:t>
            </a:r>
            <a:endParaRPr b="0" lang="ru-RU" sz="1600" spc="-1" strike="noStrike">
              <a:latin typeface="Arial"/>
            </a:endParaRPr>
          </a:p>
          <a:p>
            <a:pPr algn="just">
              <a:lnSpc>
                <a:spcPct val="115000"/>
              </a:lnSpc>
              <a:tabLst>
                <a:tab algn="l" pos="5716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1.2. Наличие на официальном сайте организации (учреждения) информации о дистанционных способах обратной связи и взаимодействия с получателями услуг и их функционирование: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spcBef>
                <a:spcPts val="283"/>
              </a:spcBef>
              <a:spcAft>
                <a:spcPts val="283"/>
              </a:spcAft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5716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телефона;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spcBef>
                <a:spcPts val="283"/>
              </a:spcBef>
              <a:spcAft>
                <a:spcPts val="283"/>
              </a:spcAft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5716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электронной почты;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spcBef>
                <a:spcPts val="283"/>
              </a:spcBef>
              <a:spcAft>
                <a:spcPts val="283"/>
              </a:spcAft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5716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электронных сервисов (форма для подачи электронного обращения, получение консультации по оказываемым услугам, раздел «Часто задаваемые вопросы»);</a:t>
            </a:r>
            <a:endParaRPr b="0" lang="ru-RU" sz="1600" spc="-1" strike="noStrike">
              <a:latin typeface="Arial"/>
            </a:endParaRPr>
          </a:p>
          <a:p>
            <a:pPr marL="216000" indent="-215640" algn="just">
              <a:lnSpc>
                <a:spcPct val="115000"/>
              </a:lnSpc>
              <a:spcBef>
                <a:spcPts val="283"/>
              </a:spcBef>
              <a:spcAft>
                <a:spcPts val="283"/>
              </a:spcAft>
              <a:buClr>
                <a:srgbClr val="000000"/>
              </a:buClr>
              <a:buSzPct val="45000"/>
              <a:buFont typeface="Wingdings" charset="2"/>
              <a:buChar char=""/>
              <a:tabLst>
                <a:tab algn="l" pos="571680"/>
              </a:tabLst>
            </a:pPr>
            <a:r>
              <a:rPr b="0" lang="ru-RU" sz="1600" spc="-1" strike="noStrike">
                <a:solidFill>
                  <a:srgbClr val="000000"/>
                </a:solidFill>
                <a:latin typeface="Calibri"/>
                <a:ea typeface="Microsoft YaHei"/>
              </a:rPr>
              <a:t>технической возможности выражения получателями образовательных услуг мнения о качестве оказания услуг (наличие анкеты для опроса граждан или гиперссылки на нее).</a:t>
            </a:r>
            <a:endParaRPr b="0" lang="ru-R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850"/>
              </a:spcBef>
              <a:spcAft>
                <a:spcPts val="850"/>
              </a:spcAft>
              <a:tabLst>
                <a:tab algn="l" pos="571680"/>
              </a:tabLst>
            </a:pPr>
            <a:endParaRPr b="0" lang="ru-R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850"/>
              </a:spcBef>
              <a:spcAft>
                <a:spcPts val="850"/>
              </a:spcAft>
              <a:tabLst>
                <a:tab algn="l" pos="571680"/>
              </a:tabLst>
            </a:pPr>
            <a:endParaRPr b="0" lang="ru-R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850"/>
              </a:spcBef>
              <a:spcAft>
                <a:spcPts val="850"/>
              </a:spcAft>
              <a:tabLst>
                <a:tab algn="l" pos="571680"/>
              </a:tabLst>
            </a:pPr>
            <a:endParaRPr b="0" lang="ru-R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 page template</Template>
  <TotalTime>17321</TotalTime>
  <Application>LibreOffice/7.1.6.2$Windows_X86_64 LibreOffice_project/0e133318fcee89abacd6a7d077e292f1145735c3</Application>
  <AppVersion>15.0000</AppVersion>
  <Words>2094</Words>
  <Paragraphs>452</Paragraphs>
  <Company>s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2007-02-08T12:12:34Z</dcterms:created>
  <dc:creator>s</dc:creator>
  <dc:description/>
  <dc:language>ru-RU</dc:language>
  <cp:lastModifiedBy/>
  <cp:lastPrinted>2012-12-13T09:47:43Z</cp:lastPrinted>
  <dcterms:modified xsi:type="dcterms:W3CDTF">2022-01-14T11:04:09Z</dcterms:modified>
  <cp:revision>788</cp:revision>
  <dc:subject/>
  <dc:title>Слайд 1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otes">
    <vt:i4>2</vt:i4>
  </property>
  <property fmtid="{D5CDD505-2E9C-101B-9397-08002B2CF9AE}" pid="3" name="PresentationFormat">
    <vt:lpwstr>Произвольный</vt:lpwstr>
  </property>
  <property fmtid="{D5CDD505-2E9C-101B-9397-08002B2CF9AE}" pid="4" name="Slides">
    <vt:i4>38</vt:i4>
  </property>
</Properties>
</file>