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40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0" d="100"/>
          <a:sy n="80" d="100"/>
        </p:scale>
        <p:origin x="-96" y="-588"/>
      </p:cViewPr>
      <p:guideLst>
        <p:guide orient="horz" pos="2160"/>
        <p:guide pos="40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56F3B-BAA1-4826-8881-2460428BE7D3}"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ru-RU"/>
        </a:p>
      </dgm:t>
    </dgm:pt>
    <dgm:pt modelId="{3A1ECEF6-2FCB-4C8B-9FB3-8C02DD552356}">
      <dgm:prSet phldrT="[Текст]"/>
      <dgm:spPr/>
      <dgm:t>
        <a:bodyPr/>
        <a:lstStyle/>
        <a:p>
          <a:r>
            <a:rPr lang="ru-RU" dirty="0" smtClean="0"/>
            <a:t>Позитивное восприятие требований</a:t>
          </a:r>
          <a:endParaRPr lang="ru-RU" dirty="0"/>
        </a:p>
      </dgm:t>
    </dgm:pt>
    <dgm:pt modelId="{60B0D4BD-CCBF-4A31-80B7-357FF318B859}" type="parTrans" cxnId="{9624765F-7380-49A1-9DA1-4A56D6624FD9}">
      <dgm:prSet/>
      <dgm:spPr/>
      <dgm:t>
        <a:bodyPr/>
        <a:lstStyle/>
        <a:p>
          <a:endParaRPr lang="ru-RU"/>
        </a:p>
      </dgm:t>
    </dgm:pt>
    <dgm:pt modelId="{57291388-D428-4CD3-96F9-1038A41B7BBE}" type="sibTrans" cxnId="{9624765F-7380-49A1-9DA1-4A56D6624FD9}">
      <dgm:prSet/>
      <dgm:spPr/>
      <dgm:t>
        <a:bodyPr/>
        <a:lstStyle/>
        <a:p>
          <a:endParaRPr lang="ru-RU"/>
        </a:p>
      </dgm:t>
    </dgm:pt>
    <dgm:pt modelId="{322D0EB6-6C07-4DC1-9FE5-721BAEF84705}">
      <dgm:prSet phldrT="[Текст]"/>
      <dgm:spPr/>
      <dgm:t>
        <a:bodyPr/>
        <a:lstStyle/>
        <a:p>
          <a:pPr algn="ctr"/>
          <a:r>
            <a:rPr lang="ru-RU" dirty="0" smtClean="0"/>
            <a:t>Учитель – значимый взрослый</a:t>
          </a:r>
          <a:endParaRPr lang="ru-RU" dirty="0"/>
        </a:p>
      </dgm:t>
    </dgm:pt>
    <dgm:pt modelId="{DA7FA101-F6D8-443A-8846-C13D597883E8}" type="parTrans" cxnId="{1A5FEA0E-AB35-4155-A947-9696351942DC}">
      <dgm:prSet/>
      <dgm:spPr/>
      <dgm:t>
        <a:bodyPr/>
        <a:lstStyle/>
        <a:p>
          <a:endParaRPr lang="ru-RU"/>
        </a:p>
      </dgm:t>
    </dgm:pt>
    <dgm:pt modelId="{77103757-CA74-43F7-85E9-F1F3127D35FD}" type="sibTrans" cxnId="{1A5FEA0E-AB35-4155-A947-9696351942DC}">
      <dgm:prSet/>
      <dgm:spPr/>
      <dgm:t>
        <a:bodyPr/>
        <a:lstStyle/>
        <a:p>
          <a:r>
            <a:rPr lang="ru-RU" dirty="0" smtClean="0"/>
            <a:t>Побуждение к  учебной дисциплине </a:t>
          </a:r>
          <a:endParaRPr lang="ru-RU" dirty="0"/>
        </a:p>
      </dgm:t>
    </dgm:pt>
    <dgm:pt modelId="{437F1020-6291-4531-AC89-CD96A3B83363}">
      <dgm:prSet phldrT="[Текст]"/>
      <dgm:spPr/>
      <dgm:t>
        <a:bodyPr/>
        <a:lstStyle/>
        <a:p>
          <a:r>
            <a:rPr lang="ru-RU" dirty="0" smtClean="0"/>
            <a:t>Образец для подражания </a:t>
          </a:r>
          <a:endParaRPr lang="ru-RU" dirty="0"/>
        </a:p>
      </dgm:t>
    </dgm:pt>
    <dgm:pt modelId="{FD55BF2C-9EB9-48FE-B3C6-48C1A320B1AE}" type="parTrans" cxnId="{CD21F7F9-8100-46AE-B70C-1877CDD1E6C2}">
      <dgm:prSet/>
      <dgm:spPr/>
      <dgm:t>
        <a:bodyPr/>
        <a:lstStyle/>
        <a:p>
          <a:endParaRPr lang="ru-RU"/>
        </a:p>
      </dgm:t>
    </dgm:pt>
    <dgm:pt modelId="{E08B1E17-CA3B-401B-90D2-92C7E8267344}" type="sibTrans" cxnId="{CD21F7F9-8100-46AE-B70C-1877CDD1E6C2}">
      <dgm:prSet/>
      <dgm:spPr/>
      <dgm:t>
        <a:bodyPr/>
        <a:lstStyle/>
        <a:p>
          <a:endParaRPr lang="ru-RU"/>
        </a:p>
      </dgm:t>
    </dgm:pt>
    <dgm:pt modelId="{A231ACE3-48DD-4B65-B26A-B93C88CB2B78}" type="pres">
      <dgm:prSet presAssocID="{8FD56F3B-BAA1-4826-8881-2460428BE7D3}" presName="Name0" presStyleCnt="0">
        <dgm:presLayoutVars>
          <dgm:chMax/>
          <dgm:chPref/>
          <dgm:dir/>
          <dgm:animLvl val="lvl"/>
        </dgm:presLayoutVars>
      </dgm:prSet>
      <dgm:spPr/>
      <dgm:t>
        <a:bodyPr/>
        <a:lstStyle/>
        <a:p>
          <a:endParaRPr lang="ru-RU"/>
        </a:p>
      </dgm:t>
    </dgm:pt>
    <dgm:pt modelId="{C39389FE-0539-405B-A107-F72236B09350}" type="pres">
      <dgm:prSet presAssocID="{3A1ECEF6-2FCB-4C8B-9FB3-8C02DD552356}" presName="composite" presStyleCnt="0"/>
      <dgm:spPr/>
    </dgm:pt>
    <dgm:pt modelId="{8F766927-1934-4CA6-ADAA-83D0928590C0}" type="pres">
      <dgm:prSet presAssocID="{3A1ECEF6-2FCB-4C8B-9FB3-8C02DD552356}" presName="Parent1" presStyleLbl="node1" presStyleIdx="0" presStyleCnt="6">
        <dgm:presLayoutVars>
          <dgm:chMax val="1"/>
          <dgm:chPref val="1"/>
          <dgm:bulletEnabled val="1"/>
        </dgm:presLayoutVars>
      </dgm:prSet>
      <dgm:spPr/>
      <dgm:t>
        <a:bodyPr/>
        <a:lstStyle/>
        <a:p>
          <a:endParaRPr lang="ru-RU"/>
        </a:p>
      </dgm:t>
    </dgm:pt>
    <dgm:pt modelId="{89497460-51B1-4892-BE31-0AF8C0BC24C1}" type="pres">
      <dgm:prSet presAssocID="{3A1ECEF6-2FCB-4C8B-9FB3-8C02DD552356}" presName="Childtext1" presStyleLbl="revTx" presStyleIdx="0" presStyleCnt="3">
        <dgm:presLayoutVars>
          <dgm:chMax val="0"/>
          <dgm:chPref val="0"/>
          <dgm:bulletEnabled val="1"/>
        </dgm:presLayoutVars>
      </dgm:prSet>
      <dgm:spPr/>
      <dgm:t>
        <a:bodyPr/>
        <a:lstStyle/>
        <a:p>
          <a:endParaRPr lang="ru-RU"/>
        </a:p>
      </dgm:t>
    </dgm:pt>
    <dgm:pt modelId="{F486E1B2-68A2-426F-B66D-3F54C130937B}" type="pres">
      <dgm:prSet presAssocID="{3A1ECEF6-2FCB-4C8B-9FB3-8C02DD552356}" presName="BalanceSpacing" presStyleCnt="0"/>
      <dgm:spPr/>
    </dgm:pt>
    <dgm:pt modelId="{14C8A31D-2127-4769-9D07-05B4BB274602}" type="pres">
      <dgm:prSet presAssocID="{3A1ECEF6-2FCB-4C8B-9FB3-8C02DD552356}" presName="BalanceSpacing1" presStyleCnt="0"/>
      <dgm:spPr/>
    </dgm:pt>
    <dgm:pt modelId="{022C3510-F402-4B47-ABB1-DE279F0EB07B}" type="pres">
      <dgm:prSet presAssocID="{57291388-D428-4CD3-96F9-1038A41B7BBE}" presName="Accent1Text" presStyleLbl="node1" presStyleIdx="1" presStyleCnt="6"/>
      <dgm:spPr/>
      <dgm:t>
        <a:bodyPr/>
        <a:lstStyle/>
        <a:p>
          <a:endParaRPr lang="ru-RU"/>
        </a:p>
      </dgm:t>
    </dgm:pt>
    <dgm:pt modelId="{F48585EF-C31F-4E05-9421-9119AA01A486}" type="pres">
      <dgm:prSet presAssocID="{57291388-D428-4CD3-96F9-1038A41B7BBE}" presName="spaceBetweenRectangles" presStyleCnt="0"/>
      <dgm:spPr/>
    </dgm:pt>
    <dgm:pt modelId="{55EB409A-2511-42B0-BE24-D3CAE02E4AC0}" type="pres">
      <dgm:prSet presAssocID="{322D0EB6-6C07-4DC1-9FE5-721BAEF84705}" presName="composite" presStyleCnt="0"/>
      <dgm:spPr/>
    </dgm:pt>
    <dgm:pt modelId="{7F44AE27-8D35-4A51-804E-7D8E75D4BC92}" type="pres">
      <dgm:prSet presAssocID="{322D0EB6-6C07-4DC1-9FE5-721BAEF84705}" presName="Parent1" presStyleLbl="node1" presStyleIdx="2" presStyleCnt="6">
        <dgm:presLayoutVars>
          <dgm:chMax val="1"/>
          <dgm:chPref val="1"/>
          <dgm:bulletEnabled val="1"/>
        </dgm:presLayoutVars>
      </dgm:prSet>
      <dgm:spPr/>
      <dgm:t>
        <a:bodyPr/>
        <a:lstStyle/>
        <a:p>
          <a:endParaRPr lang="ru-RU"/>
        </a:p>
      </dgm:t>
    </dgm:pt>
    <dgm:pt modelId="{6CD7840B-B544-48A4-8AD9-743FFE261EBA}" type="pres">
      <dgm:prSet presAssocID="{322D0EB6-6C07-4DC1-9FE5-721BAEF84705}" presName="Childtext1" presStyleLbl="revTx" presStyleIdx="1" presStyleCnt="3">
        <dgm:presLayoutVars>
          <dgm:chMax val="0"/>
          <dgm:chPref val="0"/>
          <dgm:bulletEnabled val="1"/>
        </dgm:presLayoutVars>
      </dgm:prSet>
      <dgm:spPr/>
      <dgm:t>
        <a:bodyPr/>
        <a:lstStyle/>
        <a:p>
          <a:endParaRPr lang="ru-RU"/>
        </a:p>
      </dgm:t>
    </dgm:pt>
    <dgm:pt modelId="{17BD5583-EE5C-4783-9B37-821D4FB3785B}" type="pres">
      <dgm:prSet presAssocID="{322D0EB6-6C07-4DC1-9FE5-721BAEF84705}" presName="BalanceSpacing" presStyleCnt="0"/>
      <dgm:spPr/>
    </dgm:pt>
    <dgm:pt modelId="{5D0DEE91-A179-44DA-BC68-4BAC2E136DEB}" type="pres">
      <dgm:prSet presAssocID="{322D0EB6-6C07-4DC1-9FE5-721BAEF84705}" presName="BalanceSpacing1" presStyleCnt="0"/>
      <dgm:spPr/>
    </dgm:pt>
    <dgm:pt modelId="{CC50ABC7-C613-47AD-B58A-5CF64A3BAA22}" type="pres">
      <dgm:prSet presAssocID="{77103757-CA74-43F7-85E9-F1F3127D35FD}" presName="Accent1Text" presStyleLbl="node1" presStyleIdx="3" presStyleCnt="6"/>
      <dgm:spPr/>
      <dgm:t>
        <a:bodyPr/>
        <a:lstStyle/>
        <a:p>
          <a:endParaRPr lang="ru-RU"/>
        </a:p>
      </dgm:t>
    </dgm:pt>
    <dgm:pt modelId="{B9228610-B116-4FFB-8E52-22FC2048EEBE}" type="pres">
      <dgm:prSet presAssocID="{77103757-CA74-43F7-85E9-F1F3127D35FD}" presName="spaceBetweenRectangles" presStyleCnt="0"/>
      <dgm:spPr/>
    </dgm:pt>
    <dgm:pt modelId="{EB447578-2DE8-4001-A6CD-AF461337BCBF}" type="pres">
      <dgm:prSet presAssocID="{437F1020-6291-4531-AC89-CD96A3B83363}" presName="composite" presStyleCnt="0"/>
      <dgm:spPr/>
    </dgm:pt>
    <dgm:pt modelId="{55F70EC4-22F2-46E2-B9C6-E57C958352D7}" type="pres">
      <dgm:prSet presAssocID="{437F1020-6291-4531-AC89-CD96A3B83363}" presName="Parent1" presStyleLbl="node1" presStyleIdx="4" presStyleCnt="6" custLinFactNeighborX="-2966" custLinFactNeighborY="9208">
        <dgm:presLayoutVars>
          <dgm:chMax val="1"/>
          <dgm:chPref val="1"/>
          <dgm:bulletEnabled val="1"/>
        </dgm:presLayoutVars>
      </dgm:prSet>
      <dgm:spPr/>
      <dgm:t>
        <a:bodyPr/>
        <a:lstStyle/>
        <a:p>
          <a:endParaRPr lang="ru-RU"/>
        </a:p>
      </dgm:t>
    </dgm:pt>
    <dgm:pt modelId="{25E63C18-50F7-4A47-B1EB-20C6A58EEFD1}" type="pres">
      <dgm:prSet presAssocID="{437F1020-6291-4531-AC89-CD96A3B83363}" presName="Childtext1" presStyleLbl="revTx" presStyleIdx="2" presStyleCnt="3">
        <dgm:presLayoutVars>
          <dgm:chMax val="0"/>
          <dgm:chPref val="0"/>
          <dgm:bulletEnabled val="1"/>
        </dgm:presLayoutVars>
      </dgm:prSet>
      <dgm:spPr/>
      <dgm:t>
        <a:bodyPr/>
        <a:lstStyle/>
        <a:p>
          <a:endParaRPr lang="ru-RU"/>
        </a:p>
      </dgm:t>
    </dgm:pt>
    <dgm:pt modelId="{1F382E73-22DC-43F6-8FB8-F671D51A5231}" type="pres">
      <dgm:prSet presAssocID="{437F1020-6291-4531-AC89-CD96A3B83363}" presName="BalanceSpacing" presStyleCnt="0"/>
      <dgm:spPr/>
    </dgm:pt>
    <dgm:pt modelId="{E9F2B14A-4B05-4AAA-9468-B75F9A29B321}" type="pres">
      <dgm:prSet presAssocID="{437F1020-6291-4531-AC89-CD96A3B83363}" presName="BalanceSpacing1" presStyleCnt="0"/>
      <dgm:spPr/>
    </dgm:pt>
    <dgm:pt modelId="{12F657DB-34A9-4A6E-944D-D0A7977C6FEC}" type="pres">
      <dgm:prSet presAssocID="{E08B1E17-CA3B-401B-90D2-92C7E8267344}" presName="Accent1Text" presStyleLbl="node1" presStyleIdx="5" presStyleCnt="6"/>
      <dgm:spPr/>
      <dgm:t>
        <a:bodyPr/>
        <a:lstStyle/>
        <a:p>
          <a:endParaRPr lang="ru-RU"/>
        </a:p>
      </dgm:t>
    </dgm:pt>
  </dgm:ptLst>
  <dgm:cxnLst>
    <dgm:cxn modelId="{118D0F4B-99D9-4AA7-89FE-5C05029D7F72}" type="presOf" srcId="{322D0EB6-6C07-4DC1-9FE5-721BAEF84705}" destId="{7F44AE27-8D35-4A51-804E-7D8E75D4BC92}" srcOrd="0" destOrd="0" presId="urn:microsoft.com/office/officeart/2008/layout/AlternatingHexagons"/>
    <dgm:cxn modelId="{9624765F-7380-49A1-9DA1-4A56D6624FD9}" srcId="{8FD56F3B-BAA1-4826-8881-2460428BE7D3}" destId="{3A1ECEF6-2FCB-4C8B-9FB3-8C02DD552356}" srcOrd="0" destOrd="0" parTransId="{60B0D4BD-CCBF-4A31-80B7-357FF318B859}" sibTransId="{57291388-D428-4CD3-96F9-1038A41B7BBE}"/>
    <dgm:cxn modelId="{CD21F7F9-8100-46AE-B70C-1877CDD1E6C2}" srcId="{8FD56F3B-BAA1-4826-8881-2460428BE7D3}" destId="{437F1020-6291-4531-AC89-CD96A3B83363}" srcOrd="2" destOrd="0" parTransId="{FD55BF2C-9EB9-48FE-B3C6-48C1A320B1AE}" sibTransId="{E08B1E17-CA3B-401B-90D2-92C7E8267344}"/>
    <dgm:cxn modelId="{F4F40EF3-40BF-4435-9568-76C00B56A81D}" type="presOf" srcId="{77103757-CA74-43F7-85E9-F1F3127D35FD}" destId="{CC50ABC7-C613-47AD-B58A-5CF64A3BAA22}" srcOrd="0" destOrd="0" presId="urn:microsoft.com/office/officeart/2008/layout/AlternatingHexagons"/>
    <dgm:cxn modelId="{B4D19A1A-6883-4876-A745-54F6DDF2D686}" type="presOf" srcId="{3A1ECEF6-2FCB-4C8B-9FB3-8C02DD552356}" destId="{8F766927-1934-4CA6-ADAA-83D0928590C0}" srcOrd="0" destOrd="0" presId="urn:microsoft.com/office/officeart/2008/layout/AlternatingHexagons"/>
    <dgm:cxn modelId="{1A5FEA0E-AB35-4155-A947-9696351942DC}" srcId="{8FD56F3B-BAA1-4826-8881-2460428BE7D3}" destId="{322D0EB6-6C07-4DC1-9FE5-721BAEF84705}" srcOrd="1" destOrd="0" parTransId="{DA7FA101-F6D8-443A-8846-C13D597883E8}" sibTransId="{77103757-CA74-43F7-85E9-F1F3127D35FD}"/>
    <dgm:cxn modelId="{B37D4ECE-AF1C-439A-B5A0-C014B6C2B179}" type="presOf" srcId="{57291388-D428-4CD3-96F9-1038A41B7BBE}" destId="{022C3510-F402-4B47-ABB1-DE279F0EB07B}" srcOrd="0" destOrd="0" presId="urn:microsoft.com/office/officeart/2008/layout/AlternatingHexagons"/>
    <dgm:cxn modelId="{D8387B34-B4BB-40C4-B0BE-843C256AC80B}" type="presOf" srcId="{E08B1E17-CA3B-401B-90D2-92C7E8267344}" destId="{12F657DB-34A9-4A6E-944D-D0A7977C6FEC}" srcOrd="0" destOrd="0" presId="urn:microsoft.com/office/officeart/2008/layout/AlternatingHexagons"/>
    <dgm:cxn modelId="{1CA2BAE7-84FE-416A-9E81-994791F3A6C5}" type="presOf" srcId="{8FD56F3B-BAA1-4826-8881-2460428BE7D3}" destId="{A231ACE3-48DD-4B65-B26A-B93C88CB2B78}" srcOrd="0" destOrd="0" presId="urn:microsoft.com/office/officeart/2008/layout/AlternatingHexagons"/>
    <dgm:cxn modelId="{FB10E11B-020E-4A2E-8449-85A0A41F2375}" type="presOf" srcId="{437F1020-6291-4531-AC89-CD96A3B83363}" destId="{55F70EC4-22F2-46E2-B9C6-E57C958352D7}" srcOrd="0" destOrd="0" presId="urn:microsoft.com/office/officeart/2008/layout/AlternatingHexagons"/>
    <dgm:cxn modelId="{1DF93E17-7DED-4C83-A636-00DFE6EB4817}" type="presParOf" srcId="{A231ACE3-48DD-4B65-B26A-B93C88CB2B78}" destId="{C39389FE-0539-405B-A107-F72236B09350}" srcOrd="0" destOrd="0" presId="urn:microsoft.com/office/officeart/2008/layout/AlternatingHexagons"/>
    <dgm:cxn modelId="{CD705CE9-F449-4B7F-B393-9AADA255A7B8}" type="presParOf" srcId="{C39389FE-0539-405B-A107-F72236B09350}" destId="{8F766927-1934-4CA6-ADAA-83D0928590C0}" srcOrd="0" destOrd="0" presId="urn:microsoft.com/office/officeart/2008/layout/AlternatingHexagons"/>
    <dgm:cxn modelId="{9152D6E7-DD7C-4DC9-A663-0F9687747172}" type="presParOf" srcId="{C39389FE-0539-405B-A107-F72236B09350}" destId="{89497460-51B1-4892-BE31-0AF8C0BC24C1}" srcOrd="1" destOrd="0" presId="urn:microsoft.com/office/officeart/2008/layout/AlternatingHexagons"/>
    <dgm:cxn modelId="{8F61EA92-3933-4320-A7FC-403706AE84A6}" type="presParOf" srcId="{C39389FE-0539-405B-A107-F72236B09350}" destId="{F486E1B2-68A2-426F-B66D-3F54C130937B}" srcOrd="2" destOrd="0" presId="urn:microsoft.com/office/officeart/2008/layout/AlternatingHexagons"/>
    <dgm:cxn modelId="{66C1D3E9-4654-4657-8FA4-69577B80D9C1}" type="presParOf" srcId="{C39389FE-0539-405B-A107-F72236B09350}" destId="{14C8A31D-2127-4769-9D07-05B4BB274602}" srcOrd="3" destOrd="0" presId="urn:microsoft.com/office/officeart/2008/layout/AlternatingHexagons"/>
    <dgm:cxn modelId="{8CDF313B-5414-494A-B985-52645B5BC223}" type="presParOf" srcId="{C39389FE-0539-405B-A107-F72236B09350}" destId="{022C3510-F402-4B47-ABB1-DE279F0EB07B}" srcOrd="4" destOrd="0" presId="urn:microsoft.com/office/officeart/2008/layout/AlternatingHexagons"/>
    <dgm:cxn modelId="{12F36D5C-6347-464B-8483-84D5FE0ACBD4}" type="presParOf" srcId="{A231ACE3-48DD-4B65-B26A-B93C88CB2B78}" destId="{F48585EF-C31F-4E05-9421-9119AA01A486}" srcOrd="1" destOrd="0" presId="urn:microsoft.com/office/officeart/2008/layout/AlternatingHexagons"/>
    <dgm:cxn modelId="{CA8A7F2A-E212-4441-BF60-B4D09849F3C0}" type="presParOf" srcId="{A231ACE3-48DD-4B65-B26A-B93C88CB2B78}" destId="{55EB409A-2511-42B0-BE24-D3CAE02E4AC0}" srcOrd="2" destOrd="0" presId="urn:microsoft.com/office/officeart/2008/layout/AlternatingHexagons"/>
    <dgm:cxn modelId="{C2276F62-1726-471F-B883-00086BE740E3}" type="presParOf" srcId="{55EB409A-2511-42B0-BE24-D3CAE02E4AC0}" destId="{7F44AE27-8D35-4A51-804E-7D8E75D4BC92}" srcOrd="0" destOrd="0" presId="urn:microsoft.com/office/officeart/2008/layout/AlternatingHexagons"/>
    <dgm:cxn modelId="{D9F5FD60-6AB8-46F4-812C-A1A2AB59ABE9}" type="presParOf" srcId="{55EB409A-2511-42B0-BE24-D3CAE02E4AC0}" destId="{6CD7840B-B544-48A4-8AD9-743FFE261EBA}" srcOrd="1" destOrd="0" presId="urn:microsoft.com/office/officeart/2008/layout/AlternatingHexagons"/>
    <dgm:cxn modelId="{230C022D-D9B3-400A-A058-4E1F6129E6F4}" type="presParOf" srcId="{55EB409A-2511-42B0-BE24-D3CAE02E4AC0}" destId="{17BD5583-EE5C-4783-9B37-821D4FB3785B}" srcOrd="2" destOrd="0" presId="urn:microsoft.com/office/officeart/2008/layout/AlternatingHexagons"/>
    <dgm:cxn modelId="{3982C0B2-3C86-4578-A9E0-210D044CE161}" type="presParOf" srcId="{55EB409A-2511-42B0-BE24-D3CAE02E4AC0}" destId="{5D0DEE91-A179-44DA-BC68-4BAC2E136DEB}" srcOrd="3" destOrd="0" presId="urn:microsoft.com/office/officeart/2008/layout/AlternatingHexagons"/>
    <dgm:cxn modelId="{EBDB33A5-32AB-46FE-AD76-D62101F625C8}" type="presParOf" srcId="{55EB409A-2511-42B0-BE24-D3CAE02E4AC0}" destId="{CC50ABC7-C613-47AD-B58A-5CF64A3BAA22}" srcOrd="4" destOrd="0" presId="urn:microsoft.com/office/officeart/2008/layout/AlternatingHexagons"/>
    <dgm:cxn modelId="{0198EA5B-752D-4155-9383-5D885A560F76}" type="presParOf" srcId="{A231ACE3-48DD-4B65-B26A-B93C88CB2B78}" destId="{B9228610-B116-4FFB-8E52-22FC2048EEBE}" srcOrd="3" destOrd="0" presId="urn:microsoft.com/office/officeart/2008/layout/AlternatingHexagons"/>
    <dgm:cxn modelId="{C4608822-424C-4D5D-9DA6-645F00549A7B}" type="presParOf" srcId="{A231ACE3-48DD-4B65-B26A-B93C88CB2B78}" destId="{EB447578-2DE8-4001-A6CD-AF461337BCBF}" srcOrd="4" destOrd="0" presId="urn:microsoft.com/office/officeart/2008/layout/AlternatingHexagons"/>
    <dgm:cxn modelId="{3CBDCA2B-B08A-4A38-AAAC-02DC0E0F9299}" type="presParOf" srcId="{EB447578-2DE8-4001-A6CD-AF461337BCBF}" destId="{55F70EC4-22F2-46E2-B9C6-E57C958352D7}" srcOrd="0" destOrd="0" presId="urn:microsoft.com/office/officeart/2008/layout/AlternatingHexagons"/>
    <dgm:cxn modelId="{8666EC16-39D4-4262-B6CB-93A43E743958}" type="presParOf" srcId="{EB447578-2DE8-4001-A6CD-AF461337BCBF}" destId="{25E63C18-50F7-4A47-B1EB-20C6A58EEFD1}" srcOrd="1" destOrd="0" presId="urn:microsoft.com/office/officeart/2008/layout/AlternatingHexagons"/>
    <dgm:cxn modelId="{685B9EFF-2B8C-4DB0-8AAE-681BB5CA14B7}" type="presParOf" srcId="{EB447578-2DE8-4001-A6CD-AF461337BCBF}" destId="{1F382E73-22DC-43F6-8FB8-F671D51A5231}" srcOrd="2" destOrd="0" presId="urn:microsoft.com/office/officeart/2008/layout/AlternatingHexagons"/>
    <dgm:cxn modelId="{B6D2A068-F60B-47CE-A1D1-D82AA4B2079E}" type="presParOf" srcId="{EB447578-2DE8-4001-A6CD-AF461337BCBF}" destId="{E9F2B14A-4B05-4AAA-9468-B75F9A29B321}" srcOrd="3" destOrd="0" presId="urn:microsoft.com/office/officeart/2008/layout/AlternatingHexagons"/>
    <dgm:cxn modelId="{126FF227-2588-4BCE-8E0D-610ECC701321}" type="presParOf" srcId="{EB447578-2DE8-4001-A6CD-AF461337BCBF}" destId="{12F657DB-34A9-4A6E-944D-D0A7977C6FEC}"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8796E3-A601-44BD-95DB-926BFE46A19F}" type="doc">
      <dgm:prSet loTypeId="urn:microsoft.com/office/officeart/2005/8/layout/vList3" loCatId="list" qsTypeId="urn:microsoft.com/office/officeart/2005/8/quickstyle/simple1" qsCatId="simple" csTypeId="urn:microsoft.com/office/officeart/2005/8/colors/colorful2" csCatId="colorful" phldr="1"/>
      <dgm:spPr/>
    </dgm:pt>
    <dgm:pt modelId="{AC502F4A-794B-469A-BF69-9359BA223857}">
      <dgm:prSet phldrT="[Текст]"/>
      <dgm:spPr/>
      <dgm:t>
        <a:bodyPr/>
        <a:lstStyle/>
        <a:p>
          <a:r>
            <a:rPr lang="ru-RU" dirty="0" smtClean="0"/>
            <a:t>Находить время, повод и темы для неформального общения со своими учениками</a:t>
          </a:r>
          <a:endParaRPr lang="ru-RU" dirty="0"/>
        </a:p>
      </dgm:t>
    </dgm:pt>
    <dgm:pt modelId="{07D3A0F7-3CD4-4367-97D2-2092AD4FCBF5}" type="parTrans" cxnId="{EF48B7BF-6071-4B03-A64E-01B2CB883222}">
      <dgm:prSet/>
      <dgm:spPr/>
      <dgm:t>
        <a:bodyPr/>
        <a:lstStyle/>
        <a:p>
          <a:endParaRPr lang="ru-RU"/>
        </a:p>
      </dgm:t>
    </dgm:pt>
    <dgm:pt modelId="{255D40EF-9ECA-4F38-9615-6D7509A8F35F}" type="sibTrans" cxnId="{EF48B7BF-6071-4B03-A64E-01B2CB883222}">
      <dgm:prSet/>
      <dgm:spPr/>
      <dgm:t>
        <a:bodyPr/>
        <a:lstStyle/>
        <a:p>
          <a:endParaRPr lang="ru-RU"/>
        </a:p>
      </dgm:t>
    </dgm:pt>
    <dgm:pt modelId="{F839A71C-9538-4861-9FE6-8A45B5CC78D4}">
      <dgm:prSet phldrT="[Текст]"/>
      <dgm:spPr/>
      <dgm:t>
        <a:bodyPr/>
        <a:lstStyle/>
        <a:p>
          <a:r>
            <a:rPr lang="ru-RU" dirty="0" smtClean="0"/>
            <a:t>Использовать на уроке знакомые детям примеры, образы, метафоры – из близких им книг, фильмов, мультиков, компьютерных игр</a:t>
          </a:r>
          <a:endParaRPr lang="ru-RU" dirty="0"/>
        </a:p>
      </dgm:t>
    </dgm:pt>
    <dgm:pt modelId="{1FD8A32D-4891-4E74-9F16-93EC6E5DB675}" type="parTrans" cxnId="{D3929FE2-D85D-471F-B6EC-D4BD8BE26081}">
      <dgm:prSet/>
      <dgm:spPr/>
      <dgm:t>
        <a:bodyPr/>
        <a:lstStyle/>
        <a:p>
          <a:endParaRPr lang="ru-RU"/>
        </a:p>
      </dgm:t>
    </dgm:pt>
    <dgm:pt modelId="{6EE36A04-759C-4303-B632-9421F102BB80}" type="sibTrans" cxnId="{D3929FE2-D85D-471F-B6EC-D4BD8BE26081}">
      <dgm:prSet/>
      <dgm:spPr/>
      <dgm:t>
        <a:bodyPr/>
        <a:lstStyle/>
        <a:p>
          <a:endParaRPr lang="ru-RU"/>
        </a:p>
      </dgm:t>
    </dgm:pt>
    <dgm:pt modelId="{55F90369-2A85-4E20-B31B-D81CDC58DB59}">
      <dgm:prSet phldrT="[Текст]"/>
      <dgm:spPr/>
      <dgm:t>
        <a:bodyPr/>
        <a:lstStyle/>
        <a:p>
          <a:r>
            <a:rPr lang="ru-RU" dirty="0" smtClean="0"/>
            <a:t>Реализовывать на своих уроках мотивирующий потенциал юмора</a:t>
          </a:r>
          <a:endParaRPr lang="ru-RU" dirty="0"/>
        </a:p>
      </dgm:t>
    </dgm:pt>
    <dgm:pt modelId="{66A2CB1C-F079-4C4A-AC21-7D61C9B18CA7}" type="parTrans" cxnId="{407299A2-F0B1-46E6-BC4D-407873A9B7BF}">
      <dgm:prSet/>
      <dgm:spPr/>
      <dgm:t>
        <a:bodyPr/>
        <a:lstStyle/>
        <a:p>
          <a:endParaRPr lang="ru-RU"/>
        </a:p>
      </dgm:t>
    </dgm:pt>
    <dgm:pt modelId="{EA582E5B-72C3-4F17-95C0-578EDFCECC78}" type="sibTrans" cxnId="{407299A2-F0B1-46E6-BC4D-407873A9B7BF}">
      <dgm:prSet/>
      <dgm:spPr/>
      <dgm:t>
        <a:bodyPr/>
        <a:lstStyle/>
        <a:p>
          <a:endParaRPr lang="ru-RU"/>
        </a:p>
      </dgm:t>
    </dgm:pt>
    <dgm:pt modelId="{5B9161EE-69C4-4C1F-8F1A-20801F15C3A1}">
      <dgm:prSet/>
      <dgm:spPr/>
      <dgm:t>
        <a:bodyPr/>
        <a:lstStyle/>
        <a:p>
          <a:r>
            <a:rPr lang="ru-RU" smtClean="0"/>
            <a:t>Чаще обращаться во время урока к личному опыту своих учеников</a:t>
          </a:r>
          <a:endParaRPr lang="ru-RU"/>
        </a:p>
      </dgm:t>
    </dgm:pt>
    <dgm:pt modelId="{6EDDB11A-BA48-46D7-B1EA-395875D516BC}" type="parTrans" cxnId="{DC6284EE-C550-4FF8-BF66-210BA5348B20}">
      <dgm:prSet/>
      <dgm:spPr/>
      <dgm:t>
        <a:bodyPr/>
        <a:lstStyle/>
        <a:p>
          <a:endParaRPr lang="ru-RU"/>
        </a:p>
      </dgm:t>
    </dgm:pt>
    <dgm:pt modelId="{3618FD5C-41E1-44B2-9672-178A28F41267}" type="sibTrans" cxnId="{DC6284EE-C550-4FF8-BF66-210BA5348B20}">
      <dgm:prSet/>
      <dgm:spPr/>
      <dgm:t>
        <a:bodyPr/>
        <a:lstStyle/>
        <a:p>
          <a:endParaRPr lang="ru-RU"/>
        </a:p>
      </dgm:t>
    </dgm:pt>
    <dgm:pt modelId="{BDD7956C-3409-4F23-A219-CF3FE0AAB0CD}">
      <dgm:prSet/>
      <dgm:spPr/>
      <dgm:t>
        <a:bodyPr/>
        <a:lstStyle/>
        <a:p>
          <a:r>
            <a:rPr lang="ru-RU" dirty="0" smtClean="0"/>
            <a:t>Акцентировать внимание на индивидуальных особенностях, интересах, увлечениях, привычках того или иного ученика</a:t>
          </a:r>
          <a:endParaRPr lang="ru-RU" dirty="0"/>
        </a:p>
      </dgm:t>
    </dgm:pt>
    <dgm:pt modelId="{17CAAF46-66FB-419A-AA35-D5A48AC3726F}" type="parTrans" cxnId="{345CCFE8-D567-42F9-844B-8EA5F05C6521}">
      <dgm:prSet/>
      <dgm:spPr/>
      <dgm:t>
        <a:bodyPr/>
        <a:lstStyle/>
        <a:p>
          <a:endParaRPr lang="ru-RU"/>
        </a:p>
      </dgm:t>
    </dgm:pt>
    <dgm:pt modelId="{211C6358-E14F-46EA-A781-2CD8D019905A}" type="sibTrans" cxnId="{345CCFE8-D567-42F9-844B-8EA5F05C6521}">
      <dgm:prSet/>
      <dgm:spPr/>
      <dgm:t>
        <a:bodyPr/>
        <a:lstStyle/>
        <a:p>
          <a:endParaRPr lang="ru-RU"/>
        </a:p>
      </dgm:t>
    </dgm:pt>
    <dgm:pt modelId="{832C49AA-A635-4F65-BA00-4EAF628BB8BF}" type="pres">
      <dgm:prSet presAssocID="{138796E3-A601-44BD-95DB-926BFE46A19F}" presName="linearFlow" presStyleCnt="0">
        <dgm:presLayoutVars>
          <dgm:dir/>
          <dgm:resizeHandles val="exact"/>
        </dgm:presLayoutVars>
      </dgm:prSet>
      <dgm:spPr/>
    </dgm:pt>
    <dgm:pt modelId="{44BC8BB2-D017-4910-91AA-E0BA70D2F85A}" type="pres">
      <dgm:prSet presAssocID="{AC502F4A-794B-469A-BF69-9359BA223857}" presName="composite" presStyleCnt="0"/>
      <dgm:spPr/>
    </dgm:pt>
    <dgm:pt modelId="{4377BFE0-94A4-4D5A-A214-89C42AAFA761}" type="pres">
      <dgm:prSet presAssocID="{AC502F4A-794B-469A-BF69-9359BA223857}" presName="imgShp" presStyleLbl="fgImgPlace1" presStyleIdx="0" presStyleCnt="5" custLinFactNeighborX="1361" custLinFactNeighborY="27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58088251-10F0-4D54-803E-54D1AB612CDE}" type="pres">
      <dgm:prSet presAssocID="{AC502F4A-794B-469A-BF69-9359BA223857}" presName="txShp" presStyleLbl="node1" presStyleIdx="0" presStyleCnt="5">
        <dgm:presLayoutVars>
          <dgm:bulletEnabled val="1"/>
        </dgm:presLayoutVars>
      </dgm:prSet>
      <dgm:spPr/>
      <dgm:t>
        <a:bodyPr/>
        <a:lstStyle/>
        <a:p>
          <a:endParaRPr lang="ru-RU"/>
        </a:p>
      </dgm:t>
    </dgm:pt>
    <dgm:pt modelId="{A7392DF1-BEA9-41B4-BF9B-AD5BC6970D8D}" type="pres">
      <dgm:prSet presAssocID="{255D40EF-9ECA-4F38-9615-6D7509A8F35F}" presName="spacing" presStyleCnt="0"/>
      <dgm:spPr/>
    </dgm:pt>
    <dgm:pt modelId="{889379C5-102F-4BEF-A747-6F48B4491FE8}" type="pres">
      <dgm:prSet presAssocID="{F839A71C-9538-4861-9FE6-8A45B5CC78D4}" presName="composite" presStyleCnt="0"/>
      <dgm:spPr/>
    </dgm:pt>
    <dgm:pt modelId="{CDC9A2B3-5AF2-48D1-9BAC-74579D5D003B}" type="pres">
      <dgm:prSet presAssocID="{F839A71C-9538-4861-9FE6-8A45B5CC78D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8DE21E4-1BD9-4387-9D12-3BDCBD57A66D}" type="pres">
      <dgm:prSet presAssocID="{F839A71C-9538-4861-9FE6-8A45B5CC78D4}" presName="txShp" presStyleLbl="node1" presStyleIdx="1" presStyleCnt="5">
        <dgm:presLayoutVars>
          <dgm:bulletEnabled val="1"/>
        </dgm:presLayoutVars>
      </dgm:prSet>
      <dgm:spPr/>
      <dgm:t>
        <a:bodyPr/>
        <a:lstStyle/>
        <a:p>
          <a:endParaRPr lang="ru-RU"/>
        </a:p>
      </dgm:t>
    </dgm:pt>
    <dgm:pt modelId="{AB61177E-EA6A-47E6-9528-FBD0E9E396AC}" type="pres">
      <dgm:prSet presAssocID="{6EE36A04-759C-4303-B632-9421F102BB80}" presName="spacing" presStyleCnt="0"/>
      <dgm:spPr/>
    </dgm:pt>
    <dgm:pt modelId="{48484A99-A03A-46B0-B982-01A87678112D}" type="pres">
      <dgm:prSet presAssocID="{55F90369-2A85-4E20-B31B-D81CDC58DB59}" presName="composite" presStyleCnt="0"/>
      <dgm:spPr/>
    </dgm:pt>
    <dgm:pt modelId="{5489F7D3-99B2-4C73-ADE9-0E3C0D02368F}" type="pres">
      <dgm:prSet presAssocID="{55F90369-2A85-4E20-B31B-D81CDC58DB59}"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4DAD2255-98FC-4966-9A95-B2E5D31CF95A}" type="pres">
      <dgm:prSet presAssocID="{55F90369-2A85-4E20-B31B-D81CDC58DB59}" presName="txShp" presStyleLbl="node1" presStyleIdx="2" presStyleCnt="5">
        <dgm:presLayoutVars>
          <dgm:bulletEnabled val="1"/>
        </dgm:presLayoutVars>
      </dgm:prSet>
      <dgm:spPr/>
      <dgm:t>
        <a:bodyPr/>
        <a:lstStyle/>
        <a:p>
          <a:endParaRPr lang="ru-RU"/>
        </a:p>
      </dgm:t>
    </dgm:pt>
    <dgm:pt modelId="{FF78839B-A0B9-41AC-A27F-57DDD84A34F5}" type="pres">
      <dgm:prSet presAssocID="{EA582E5B-72C3-4F17-95C0-578EDFCECC78}" presName="spacing" presStyleCnt="0"/>
      <dgm:spPr/>
    </dgm:pt>
    <dgm:pt modelId="{32BE93BB-A67C-4B6D-8A57-C55DDFE2F53E}" type="pres">
      <dgm:prSet presAssocID="{5B9161EE-69C4-4C1F-8F1A-20801F15C3A1}" presName="composite" presStyleCnt="0"/>
      <dgm:spPr/>
    </dgm:pt>
    <dgm:pt modelId="{64141979-E23B-4AFD-A896-C2E59C252F65}" type="pres">
      <dgm:prSet presAssocID="{5B9161EE-69C4-4C1F-8F1A-20801F15C3A1}" presName="imgShp" presStyleLbl="fgImgPlace1" presStyleIdx="3" presStyleCnt="5" custLinFactNeighborX="-2722" custLinFactNeighborY="272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D8A0D681-1970-4EDF-88A8-B55888143EAB}" type="pres">
      <dgm:prSet presAssocID="{5B9161EE-69C4-4C1F-8F1A-20801F15C3A1}" presName="txShp" presStyleLbl="node1" presStyleIdx="3" presStyleCnt="5">
        <dgm:presLayoutVars>
          <dgm:bulletEnabled val="1"/>
        </dgm:presLayoutVars>
      </dgm:prSet>
      <dgm:spPr/>
      <dgm:t>
        <a:bodyPr/>
        <a:lstStyle/>
        <a:p>
          <a:endParaRPr lang="ru-RU"/>
        </a:p>
      </dgm:t>
    </dgm:pt>
    <dgm:pt modelId="{997DA37A-01CC-4358-9C74-1655A5B13FA9}" type="pres">
      <dgm:prSet presAssocID="{3618FD5C-41E1-44B2-9672-178A28F41267}" presName="spacing" presStyleCnt="0"/>
      <dgm:spPr/>
    </dgm:pt>
    <dgm:pt modelId="{F3AFD81E-BF63-4064-B93F-2668993EF435}" type="pres">
      <dgm:prSet presAssocID="{BDD7956C-3409-4F23-A219-CF3FE0AAB0CD}" presName="composite" presStyleCnt="0"/>
      <dgm:spPr/>
    </dgm:pt>
    <dgm:pt modelId="{0B30702F-E723-4D7E-8B4B-A5F336A497B9}" type="pres">
      <dgm:prSet presAssocID="{BDD7956C-3409-4F23-A219-CF3FE0AAB0CD}"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B58154CA-9CB0-4703-8C70-0DF0F737F37E}" type="pres">
      <dgm:prSet presAssocID="{BDD7956C-3409-4F23-A219-CF3FE0AAB0CD}" presName="txShp" presStyleLbl="node1" presStyleIdx="4" presStyleCnt="5">
        <dgm:presLayoutVars>
          <dgm:bulletEnabled val="1"/>
        </dgm:presLayoutVars>
      </dgm:prSet>
      <dgm:spPr/>
      <dgm:t>
        <a:bodyPr/>
        <a:lstStyle/>
        <a:p>
          <a:endParaRPr lang="ru-RU"/>
        </a:p>
      </dgm:t>
    </dgm:pt>
  </dgm:ptLst>
  <dgm:cxnLst>
    <dgm:cxn modelId="{529AD5D3-B6E5-4814-BFF1-40ADA7084C16}" type="presOf" srcId="{F839A71C-9538-4861-9FE6-8A45B5CC78D4}" destId="{78DE21E4-1BD9-4387-9D12-3BDCBD57A66D}" srcOrd="0" destOrd="0" presId="urn:microsoft.com/office/officeart/2005/8/layout/vList3"/>
    <dgm:cxn modelId="{B765760D-0095-4651-8A01-EE30685D0299}" type="presOf" srcId="{138796E3-A601-44BD-95DB-926BFE46A19F}" destId="{832C49AA-A635-4F65-BA00-4EAF628BB8BF}" srcOrd="0" destOrd="0" presId="urn:microsoft.com/office/officeart/2005/8/layout/vList3"/>
    <dgm:cxn modelId="{EF48B7BF-6071-4B03-A64E-01B2CB883222}" srcId="{138796E3-A601-44BD-95DB-926BFE46A19F}" destId="{AC502F4A-794B-469A-BF69-9359BA223857}" srcOrd="0" destOrd="0" parTransId="{07D3A0F7-3CD4-4367-97D2-2092AD4FCBF5}" sibTransId="{255D40EF-9ECA-4F38-9615-6D7509A8F35F}"/>
    <dgm:cxn modelId="{D3929FE2-D85D-471F-B6EC-D4BD8BE26081}" srcId="{138796E3-A601-44BD-95DB-926BFE46A19F}" destId="{F839A71C-9538-4861-9FE6-8A45B5CC78D4}" srcOrd="1" destOrd="0" parTransId="{1FD8A32D-4891-4E74-9F16-93EC6E5DB675}" sibTransId="{6EE36A04-759C-4303-B632-9421F102BB80}"/>
    <dgm:cxn modelId="{407299A2-F0B1-46E6-BC4D-407873A9B7BF}" srcId="{138796E3-A601-44BD-95DB-926BFE46A19F}" destId="{55F90369-2A85-4E20-B31B-D81CDC58DB59}" srcOrd="2" destOrd="0" parTransId="{66A2CB1C-F079-4C4A-AC21-7D61C9B18CA7}" sibTransId="{EA582E5B-72C3-4F17-95C0-578EDFCECC78}"/>
    <dgm:cxn modelId="{EC5E8CAF-A513-4787-9638-6E9AAECB4F63}" type="presOf" srcId="{BDD7956C-3409-4F23-A219-CF3FE0AAB0CD}" destId="{B58154CA-9CB0-4703-8C70-0DF0F737F37E}" srcOrd="0" destOrd="0" presId="urn:microsoft.com/office/officeart/2005/8/layout/vList3"/>
    <dgm:cxn modelId="{ECE3558D-8335-4482-B8E4-7225F56B6D74}" type="presOf" srcId="{55F90369-2A85-4E20-B31B-D81CDC58DB59}" destId="{4DAD2255-98FC-4966-9A95-B2E5D31CF95A}" srcOrd="0" destOrd="0" presId="urn:microsoft.com/office/officeart/2005/8/layout/vList3"/>
    <dgm:cxn modelId="{DC6284EE-C550-4FF8-BF66-210BA5348B20}" srcId="{138796E3-A601-44BD-95DB-926BFE46A19F}" destId="{5B9161EE-69C4-4C1F-8F1A-20801F15C3A1}" srcOrd="3" destOrd="0" parTransId="{6EDDB11A-BA48-46D7-B1EA-395875D516BC}" sibTransId="{3618FD5C-41E1-44B2-9672-178A28F41267}"/>
    <dgm:cxn modelId="{345CCFE8-D567-42F9-844B-8EA5F05C6521}" srcId="{138796E3-A601-44BD-95DB-926BFE46A19F}" destId="{BDD7956C-3409-4F23-A219-CF3FE0AAB0CD}" srcOrd="4" destOrd="0" parTransId="{17CAAF46-66FB-419A-AA35-D5A48AC3726F}" sibTransId="{211C6358-E14F-46EA-A781-2CD8D019905A}"/>
    <dgm:cxn modelId="{8336AEDF-0C1B-4D46-92F3-A43552432CE1}" type="presOf" srcId="{AC502F4A-794B-469A-BF69-9359BA223857}" destId="{58088251-10F0-4D54-803E-54D1AB612CDE}" srcOrd="0" destOrd="0" presId="urn:microsoft.com/office/officeart/2005/8/layout/vList3"/>
    <dgm:cxn modelId="{F88B7FAB-0257-4584-AFB1-38D35076819D}" type="presOf" srcId="{5B9161EE-69C4-4C1F-8F1A-20801F15C3A1}" destId="{D8A0D681-1970-4EDF-88A8-B55888143EAB}" srcOrd="0" destOrd="0" presId="urn:microsoft.com/office/officeart/2005/8/layout/vList3"/>
    <dgm:cxn modelId="{7BEAF9DC-2C29-4770-8A12-BB898EDCD695}" type="presParOf" srcId="{832C49AA-A635-4F65-BA00-4EAF628BB8BF}" destId="{44BC8BB2-D017-4910-91AA-E0BA70D2F85A}" srcOrd="0" destOrd="0" presId="urn:microsoft.com/office/officeart/2005/8/layout/vList3"/>
    <dgm:cxn modelId="{FF0DEC7D-B64A-43A9-B2FA-562541ACCFF7}" type="presParOf" srcId="{44BC8BB2-D017-4910-91AA-E0BA70D2F85A}" destId="{4377BFE0-94A4-4D5A-A214-89C42AAFA761}" srcOrd="0" destOrd="0" presId="urn:microsoft.com/office/officeart/2005/8/layout/vList3"/>
    <dgm:cxn modelId="{7DC8EE89-135D-4090-BB28-2BA3E51D5419}" type="presParOf" srcId="{44BC8BB2-D017-4910-91AA-E0BA70D2F85A}" destId="{58088251-10F0-4D54-803E-54D1AB612CDE}" srcOrd="1" destOrd="0" presId="urn:microsoft.com/office/officeart/2005/8/layout/vList3"/>
    <dgm:cxn modelId="{0F1BF73B-A11D-467A-94A6-F7E7F5D6A213}" type="presParOf" srcId="{832C49AA-A635-4F65-BA00-4EAF628BB8BF}" destId="{A7392DF1-BEA9-41B4-BF9B-AD5BC6970D8D}" srcOrd="1" destOrd="0" presId="urn:microsoft.com/office/officeart/2005/8/layout/vList3"/>
    <dgm:cxn modelId="{38F99115-D196-4978-B95E-EB283A87E6CF}" type="presParOf" srcId="{832C49AA-A635-4F65-BA00-4EAF628BB8BF}" destId="{889379C5-102F-4BEF-A747-6F48B4491FE8}" srcOrd="2" destOrd="0" presId="urn:microsoft.com/office/officeart/2005/8/layout/vList3"/>
    <dgm:cxn modelId="{9909CF0E-5AE2-4622-8242-FB0C0568BA48}" type="presParOf" srcId="{889379C5-102F-4BEF-A747-6F48B4491FE8}" destId="{CDC9A2B3-5AF2-48D1-9BAC-74579D5D003B}" srcOrd="0" destOrd="0" presId="urn:microsoft.com/office/officeart/2005/8/layout/vList3"/>
    <dgm:cxn modelId="{D08D71A7-A0C7-440C-AF14-FC1A9B4FCDD3}" type="presParOf" srcId="{889379C5-102F-4BEF-A747-6F48B4491FE8}" destId="{78DE21E4-1BD9-4387-9D12-3BDCBD57A66D}" srcOrd="1" destOrd="0" presId="urn:microsoft.com/office/officeart/2005/8/layout/vList3"/>
    <dgm:cxn modelId="{DAD30320-C5CB-4702-9717-4735FEA8EBD1}" type="presParOf" srcId="{832C49AA-A635-4F65-BA00-4EAF628BB8BF}" destId="{AB61177E-EA6A-47E6-9528-FBD0E9E396AC}" srcOrd="3" destOrd="0" presId="urn:microsoft.com/office/officeart/2005/8/layout/vList3"/>
    <dgm:cxn modelId="{E79C493D-1B41-455F-B294-B4E59209C2CE}" type="presParOf" srcId="{832C49AA-A635-4F65-BA00-4EAF628BB8BF}" destId="{48484A99-A03A-46B0-B982-01A87678112D}" srcOrd="4" destOrd="0" presId="urn:microsoft.com/office/officeart/2005/8/layout/vList3"/>
    <dgm:cxn modelId="{A9EA74E9-41BE-4C82-B187-43F0F3A662E4}" type="presParOf" srcId="{48484A99-A03A-46B0-B982-01A87678112D}" destId="{5489F7D3-99B2-4C73-ADE9-0E3C0D02368F}" srcOrd="0" destOrd="0" presId="urn:microsoft.com/office/officeart/2005/8/layout/vList3"/>
    <dgm:cxn modelId="{D4D31061-797E-4AF9-9D0E-981C222CD063}" type="presParOf" srcId="{48484A99-A03A-46B0-B982-01A87678112D}" destId="{4DAD2255-98FC-4966-9A95-B2E5D31CF95A}" srcOrd="1" destOrd="0" presId="urn:microsoft.com/office/officeart/2005/8/layout/vList3"/>
    <dgm:cxn modelId="{A6C592BF-15CA-4D1F-8EA4-8A38AA097C41}" type="presParOf" srcId="{832C49AA-A635-4F65-BA00-4EAF628BB8BF}" destId="{FF78839B-A0B9-41AC-A27F-57DDD84A34F5}" srcOrd="5" destOrd="0" presId="urn:microsoft.com/office/officeart/2005/8/layout/vList3"/>
    <dgm:cxn modelId="{DB8C8315-D6B2-4771-91CB-B86B8F2E617D}" type="presParOf" srcId="{832C49AA-A635-4F65-BA00-4EAF628BB8BF}" destId="{32BE93BB-A67C-4B6D-8A57-C55DDFE2F53E}" srcOrd="6" destOrd="0" presId="urn:microsoft.com/office/officeart/2005/8/layout/vList3"/>
    <dgm:cxn modelId="{AFB739E6-03CE-4D75-8595-D55F672FA46E}" type="presParOf" srcId="{32BE93BB-A67C-4B6D-8A57-C55DDFE2F53E}" destId="{64141979-E23B-4AFD-A896-C2E59C252F65}" srcOrd="0" destOrd="0" presId="urn:microsoft.com/office/officeart/2005/8/layout/vList3"/>
    <dgm:cxn modelId="{910E070E-5317-44AF-98A2-1C209493E477}" type="presParOf" srcId="{32BE93BB-A67C-4B6D-8A57-C55DDFE2F53E}" destId="{D8A0D681-1970-4EDF-88A8-B55888143EAB}" srcOrd="1" destOrd="0" presId="urn:microsoft.com/office/officeart/2005/8/layout/vList3"/>
    <dgm:cxn modelId="{EC2FC71D-6403-4DCD-BCA3-49B8E62138A3}" type="presParOf" srcId="{832C49AA-A635-4F65-BA00-4EAF628BB8BF}" destId="{997DA37A-01CC-4358-9C74-1655A5B13FA9}" srcOrd="7" destOrd="0" presId="urn:microsoft.com/office/officeart/2005/8/layout/vList3"/>
    <dgm:cxn modelId="{8E2F15AA-D45D-4E80-B544-1BF5BADE57A1}" type="presParOf" srcId="{832C49AA-A635-4F65-BA00-4EAF628BB8BF}" destId="{F3AFD81E-BF63-4064-B93F-2668993EF435}" srcOrd="8" destOrd="0" presId="urn:microsoft.com/office/officeart/2005/8/layout/vList3"/>
    <dgm:cxn modelId="{40327ED3-6A0E-4946-A849-81B35267BC3B}" type="presParOf" srcId="{F3AFD81E-BF63-4064-B93F-2668993EF435}" destId="{0B30702F-E723-4D7E-8B4B-A5F336A497B9}" srcOrd="0" destOrd="0" presId="urn:microsoft.com/office/officeart/2005/8/layout/vList3"/>
    <dgm:cxn modelId="{4BC3952F-C956-456F-9F27-BBA9296A07C7}" type="presParOf" srcId="{F3AFD81E-BF63-4064-B93F-2668993EF435}" destId="{B58154CA-9CB0-4703-8C70-0DF0F737F37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796E3-A601-44BD-95DB-926BFE46A19F}" type="doc">
      <dgm:prSet loTypeId="urn:microsoft.com/office/officeart/2005/8/layout/vList3" loCatId="list" qsTypeId="urn:microsoft.com/office/officeart/2005/8/quickstyle/simple1" qsCatId="simple" csTypeId="urn:microsoft.com/office/officeart/2005/8/colors/colorful2" csCatId="colorful" phldr="1"/>
      <dgm:spPr/>
    </dgm:pt>
    <dgm:pt modelId="{AC502F4A-794B-469A-BF69-9359BA223857}">
      <dgm:prSet phldrT="[Текст]"/>
      <dgm:spPr/>
      <dgm:t>
        <a:bodyPr/>
        <a:lstStyle/>
        <a:p>
          <a:r>
            <a:rPr lang="ru-RU" dirty="0" smtClean="0"/>
            <a:t>Проявлять особое внимание к ученикам, нуждающимся в таком внимании</a:t>
          </a:r>
          <a:endParaRPr lang="ru-RU" dirty="0"/>
        </a:p>
      </dgm:t>
    </dgm:pt>
    <dgm:pt modelId="{07D3A0F7-3CD4-4367-97D2-2092AD4FCBF5}" type="parTrans" cxnId="{EF48B7BF-6071-4B03-A64E-01B2CB883222}">
      <dgm:prSet/>
      <dgm:spPr/>
      <dgm:t>
        <a:bodyPr/>
        <a:lstStyle/>
        <a:p>
          <a:endParaRPr lang="ru-RU"/>
        </a:p>
      </dgm:t>
    </dgm:pt>
    <dgm:pt modelId="{255D40EF-9ECA-4F38-9615-6D7509A8F35F}" type="sibTrans" cxnId="{EF48B7BF-6071-4B03-A64E-01B2CB883222}">
      <dgm:prSet/>
      <dgm:spPr/>
      <dgm:t>
        <a:bodyPr/>
        <a:lstStyle/>
        <a:p>
          <a:endParaRPr lang="ru-RU"/>
        </a:p>
      </dgm:t>
    </dgm:pt>
    <dgm:pt modelId="{F839A71C-9538-4861-9FE6-8A45B5CC78D4}">
      <dgm:prSet phldrT="[Текст]"/>
      <dgm:spPr/>
      <dgm:t>
        <a:bodyPr/>
        <a:lstStyle/>
        <a:p>
          <a:r>
            <a:rPr lang="ru-RU" dirty="0" smtClean="0"/>
            <a:t>Обращаться к вымышленному образу учеников, создавая вокруг какой-то учебной проблемы небольшой фантазийный мирок</a:t>
          </a:r>
          <a:endParaRPr lang="ru-RU" dirty="0"/>
        </a:p>
      </dgm:t>
    </dgm:pt>
    <dgm:pt modelId="{1FD8A32D-4891-4E74-9F16-93EC6E5DB675}" type="parTrans" cxnId="{D3929FE2-D85D-471F-B6EC-D4BD8BE26081}">
      <dgm:prSet/>
      <dgm:spPr/>
      <dgm:t>
        <a:bodyPr/>
        <a:lstStyle/>
        <a:p>
          <a:endParaRPr lang="ru-RU"/>
        </a:p>
      </dgm:t>
    </dgm:pt>
    <dgm:pt modelId="{6EE36A04-759C-4303-B632-9421F102BB80}" type="sibTrans" cxnId="{D3929FE2-D85D-471F-B6EC-D4BD8BE26081}">
      <dgm:prSet/>
      <dgm:spPr/>
      <dgm:t>
        <a:bodyPr/>
        <a:lstStyle/>
        <a:p>
          <a:endParaRPr lang="ru-RU"/>
        </a:p>
      </dgm:t>
    </dgm:pt>
    <dgm:pt modelId="{55F90369-2A85-4E20-B31B-D81CDC58DB59}">
      <dgm:prSet phldrT="[Текст]"/>
      <dgm:spPr/>
      <dgm:t>
        <a:bodyPr/>
        <a:lstStyle/>
        <a:p>
          <a:r>
            <a:rPr lang="ru-RU" dirty="0" smtClean="0"/>
            <a:t>Заводить в классе маленькие, привлекательные для детей традиции</a:t>
          </a:r>
          <a:endParaRPr lang="ru-RU" dirty="0"/>
        </a:p>
      </dgm:t>
    </dgm:pt>
    <dgm:pt modelId="{66A2CB1C-F079-4C4A-AC21-7D61C9B18CA7}" type="parTrans" cxnId="{407299A2-F0B1-46E6-BC4D-407873A9B7BF}">
      <dgm:prSet/>
      <dgm:spPr/>
      <dgm:t>
        <a:bodyPr/>
        <a:lstStyle/>
        <a:p>
          <a:endParaRPr lang="ru-RU"/>
        </a:p>
      </dgm:t>
    </dgm:pt>
    <dgm:pt modelId="{EA582E5B-72C3-4F17-95C0-578EDFCECC78}" type="sibTrans" cxnId="{407299A2-F0B1-46E6-BC4D-407873A9B7BF}">
      <dgm:prSet/>
      <dgm:spPr/>
      <dgm:t>
        <a:bodyPr/>
        <a:lstStyle/>
        <a:p>
          <a:endParaRPr lang="ru-RU"/>
        </a:p>
      </dgm:t>
    </dgm:pt>
    <dgm:pt modelId="{5B9161EE-69C4-4C1F-8F1A-20801F15C3A1}">
      <dgm:prSet/>
      <dgm:spPr/>
      <dgm:t>
        <a:bodyPr/>
        <a:lstStyle/>
        <a:p>
          <a:r>
            <a:rPr lang="ru-RU" dirty="0" smtClean="0"/>
            <a:t>Не бояться просить прощения у своих учеников – за свои ошибки, оговорки, несправедливо поставленные отметки</a:t>
          </a:r>
          <a:endParaRPr lang="ru-RU" dirty="0"/>
        </a:p>
      </dgm:t>
    </dgm:pt>
    <dgm:pt modelId="{6EDDB11A-BA48-46D7-B1EA-395875D516BC}" type="parTrans" cxnId="{DC6284EE-C550-4FF8-BF66-210BA5348B20}">
      <dgm:prSet/>
      <dgm:spPr/>
      <dgm:t>
        <a:bodyPr/>
        <a:lstStyle/>
        <a:p>
          <a:endParaRPr lang="ru-RU"/>
        </a:p>
      </dgm:t>
    </dgm:pt>
    <dgm:pt modelId="{3618FD5C-41E1-44B2-9672-178A28F41267}" type="sibTrans" cxnId="{DC6284EE-C550-4FF8-BF66-210BA5348B20}">
      <dgm:prSet/>
      <dgm:spPr/>
      <dgm:t>
        <a:bodyPr/>
        <a:lstStyle/>
        <a:p>
          <a:endParaRPr lang="ru-RU"/>
        </a:p>
      </dgm:t>
    </dgm:pt>
    <dgm:pt modelId="{BDD7956C-3409-4F23-A219-CF3FE0AAB0CD}">
      <dgm:prSet/>
      <dgm:spPr/>
      <dgm:t>
        <a:bodyPr/>
        <a:lstStyle/>
        <a:p>
          <a:r>
            <a:rPr lang="ru-RU" dirty="0" smtClean="0"/>
            <a:t>Честно выполнять свою работу</a:t>
          </a:r>
          <a:endParaRPr lang="ru-RU" dirty="0"/>
        </a:p>
      </dgm:t>
    </dgm:pt>
    <dgm:pt modelId="{17CAAF46-66FB-419A-AA35-D5A48AC3726F}" type="parTrans" cxnId="{345CCFE8-D567-42F9-844B-8EA5F05C6521}">
      <dgm:prSet/>
      <dgm:spPr/>
      <dgm:t>
        <a:bodyPr/>
        <a:lstStyle/>
        <a:p>
          <a:endParaRPr lang="ru-RU"/>
        </a:p>
      </dgm:t>
    </dgm:pt>
    <dgm:pt modelId="{211C6358-E14F-46EA-A781-2CD8D019905A}" type="sibTrans" cxnId="{345CCFE8-D567-42F9-844B-8EA5F05C6521}">
      <dgm:prSet/>
      <dgm:spPr/>
      <dgm:t>
        <a:bodyPr/>
        <a:lstStyle/>
        <a:p>
          <a:endParaRPr lang="ru-RU"/>
        </a:p>
      </dgm:t>
    </dgm:pt>
    <dgm:pt modelId="{832C49AA-A635-4F65-BA00-4EAF628BB8BF}" type="pres">
      <dgm:prSet presAssocID="{138796E3-A601-44BD-95DB-926BFE46A19F}" presName="linearFlow" presStyleCnt="0">
        <dgm:presLayoutVars>
          <dgm:dir/>
          <dgm:resizeHandles val="exact"/>
        </dgm:presLayoutVars>
      </dgm:prSet>
      <dgm:spPr/>
    </dgm:pt>
    <dgm:pt modelId="{44BC8BB2-D017-4910-91AA-E0BA70D2F85A}" type="pres">
      <dgm:prSet presAssocID="{AC502F4A-794B-469A-BF69-9359BA223857}" presName="composite" presStyleCnt="0"/>
      <dgm:spPr/>
    </dgm:pt>
    <dgm:pt modelId="{4377BFE0-94A4-4D5A-A214-89C42AAFA761}" type="pres">
      <dgm:prSet presAssocID="{AC502F4A-794B-469A-BF69-9359BA223857}"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58088251-10F0-4D54-803E-54D1AB612CDE}" type="pres">
      <dgm:prSet presAssocID="{AC502F4A-794B-469A-BF69-9359BA223857}" presName="txShp" presStyleLbl="node1" presStyleIdx="0" presStyleCnt="5">
        <dgm:presLayoutVars>
          <dgm:bulletEnabled val="1"/>
        </dgm:presLayoutVars>
      </dgm:prSet>
      <dgm:spPr/>
      <dgm:t>
        <a:bodyPr/>
        <a:lstStyle/>
        <a:p>
          <a:endParaRPr lang="ru-RU"/>
        </a:p>
      </dgm:t>
    </dgm:pt>
    <dgm:pt modelId="{A7392DF1-BEA9-41B4-BF9B-AD5BC6970D8D}" type="pres">
      <dgm:prSet presAssocID="{255D40EF-9ECA-4F38-9615-6D7509A8F35F}" presName="spacing" presStyleCnt="0"/>
      <dgm:spPr/>
    </dgm:pt>
    <dgm:pt modelId="{889379C5-102F-4BEF-A747-6F48B4491FE8}" type="pres">
      <dgm:prSet presAssocID="{F839A71C-9538-4861-9FE6-8A45B5CC78D4}" presName="composite" presStyleCnt="0"/>
      <dgm:spPr/>
    </dgm:pt>
    <dgm:pt modelId="{CDC9A2B3-5AF2-48D1-9BAC-74579D5D003B}" type="pres">
      <dgm:prSet presAssocID="{F839A71C-9538-4861-9FE6-8A45B5CC78D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dgm:spPr>
    </dgm:pt>
    <dgm:pt modelId="{78DE21E4-1BD9-4387-9D12-3BDCBD57A66D}" type="pres">
      <dgm:prSet presAssocID="{F839A71C-9538-4861-9FE6-8A45B5CC78D4}" presName="txShp" presStyleLbl="node1" presStyleIdx="1" presStyleCnt="5">
        <dgm:presLayoutVars>
          <dgm:bulletEnabled val="1"/>
        </dgm:presLayoutVars>
      </dgm:prSet>
      <dgm:spPr/>
      <dgm:t>
        <a:bodyPr/>
        <a:lstStyle/>
        <a:p>
          <a:endParaRPr lang="ru-RU"/>
        </a:p>
      </dgm:t>
    </dgm:pt>
    <dgm:pt modelId="{AB61177E-EA6A-47E6-9528-FBD0E9E396AC}" type="pres">
      <dgm:prSet presAssocID="{6EE36A04-759C-4303-B632-9421F102BB80}" presName="spacing" presStyleCnt="0"/>
      <dgm:spPr/>
    </dgm:pt>
    <dgm:pt modelId="{48484A99-A03A-46B0-B982-01A87678112D}" type="pres">
      <dgm:prSet presAssocID="{55F90369-2A85-4E20-B31B-D81CDC58DB59}" presName="composite" presStyleCnt="0"/>
      <dgm:spPr/>
    </dgm:pt>
    <dgm:pt modelId="{5489F7D3-99B2-4C73-ADE9-0E3C0D02368F}" type="pres">
      <dgm:prSet presAssocID="{55F90369-2A85-4E20-B31B-D81CDC58DB59}"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4DAD2255-98FC-4966-9A95-B2E5D31CF95A}" type="pres">
      <dgm:prSet presAssocID="{55F90369-2A85-4E20-B31B-D81CDC58DB59}" presName="txShp" presStyleLbl="node1" presStyleIdx="2" presStyleCnt="5">
        <dgm:presLayoutVars>
          <dgm:bulletEnabled val="1"/>
        </dgm:presLayoutVars>
      </dgm:prSet>
      <dgm:spPr/>
      <dgm:t>
        <a:bodyPr/>
        <a:lstStyle/>
        <a:p>
          <a:endParaRPr lang="ru-RU"/>
        </a:p>
      </dgm:t>
    </dgm:pt>
    <dgm:pt modelId="{FF78839B-A0B9-41AC-A27F-57DDD84A34F5}" type="pres">
      <dgm:prSet presAssocID="{EA582E5B-72C3-4F17-95C0-578EDFCECC78}" presName="spacing" presStyleCnt="0"/>
      <dgm:spPr/>
    </dgm:pt>
    <dgm:pt modelId="{32BE93BB-A67C-4B6D-8A57-C55DDFE2F53E}" type="pres">
      <dgm:prSet presAssocID="{5B9161EE-69C4-4C1F-8F1A-20801F15C3A1}" presName="composite" presStyleCnt="0"/>
      <dgm:spPr/>
    </dgm:pt>
    <dgm:pt modelId="{64141979-E23B-4AFD-A896-C2E59C252F65}" type="pres">
      <dgm:prSet presAssocID="{5B9161EE-69C4-4C1F-8F1A-20801F15C3A1}"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D8A0D681-1970-4EDF-88A8-B55888143EAB}" type="pres">
      <dgm:prSet presAssocID="{5B9161EE-69C4-4C1F-8F1A-20801F15C3A1}" presName="txShp" presStyleLbl="node1" presStyleIdx="3" presStyleCnt="5">
        <dgm:presLayoutVars>
          <dgm:bulletEnabled val="1"/>
        </dgm:presLayoutVars>
      </dgm:prSet>
      <dgm:spPr/>
      <dgm:t>
        <a:bodyPr/>
        <a:lstStyle/>
        <a:p>
          <a:endParaRPr lang="ru-RU"/>
        </a:p>
      </dgm:t>
    </dgm:pt>
    <dgm:pt modelId="{997DA37A-01CC-4358-9C74-1655A5B13FA9}" type="pres">
      <dgm:prSet presAssocID="{3618FD5C-41E1-44B2-9672-178A28F41267}" presName="spacing" presStyleCnt="0"/>
      <dgm:spPr/>
    </dgm:pt>
    <dgm:pt modelId="{F3AFD81E-BF63-4064-B93F-2668993EF435}" type="pres">
      <dgm:prSet presAssocID="{BDD7956C-3409-4F23-A219-CF3FE0AAB0CD}" presName="composite" presStyleCnt="0"/>
      <dgm:spPr/>
    </dgm:pt>
    <dgm:pt modelId="{0B30702F-E723-4D7E-8B4B-A5F336A497B9}" type="pres">
      <dgm:prSet presAssocID="{BDD7956C-3409-4F23-A219-CF3FE0AAB0CD}"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pt>
    <dgm:pt modelId="{B58154CA-9CB0-4703-8C70-0DF0F737F37E}" type="pres">
      <dgm:prSet presAssocID="{BDD7956C-3409-4F23-A219-CF3FE0AAB0CD}" presName="txShp" presStyleLbl="node1" presStyleIdx="4" presStyleCnt="5">
        <dgm:presLayoutVars>
          <dgm:bulletEnabled val="1"/>
        </dgm:presLayoutVars>
      </dgm:prSet>
      <dgm:spPr/>
      <dgm:t>
        <a:bodyPr/>
        <a:lstStyle/>
        <a:p>
          <a:endParaRPr lang="ru-RU"/>
        </a:p>
      </dgm:t>
    </dgm:pt>
  </dgm:ptLst>
  <dgm:cxnLst>
    <dgm:cxn modelId="{BA75C3FA-B306-4CF3-B868-5DEF0741F91F}" type="presOf" srcId="{BDD7956C-3409-4F23-A219-CF3FE0AAB0CD}" destId="{B58154CA-9CB0-4703-8C70-0DF0F737F37E}" srcOrd="0" destOrd="0" presId="urn:microsoft.com/office/officeart/2005/8/layout/vList3"/>
    <dgm:cxn modelId="{EF48B7BF-6071-4B03-A64E-01B2CB883222}" srcId="{138796E3-A601-44BD-95DB-926BFE46A19F}" destId="{AC502F4A-794B-469A-BF69-9359BA223857}" srcOrd="0" destOrd="0" parTransId="{07D3A0F7-3CD4-4367-97D2-2092AD4FCBF5}" sibTransId="{255D40EF-9ECA-4F38-9615-6D7509A8F35F}"/>
    <dgm:cxn modelId="{D3929FE2-D85D-471F-B6EC-D4BD8BE26081}" srcId="{138796E3-A601-44BD-95DB-926BFE46A19F}" destId="{F839A71C-9538-4861-9FE6-8A45B5CC78D4}" srcOrd="1" destOrd="0" parTransId="{1FD8A32D-4891-4E74-9F16-93EC6E5DB675}" sibTransId="{6EE36A04-759C-4303-B632-9421F102BB80}"/>
    <dgm:cxn modelId="{407299A2-F0B1-46E6-BC4D-407873A9B7BF}" srcId="{138796E3-A601-44BD-95DB-926BFE46A19F}" destId="{55F90369-2A85-4E20-B31B-D81CDC58DB59}" srcOrd="2" destOrd="0" parTransId="{66A2CB1C-F079-4C4A-AC21-7D61C9B18CA7}" sibTransId="{EA582E5B-72C3-4F17-95C0-578EDFCECC78}"/>
    <dgm:cxn modelId="{B578E0BA-20C2-44E0-AAA0-B84A96ECD849}" type="presOf" srcId="{AC502F4A-794B-469A-BF69-9359BA223857}" destId="{58088251-10F0-4D54-803E-54D1AB612CDE}" srcOrd="0" destOrd="0" presId="urn:microsoft.com/office/officeart/2005/8/layout/vList3"/>
    <dgm:cxn modelId="{1C862807-0BE5-4442-A6C6-D9DE67DDF308}" type="presOf" srcId="{55F90369-2A85-4E20-B31B-D81CDC58DB59}" destId="{4DAD2255-98FC-4966-9A95-B2E5D31CF95A}" srcOrd="0" destOrd="0" presId="urn:microsoft.com/office/officeart/2005/8/layout/vList3"/>
    <dgm:cxn modelId="{DC6284EE-C550-4FF8-BF66-210BA5348B20}" srcId="{138796E3-A601-44BD-95DB-926BFE46A19F}" destId="{5B9161EE-69C4-4C1F-8F1A-20801F15C3A1}" srcOrd="3" destOrd="0" parTransId="{6EDDB11A-BA48-46D7-B1EA-395875D516BC}" sibTransId="{3618FD5C-41E1-44B2-9672-178A28F41267}"/>
    <dgm:cxn modelId="{345CCFE8-D567-42F9-844B-8EA5F05C6521}" srcId="{138796E3-A601-44BD-95DB-926BFE46A19F}" destId="{BDD7956C-3409-4F23-A219-CF3FE0AAB0CD}" srcOrd="4" destOrd="0" parTransId="{17CAAF46-66FB-419A-AA35-D5A48AC3726F}" sibTransId="{211C6358-E14F-46EA-A781-2CD8D019905A}"/>
    <dgm:cxn modelId="{16A83D57-AFF6-4A21-B9AB-DC20FC8AAB53}" type="presOf" srcId="{138796E3-A601-44BD-95DB-926BFE46A19F}" destId="{832C49AA-A635-4F65-BA00-4EAF628BB8BF}" srcOrd="0" destOrd="0" presId="urn:microsoft.com/office/officeart/2005/8/layout/vList3"/>
    <dgm:cxn modelId="{AD047EBE-33D9-44A3-AF18-720A9292F18B}" type="presOf" srcId="{F839A71C-9538-4861-9FE6-8A45B5CC78D4}" destId="{78DE21E4-1BD9-4387-9D12-3BDCBD57A66D}" srcOrd="0" destOrd="0" presId="urn:microsoft.com/office/officeart/2005/8/layout/vList3"/>
    <dgm:cxn modelId="{3DC56FDD-B2B5-4AE8-9F50-12F8032A8BC5}" type="presOf" srcId="{5B9161EE-69C4-4C1F-8F1A-20801F15C3A1}" destId="{D8A0D681-1970-4EDF-88A8-B55888143EAB}" srcOrd="0" destOrd="0" presId="urn:microsoft.com/office/officeart/2005/8/layout/vList3"/>
    <dgm:cxn modelId="{229EC4DF-9B93-4729-BB5E-FC2DC79263FF}" type="presParOf" srcId="{832C49AA-A635-4F65-BA00-4EAF628BB8BF}" destId="{44BC8BB2-D017-4910-91AA-E0BA70D2F85A}" srcOrd="0" destOrd="0" presId="urn:microsoft.com/office/officeart/2005/8/layout/vList3"/>
    <dgm:cxn modelId="{7C64B656-46F9-49EF-8DA6-F49F08AD0F22}" type="presParOf" srcId="{44BC8BB2-D017-4910-91AA-E0BA70D2F85A}" destId="{4377BFE0-94A4-4D5A-A214-89C42AAFA761}" srcOrd="0" destOrd="0" presId="urn:microsoft.com/office/officeart/2005/8/layout/vList3"/>
    <dgm:cxn modelId="{A5798135-E732-4C84-90AF-3FD7E174A2A1}" type="presParOf" srcId="{44BC8BB2-D017-4910-91AA-E0BA70D2F85A}" destId="{58088251-10F0-4D54-803E-54D1AB612CDE}" srcOrd="1" destOrd="0" presId="urn:microsoft.com/office/officeart/2005/8/layout/vList3"/>
    <dgm:cxn modelId="{ACC4043A-F53E-419B-A3CD-00A47AEDD502}" type="presParOf" srcId="{832C49AA-A635-4F65-BA00-4EAF628BB8BF}" destId="{A7392DF1-BEA9-41B4-BF9B-AD5BC6970D8D}" srcOrd="1" destOrd="0" presId="urn:microsoft.com/office/officeart/2005/8/layout/vList3"/>
    <dgm:cxn modelId="{8140D4A7-21FE-4E45-B5B5-DA7D24539DD2}" type="presParOf" srcId="{832C49AA-A635-4F65-BA00-4EAF628BB8BF}" destId="{889379C5-102F-4BEF-A747-6F48B4491FE8}" srcOrd="2" destOrd="0" presId="urn:microsoft.com/office/officeart/2005/8/layout/vList3"/>
    <dgm:cxn modelId="{6DC4476E-CFA5-4130-B737-0511E33FF68A}" type="presParOf" srcId="{889379C5-102F-4BEF-A747-6F48B4491FE8}" destId="{CDC9A2B3-5AF2-48D1-9BAC-74579D5D003B}" srcOrd="0" destOrd="0" presId="urn:microsoft.com/office/officeart/2005/8/layout/vList3"/>
    <dgm:cxn modelId="{0278AC78-E1D9-49AB-A58F-09C12D7221E2}" type="presParOf" srcId="{889379C5-102F-4BEF-A747-6F48B4491FE8}" destId="{78DE21E4-1BD9-4387-9D12-3BDCBD57A66D}" srcOrd="1" destOrd="0" presId="urn:microsoft.com/office/officeart/2005/8/layout/vList3"/>
    <dgm:cxn modelId="{DEC1B4EE-60C2-43B8-A005-B95F08326104}" type="presParOf" srcId="{832C49AA-A635-4F65-BA00-4EAF628BB8BF}" destId="{AB61177E-EA6A-47E6-9528-FBD0E9E396AC}" srcOrd="3" destOrd="0" presId="urn:microsoft.com/office/officeart/2005/8/layout/vList3"/>
    <dgm:cxn modelId="{B4F92836-68BC-42A4-AFE6-9D2B16E9CEEB}" type="presParOf" srcId="{832C49AA-A635-4F65-BA00-4EAF628BB8BF}" destId="{48484A99-A03A-46B0-B982-01A87678112D}" srcOrd="4" destOrd="0" presId="urn:microsoft.com/office/officeart/2005/8/layout/vList3"/>
    <dgm:cxn modelId="{221C5629-72F5-434F-B7E9-ED5FAC0F3816}" type="presParOf" srcId="{48484A99-A03A-46B0-B982-01A87678112D}" destId="{5489F7D3-99B2-4C73-ADE9-0E3C0D02368F}" srcOrd="0" destOrd="0" presId="urn:microsoft.com/office/officeart/2005/8/layout/vList3"/>
    <dgm:cxn modelId="{7BB8427A-4A05-4C26-A72B-DDA89C6EBFCF}" type="presParOf" srcId="{48484A99-A03A-46B0-B982-01A87678112D}" destId="{4DAD2255-98FC-4966-9A95-B2E5D31CF95A}" srcOrd="1" destOrd="0" presId="urn:microsoft.com/office/officeart/2005/8/layout/vList3"/>
    <dgm:cxn modelId="{F75C8F65-77AB-4EE3-8EBC-5331615A4E86}" type="presParOf" srcId="{832C49AA-A635-4F65-BA00-4EAF628BB8BF}" destId="{FF78839B-A0B9-41AC-A27F-57DDD84A34F5}" srcOrd="5" destOrd="0" presId="urn:microsoft.com/office/officeart/2005/8/layout/vList3"/>
    <dgm:cxn modelId="{1BCE346B-29AF-4A0C-96D5-8612A24F9634}" type="presParOf" srcId="{832C49AA-A635-4F65-BA00-4EAF628BB8BF}" destId="{32BE93BB-A67C-4B6D-8A57-C55DDFE2F53E}" srcOrd="6" destOrd="0" presId="urn:microsoft.com/office/officeart/2005/8/layout/vList3"/>
    <dgm:cxn modelId="{4E89CC0E-0A67-42A7-A98A-E8D3A27927C0}" type="presParOf" srcId="{32BE93BB-A67C-4B6D-8A57-C55DDFE2F53E}" destId="{64141979-E23B-4AFD-A896-C2E59C252F65}" srcOrd="0" destOrd="0" presId="urn:microsoft.com/office/officeart/2005/8/layout/vList3"/>
    <dgm:cxn modelId="{B944A82B-7A3A-4257-A5A6-9A262E1AA067}" type="presParOf" srcId="{32BE93BB-A67C-4B6D-8A57-C55DDFE2F53E}" destId="{D8A0D681-1970-4EDF-88A8-B55888143EAB}" srcOrd="1" destOrd="0" presId="urn:microsoft.com/office/officeart/2005/8/layout/vList3"/>
    <dgm:cxn modelId="{6D063B07-D5A9-492A-9663-28D35D3CCE11}" type="presParOf" srcId="{832C49AA-A635-4F65-BA00-4EAF628BB8BF}" destId="{997DA37A-01CC-4358-9C74-1655A5B13FA9}" srcOrd="7" destOrd="0" presId="urn:microsoft.com/office/officeart/2005/8/layout/vList3"/>
    <dgm:cxn modelId="{A84BCA9B-D67D-47AC-8117-9C9C95BF0333}" type="presParOf" srcId="{832C49AA-A635-4F65-BA00-4EAF628BB8BF}" destId="{F3AFD81E-BF63-4064-B93F-2668993EF435}" srcOrd="8" destOrd="0" presId="urn:microsoft.com/office/officeart/2005/8/layout/vList3"/>
    <dgm:cxn modelId="{9EDECD04-ADE0-4A6C-934E-797ABB6DBC18}" type="presParOf" srcId="{F3AFD81E-BF63-4064-B93F-2668993EF435}" destId="{0B30702F-E723-4D7E-8B4B-A5F336A497B9}" srcOrd="0" destOrd="0" presId="urn:microsoft.com/office/officeart/2005/8/layout/vList3"/>
    <dgm:cxn modelId="{036A5993-DC3B-48E2-BED0-9E8E08BB3B83}" type="presParOf" srcId="{F3AFD81E-BF63-4064-B93F-2668993EF435}" destId="{B58154CA-9CB0-4703-8C70-0DF0F737F37E}"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4AF9D4-290F-4F0C-A76F-2BE1F4BD1528}"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ru-RU"/>
        </a:p>
      </dgm:t>
    </dgm:pt>
    <dgm:pt modelId="{A1F7340B-81BD-4FF8-8E42-1675C64FAB0E}">
      <dgm:prSet phldrT="[Текст]"/>
      <dgm:spPr/>
      <dgm:t>
        <a:bodyPr/>
        <a:lstStyle/>
        <a:p>
          <a:r>
            <a:rPr lang="ru-RU" dirty="0" smtClean="0"/>
            <a:t>Учебные дискуссии</a:t>
          </a:r>
          <a:endParaRPr lang="ru-RU" dirty="0"/>
        </a:p>
      </dgm:t>
    </dgm:pt>
    <dgm:pt modelId="{5AAACE5C-F60A-4868-89B3-187AF1175505}" type="parTrans" cxnId="{8BCEBA5A-F272-4D49-97A0-AB565BE6F513}">
      <dgm:prSet/>
      <dgm:spPr/>
      <dgm:t>
        <a:bodyPr/>
        <a:lstStyle/>
        <a:p>
          <a:endParaRPr lang="ru-RU"/>
        </a:p>
      </dgm:t>
    </dgm:pt>
    <dgm:pt modelId="{D3C0A46D-F3C2-4C83-A400-188B16EBFB04}" type="sibTrans" cxnId="{8BCEBA5A-F272-4D49-97A0-AB565BE6F513}">
      <dgm:prSet/>
      <dgm:spPr/>
      <dgm:t>
        <a:bodyPr/>
        <a:lstStyle/>
        <a:p>
          <a:endParaRPr lang="ru-RU"/>
        </a:p>
      </dgm:t>
    </dgm:pt>
    <dgm:pt modelId="{6AE77C1D-7CEA-43E3-A31C-A2544B4A7810}">
      <dgm:prSet phldrT="[Текст]"/>
      <dgm:spPr/>
      <dgm:t>
        <a:bodyPr/>
        <a:lstStyle/>
        <a:p>
          <a:r>
            <a:rPr lang="ru-RU" dirty="0" smtClean="0"/>
            <a:t>Викторины </a:t>
          </a:r>
          <a:endParaRPr lang="ru-RU" dirty="0"/>
        </a:p>
      </dgm:t>
    </dgm:pt>
    <dgm:pt modelId="{BBF56451-1E86-4E42-B5B6-051C05A6E12D}" type="parTrans" cxnId="{2F6A2312-31EB-4B18-AAEC-792C282D937A}">
      <dgm:prSet/>
      <dgm:spPr/>
      <dgm:t>
        <a:bodyPr/>
        <a:lstStyle/>
        <a:p>
          <a:endParaRPr lang="ru-RU"/>
        </a:p>
      </dgm:t>
    </dgm:pt>
    <dgm:pt modelId="{165F53C3-4BCB-4E73-B70D-6CACD4CFAEFF}" type="sibTrans" cxnId="{2F6A2312-31EB-4B18-AAEC-792C282D937A}">
      <dgm:prSet/>
      <dgm:spPr/>
      <dgm:t>
        <a:bodyPr/>
        <a:lstStyle/>
        <a:p>
          <a:endParaRPr lang="ru-RU"/>
        </a:p>
      </dgm:t>
    </dgm:pt>
    <dgm:pt modelId="{057DE692-DE9F-411E-9BCC-FD4B72B62A2D}">
      <dgm:prSet phldrT="[Текст]"/>
      <dgm:spPr/>
      <dgm:t>
        <a:bodyPr/>
        <a:lstStyle/>
        <a:p>
          <a:r>
            <a:rPr lang="ru-RU" dirty="0" smtClean="0"/>
            <a:t>Настольные игры</a:t>
          </a:r>
          <a:endParaRPr lang="ru-RU" dirty="0"/>
        </a:p>
      </dgm:t>
    </dgm:pt>
    <dgm:pt modelId="{26D89F90-52E4-4397-9C6D-6AD0835021F5}" type="parTrans" cxnId="{8120F9DE-53D9-45CE-A868-D8C04A7E4CE0}">
      <dgm:prSet/>
      <dgm:spPr/>
      <dgm:t>
        <a:bodyPr/>
        <a:lstStyle/>
        <a:p>
          <a:endParaRPr lang="ru-RU"/>
        </a:p>
      </dgm:t>
    </dgm:pt>
    <dgm:pt modelId="{BD6DADB9-6AA2-468C-B506-4D3ECE365804}" type="sibTrans" cxnId="{8120F9DE-53D9-45CE-A868-D8C04A7E4CE0}">
      <dgm:prSet/>
      <dgm:spPr/>
      <dgm:t>
        <a:bodyPr/>
        <a:lstStyle/>
        <a:p>
          <a:endParaRPr lang="ru-RU"/>
        </a:p>
      </dgm:t>
    </dgm:pt>
    <dgm:pt modelId="{C8126935-BF97-4991-B768-3E1206788EF8}">
      <dgm:prSet/>
      <dgm:spPr/>
      <dgm:t>
        <a:bodyPr/>
        <a:lstStyle/>
        <a:p>
          <a:r>
            <a:rPr lang="ru-RU" dirty="0" smtClean="0"/>
            <a:t>Ролевые игры</a:t>
          </a:r>
          <a:endParaRPr lang="ru-RU" dirty="0"/>
        </a:p>
      </dgm:t>
    </dgm:pt>
    <dgm:pt modelId="{E11C6F4C-489A-42CD-9EC8-9819D7582AFD}" type="parTrans" cxnId="{5D40069C-9350-4AD2-AEAE-547985C1E713}">
      <dgm:prSet/>
      <dgm:spPr/>
      <dgm:t>
        <a:bodyPr/>
        <a:lstStyle/>
        <a:p>
          <a:endParaRPr lang="ru-RU"/>
        </a:p>
      </dgm:t>
    </dgm:pt>
    <dgm:pt modelId="{5BC521E9-637C-4FFB-A09E-DDB711BDED68}" type="sibTrans" cxnId="{5D40069C-9350-4AD2-AEAE-547985C1E713}">
      <dgm:prSet/>
      <dgm:spPr/>
      <dgm:t>
        <a:bodyPr/>
        <a:lstStyle/>
        <a:p>
          <a:endParaRPr lang="ru-RU"/>
        </a:p>
      </dgm:t>
    </dgm:pt>
    <dgm:pt modelId="{85120CF1-BCD3-4885-9950-EBE3A27D5688}">
      <dgm:prSet/>
      <dgm:spPr/>
      <dgm:t>
        <a:bodyPr/>
        <a:lstStyle/>
        <a:p>
          <a:r>
            <a:rPr lang="ru-RU" dirty="0" smtClean="0"/>
            <a:t>Учебные проекты</a:t>
          </a:r>
          <a:endParaRPr lang="ru-RU" dirty="0"/>
        </a:p>
      </dgm:t>
    </dgm:pt>
    <dgm:pt modelId="{DFD17645-1575-4677-9946-3CAE1438F005}" type="parTrans" cxnId="{ECEC88AD-6FB9-4E60-822D-1DEE5377C745}">
      <dgm:prSet/>
      <dgm:spPr/>
      <dgm:t>
        <a:bodyPr/>
        <a:lstStyle/>
        <a:p>
          <a:endParaRPr lang="ru-RU"/>
        </a:p>
      </dgm:t>
    </dgm:pt>
    <dgm:pt modelId="{693B5AC5-54B3-495F-B35C-F7A6A9DD1EB6}" type="sibTrans" cxnId="{ECEC88AD-6FB9-4E60-822D-1DEE5377C745}">
      <dgm:prSet/>
      <dgm:spPr/>
      <dgm:t>
        <a:bodyPr/>
        <a:lstStyle/>
        <a:p>
          <a:endParaRPr lang="ru-RU"/>
        </a:p>
      </dgm:t>
    </dgm:pt>
    <dgm:pt modelId="{07D5397D-7437-4649-9FEF-B3AD05B1E71A}" type="pres">
      <dgm:prSet presAssocID="{514AF9D4-290F-4F0C-A76F-2BE1F4BD1528}" presName="Name0" presStyleCnt="0">
        <dgm:presLayoutVars>
          <dgm:dir/>
          <dgm:resizeHandles val="exact"/>
        </dgm:presLayoutVars>
      </dgm:prSet>
      <dgm:spPr/>
      <dgm:t>
        <a:bodyPr/>
        <a:lstStyle/>
        <a:p>
          <a:endParaRPr lang="ru-RU"/>
        </a:p>
      </dgm:t>
    </dgm:pt>
    <dgm:pt modelId="{115A320A-2A19-4E8E-BF7E-EAD63B44461D}" type="pres">
      <dgm:prSet presAssocID="{A1F7340B-81BD-4FF8-8E42-1675C64FAB0E}" presName="composite" presStyleCnt="0"/>
      <dgm:spPr/>
    </dgm:pt>
    <dgm:pt modelId="{E00A6DF7-2ACA-4E4A-BE47-B6EBA4E62756}" type="pres">
      <dgm:prSet presAssocID="{A1F7340B-81BD-4FF8-8E42-1675C64FAB0E}" presName="rect1" presStyleLbl="trAlignAcc1" presStyleIdx="0" presStyleCnt="5">
        <dgm:presLayoutVars>
          <dgm:bulletEnabled val="1"/>
        </dgm:presLayoutVars>
      </dgm:prSet>
      <dgm:spPr/>
      <dgm:t>
        <a:bodyPr/>
        <a:lstStyle/>
        <a:p>
          <a:endParaRPr lang="ru-RU"/>
        </a:p>
      </dgm:t>
    </dgm:pt>
    <dgm:pt modelId="{0537D81C-EB6C-44A8-9105-2000AE9917AC}" type="pres">
      <dgm:prSet presAssocID="{A1F7340B-81BD-4FF8-8E42-1675C64FAB0E}"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F25E9481-553C-48E2-80AF-C16050177D99}" type="pres">
      <dgm:prSet presAssocID="{D3C0A46D-F3C2-4C83-A400-188B16EBFB04}" presName="sibTrans" presStyleCnt="0"/>
      <dgm:spPr/>
    </dgm:pt>
    <dgm:pt modelId="{37F54D96-5851-4D95-991E-B4E44D6F8240}" type="pres">
      <dgm:prSet presAssocID="{6AE77C1D-7CEA-43E3-A31C-A2544B4A7810}" presName="composite" presStyleCnt="0"/>
      <dgm:spPr/>
    </dgm:pt>
    <dgm:pt modelId="{85B25826-E3BF-499A-B28F-3328693FE779}" type="pres">
      <dgm:prSet presAssocID="{6AE77C1D-7CEA-43E3-A31C-A2544B4A7810}" presName="rect1" presStyleLbl="trAlignAcc1" presStyleIdx="1" presStyleCnt="5">
        <dgm:presLayoutVars>
          <dgm:bulletEnabled val="1"/>
        </dgm:presLayoutVars>
      </dgm:prSet>
      <dgm:spPr/>
      <dgm:t>
        <a:bodyPr/>
        <a:lstStyle/>
        <a:p>
          <a:endParaRPr lang="ru-RU"/>
        </a:p>
      </dgm:t>
    </dgm:pt>
    <dgm:pt modelId="{89EE8BE8-086A-42B3-B4FC-C4284D133456}" type="pres">
      <dgm:prSet presAssocID="{6AE77C1D-7CEA-43E3-A31C-A2544B4A7810}"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958A3A88-6268-476B-8997-C43CA5AE7F7C}" type="pres">
      <dgm:prSet presAssocID="{165F53C3-4BCB-4E73-B70D-6CACD4CFAEFF}" presName="sibTrans" presStyleCnt="0"/>
      <dgm:spPr/>
    </dgm:pt>
    <dgm:pt modelId="{C6904F2C-EEE7-46B1-B6BD-F046E8E7F6E8}" type="pres">
      <dgm:prSet presAssocID="{C8126935-BF97-4991-B768-3E1206788EF8}" presName="composite" presStyleCnt="0"/>
      <dgm:spPr/>
    </dgm:pt>
    <dgm:pt modelId="{CE7BBB86-B430-4097-B27D-02D2C8801561}" type="pres">
      <dgm:prSet presAssocID="{C8126935-BF97-4991-B768-3E1206788EF8}" presName="rect1" presStyleLbl="trAlignAcc1" presStyleIdx="2" presStyleCnt="5">
        <dgm:presLayoutVars>
          <dgm:bulletEnabled val="1"/>
        </dgm:presLayoutVars>
      </dgm:prSet>
      <dgm:spPr/>
      <dgm:t>
        <a:bodyPr/>
        <a:lstStyle/>
        <a:p>
          <a:endParaRPr lang="ru-RU"/>
        </a:p>
      </dgm:t>
    </dgm:pt>
    <dgm:pt modelId="{DBDE0A8A-157E-46D5-A87E-769262206A1B}" type="pres">
      <dgm:prSet presAssocID="{C8126935-BF97-4991-B768-3E1206788EF8}"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1000" r="-71000"/>
          </a:stretch>
        </a:blipFill>
      </dgm:spPr>
      <dgm:t>
        <a:bodyPr/>
        <a:lstStyle/>
        <a:p>
          <a:endParaRPr lang="ru-RU"/>
        </a:p>
      </dgm:t>
    </dgm:pt>
    <dgm:pt modelId="{3549F860-094A-43C7-8CFD-0BACD92250A9}" type="pres">
      <dgm:prSet presAssocID="{5BC521E9-637C-4FFB-A09E-DDB711BDED68}" presName="sibTrans" presStyleCnt="0"/>
      <dgm:spPr/>
    </dgm:pt>
    <dgm:pt modelId="{309570D8-F6FC-478B-9C73-10D203E503A0}" type="pres">
      <dgm:prSet presAssocID="{85120CF1-BCD3-4885-9950-EBE3A27D5688}" presName="composite" presStyleCnt="0"/>
      <dgm:spPr/>
    </dgm:pt>
    <dgm:pt modelId="{36FB2C4B-D68B-43B7-9FF4-7C404E4CE113}" type="pres">
      <dgm:prSet presAssocID="{85120CF1-BCD3-4885-9950-EBE3A27D5688}" presName="rect1" presStyleLbl="trAlignAcc1" presStyleIdx="3" presStyleCnt="5">
        <dgm:presLayoutVars>
          <dgm:bulletEnabled val="1"/>
        </dgm:presLayoutVars>
      </dgm:prSet>
      <dgm:spPr/>
      <dgm:t>
        <a:bodyPr/>
        <a:lstStyle/>
        <a:p>
          <a:endParaRPr lang="ru-RU"/>
        </a:p>
      </dgm:t>
    </dgm:pt>
    <dgm:pt modelId="{6A12F36E-60AB-4A0D-85EF-E6BC1407643A}" type="pres">
      <dgm:prSet presAssocID="{85120CF1-BCD3-4885-9950-EBE3A27D5688}" presName="rect2"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4E67C578-7322-45C5-AA57-3262C3294B0D}" type="pres">
      <dgm:prSet presAssocID="{693B5AC5-54B3-495F-B35C-F7A6A9DD1EB6}" presName="sibTrans" presStyleCnt="0"/>
      <dgm:spPr/>
    </dgm:pt>
    <dgm:pt modelId="{C9FF7170-79A0-465C-AD10-C270DF9A6E02}" type="pres">
      <dgm:prSet presAssocID="{057DE692-DE9F-411E-9BCC-FD4B72B62A2D}" presName="composite" presStyleCnt="0"/>
      <dgm:spPr/>
    </dgm:pt>
    <dgm:pt modelId="{2F8E3739-45E3-4BBA-ACD1-D5B02814FE3B}" type="pres">
      <dgm:prSet presAssocID="{057DE692-DE9F-411E-9BCC-FD4B72B62A2D}" presName="rect1" presStyleLbl="trAlignAcc1" presStyleIdx="4" presStyleCnt="5">
        <dgm:presLayoutVars>
          <dgm:bulletEnabled val="1"/>
        </dgm:presLayoutVars>
      </dgm:prSet>
      <dgm:spPr/>
      <dgm:t>
        <a:bodyPr/>
        <a:lstStyle/>
        <a:p>
          <a:endParaRPr lang="ru-RU"/>
        </a:p>
      </dgm:t>
    </dgm:pt>
    <dgm:pt modelId="{AEAFFB0D-80AE-4CAB-80B9-5FF780D28DF8}" type="pres">
      <dgm:prSet presAssocID="{057DE692-DE9F-411E-9BCC-FD4B72B62A2D}"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t>
        <a:bodyPr/>
        <a:lstStyle/>
        <a:p>
          <a:endParaRPr lang="ru-RU"/>
        </a:p>
      </dgm:t>
    </dgm:pt>
  </dgm:ptLst>
  <dgm:cxnLst>
    <dgm:cxn modelId="{8BCEBA5A-F272-4D49-97A0-AB565BE6F513}" srcId="{514AF9D4-290F-4F0C-A76F-2BE1F4BD1528}" destId="{A1F7340B-81BD-4FF8-8E42-1675C64FAB0E}" srcOrd="0" destOrd="0" parTransId="{5AAACE5C-F60A-4868-89B3-187AF1175505}" sibTransId="{D3C0A46D-F3C2-4C83-A400-188B16EBFB04}"/>
    <dgm:cxn modelId="{C78D7F11-F26D-4358-9AC9-9C029E17217C}" type="presOf" srcId="{85120CF1-BCD3-4885-9950-EBE3A27D5688}" destId="{36FB2C4B-D68B-43B7-9FF4-7C404E4CE113}" srcOrd="0" destOrd="0" presId="urn:microsoft.com/office/officeart/2008/layout/PictureStrips"/>
    <dgm:cxn modelId="{845F44A7-62AF-4627-9283-41FAB442C8AD}" type="presOf" srcId="{A1F7340B-81BD-4FF8-8E42-1675C64FAB0E}" destId="{E00A6DF7-2ACA-4E4A-BE47-B6EBA4E62756}" srcOrd="0" destOrd="0" presId="urn:microsoft.com/office/officeart/2008/layout/PictureStrips"/>
    <dgm:cxn modelId="{3E86B2F1-A629-4583-9F28-DF7291B5D606}" type="presOf" srcId="{C8126935-BF97-4991-B768-3E1206788EF8}" destId="{CE7BBB86-B430-4097-B27D-02D2C8801561}" srcOrd="0" destOrd="0" presId="urn:microsoft.com/office/officeart/2008/layout/PictureStrips"/>
    <dgm:cxn modelId="{07CE87CB-F082-42DC-97A4-20CB3EE4AD36}" type="presOf" srcId="{514AF9D4-290F-4F0C-A76F-2BE1F4BD1528}" destId="{07D5397D-7437-4649-9FEF-B3AD05B1E71A}" srcOrd="0" destOrd="0" presId="urn:microsoft.com/office/officeart/2008/layout/PictureStrips"/>
    <dgm:cxn modelId="{8120F9DE-53D9-45CE-A868-D8C04A7E4CE0}" srcId="{514AF9D4-290F-4F0C-A76F-2BE1F4BD1528}" destId="{057DE692-DE9F-411E-9BCC-FD4B72B62A2D}" srcOrd="4" destOrd="0" parTransId="{26D89F90-52E4-4397-9C6D-6AD0835021F5}" sibTransId="{BD6DADB9-6AA2-468C-B506-4D3ECE365804}"/>
    <dgm:cxn modelId="{5D40069C-9350-4AD2-AEAE-547985C1E713}" srcId="{514AF9D4-290F-4F0C-A76F-2BE1F4BD1528}" destId="{C8126935-BF97-4991-B768-3E1206788EF8}" srcOrd="2" destOrd="0" parTransId="{E11C6F4C-489A-42CD-9EC8-9819D7582AFD}" sibTransId="{5BC521E9-637C-4FFB-A09E-DDB711BDED68}"/>
    <dgm:cxn modelId="{AB2BFF12-E2FE-4F74-9495-C02470703890}" type="presOf" srcId="{057DE692-DE9F-411E-9BCC-FD4B72B62A2D}" destId="{2F8E3739-45E3-4BBA-ACD1-D5B02814FE3B}" srcOrd="0" destOrd="0" presId="urn:microsoft.com/office/officeart/2008/layout/PictureStrips"/>
    <dgm:cxn modelId="{ECEC88AD-6FB9-4E60-822D-1DEE5377C745}" srcId="{514AF9D4-290F-4F0C-A76F-2BE1F4BD1528}" destId="{85120CF1-BCD3-4885-9950-EBE3A27D5688}" srcOrd="3" destOrd="0" parTransId="{DFD17645-1575-4677-9946-3CAE1438F005}" sibTransId="{693B5AC5-54B3-495F-B35C-F7A6A9DD1EB6}"/>
    <dgm:cxn modelId="{29B40F75-15B9-43E3-AB65-BF17EA99F386}" type="presOf" srcId="{6AE77C1D-7CEA-43E3-A31C-A2544B4A7810}" destId="{85B25826-E3BF-499A-B28F-3328693FE779}" srcOrd="0" destOrd="0" presId="urn:microsoft.com/office/officeart/2008/layout/PictureStrips"/>
    <dgm:cxn modelId="{2F6A2312-31EB-4B18-AAEC-792C282D937A}" srcId="{514AF9D4-290F-4F0C-A76F-2BE1F4BD1528}" destId="{6AE77C1D-7CEA-43E3-A31C-A2544B4A7810}" srcOrd="1" destOrd="0" parTransId="{BBF56451-1E86-4E42-B5B6-051C05A6E12D}" sibTransId="{165F53C3-4BCB-4E73-B70D-6CACD4CFAEFF}"/>
    <dgm:cxn modelId="{1BF75A61-44BB-4A8B-A8C7-A99D27712040}" type="presParOf" srcId="{07D5397D-7437-4649-9FEF-B3AD05B1E71A}" destId="{115A320A-2A19-4E8E-BF7E-EAD63B44461D}" srcOrd="0" destOrd="0" presId="urn:microsoft.com/office/officeart/2008/layout/PictureStrips"/>
    <dgm:cxn modelId="{A665CAD4-8DFC-4D0F-B0FF-3EF60A354B22}" type="presParOf" srcId="{115A320A-2A19-4E8E-BF7E-EAD63B44461D}" destId="{E00A6DF7-2ACA-4E4A-BE47-B6EBA4E62756}" srcOrd="0" destOrd="0" presId="urn:microsoft.com/office/officeart/2008/layout/PictureStrips"/>
    <dgm:cxn modelId="{63306214-F9E3-4588-93AB-74DD07960566}" type="presParOf" srcId="{115A320A-2A19-4E8E-BF7E-EAD63B44461D}" destId="{0537D81C-EB6C-44A8-9105-2000AE9917AC}" srcOrd="1" destOrd="0" presId="urn:microsoft.com/office/officeart/2008/layout/PictureStrips"/>
    <dgm:cxn modelId="{34FD657F-BC22-4A58-A6C7-F8D53AD8F4DD}" type="presParOf" srcId="{07D5397D-7437-4649-9FEF-B3AD05B1E71A}" destId="{F25E9481-553C-48E2-80AF-C16050177D99}" srcOrd="1" destOrd="0" presId="urn:microsoft.com/office/officeart/2008/layout/PictureStrips"/>
    <dgm:cxn modelId="{124FA526-D7AE-45E7-89EC-3E5310C237A9}" type="presParOf" srcId="{07D5397D-7437-4649-9FEF-B3AD05B1E71A}" destId="{37F54D96-5851-4D95-991E-B4E44D6F8240}" srcOrd="2" destOrd="0" presId="urn:microsoft.com/office/officeart/2008/layout/PictureStrips"/>
    <dgm:cxn modelId="{B2CD0DDA-4BFE-4BCD-8BD6-BB5482F811AB}" type="presParOf" srcId="{37F54D96-5851-4D95-991E-B4E44D6F8240}" destId="{85B25826-E3BF-499A-B28F-3328693FE779}" srcOrd="0" destOrd="0" presId="urn:microsoft.com/office/officeart/2008/layout/PictureStrips"/>
    <dgm:cxn modelId="{D6948B0B-93FC-4644-9294-B02D1CAAA6B7}" type="presParOf" srcId="{37F54D96-5851-4D95-991E-B4E44D6F8240}" destId="{89EE8BE8-086A-42B3-B4FC-C4284D133456}" srcOrd="1" destOrd="0" presId="urn:microsoft.com/office/officeart/2008/layout/PictureStrips"/>
    <dgm:cxn modelId="{1401142D-7F3E-4B0D-845C-02A532BED951}" type="presParOf" srcId="{07D5397D-7437-4649-9FEF-B3AD05B1E71A}" destId="{958A3A88-6268-476B-8997-C43CA5AE7F7C}" srcOrd="3" destOrd="0" presId="urn:microsoft.com/office/officeart/2008/layout/PictureStrips"/>
    <dgm:cxn modelId="{35AE9080-B956-4EBB-9EA0-1AC51597662F}" type="presParOf" srcId="{07D5397D-7437-4649-9FEF-B3AD05B1E71A}" destId="{C6904F2C-EEE7-46B1-B6BD-F046E8E7F6E8}" srcOrd="4" destOrd="0" presId="urn:microsoft.com/office/officeart/2008/layout/PictureStrips"/>
    <dgm:cxn modelId="{11A3A53C-3A2A-41FF-9F3D-2C65B69AC8D6}" type="presParOf" srcId="{C6904F2C-EEE7-46B1-B6BD-F046E8E7F6E8}" destId="{CE7BBB86-B430-4097-B27D-02D2C8801561}" srcOrd="0" destOrd="0" presId="urn:microsoft.com/office/officeart/2008/layout/PictureStrips"/>
    <dgm:cxn modelId="{9AEC39AE-6859-426C-81AE-ABBAE8472606}" type="presParOf" srcId="{C6904F2C-EEE7-46B1-B6BD-F046E8E7F6E8}" destId="{DBDE0A8A-157E-46D5-A87E-769262206A1B}" srcOrd="1" destOrd="0" presId="urn:microsoft.com/office/officeart/2008/layout/PictureStrips"/>
    <dgm:cxn modelId="{E07A34D5-F897-4DEB-B03A-432B23644BC3}" type="presParOf" srcId="{07D5397D-7437-4649-9FEF-B3AD05B1E71A}" destId="{3549F860-094A-43C7-8CFD-0BACD92250A9}" srcOrd="5" destOrd="0" presId="urn:microsoft.com/office/officeart/2008/layout/PictureStrips"/>
    <dgm:cxn modelId="{BC349E59-A08A-4AE9-A90F-77589E976242}" type="presParOf" srcId="{07D5397D-7437-4649-9FEF-B3AD05B1E71A}" destId="{309570D8-F6FC-478B-9C73-10D203E503A0}" srcOrd="6" destOrd="0" presId="urn:microsoft.com/office/officeart/2008/layout/PictureStrips"/>
    <dgm:cxn modelId="{16FA7AD5-7E58-4234-B9D2-31CF3D67D2FF}" type="presParOf" srcId="{309570D8-F6FC-478B-9C73-10D203E503A0}" destId="{36FB2C4B-D68B-43B7-9FF4-7C404E4CE113}" srcOrd="0" destOrd="0" presId="urn:microsoft.com/office/officeart/2008/layout/PictureStrips"/>
    <dgm:cxn modelId="{FB9909EE-5136-40FE-AC50-9837FE918656}" type="presParOf" srcId="{309570D8-F6FC-478B-9C73-10D203E503A0}" destId="{6A12F36E-60AB-4A0D-85EF-E6BC1407643A}" srcOrd="1" destOrd="0" presId="urn:microsoft.com/office/officeart/2008/layout/PictureStrips"/>
    <dgm:cxn modelId="{15FC8EDD-D605-437A-BF7A-B24F67D35B00}" type="presParOf" srcId="{07D5397D-7437-4649-9FEF-B3AD05B1E71A}" destId="{4E67C578-7322-45C5-AA57-3262C3294B0D}" srcOrd="7" destOrd="0" presId="urn:microsoft.com/office/officeart/2008/layout/PictureStrips"/>
    <dgm:cxn modelId="{064F1F2A-B624-4915-AA73-99B68484CFC7}" type="presParOf" srcId="{07D5397D-7437-4649-9FEF-B3AD05B1E71A}" destId="{C9FF7170-79A0-465C-AD10-C270DF9A6E02}" srcOrd="8" destOrd="0" presId="urn:microsoft.com/office/officeart/2008/layout/PictureStrips"/>
    <dgm:cxn modelId="{31B9C7D1-2D55-4C38-835C-75003C05A17C}" type="presParOf" srcId="{C9FF7170-79A0-465C-AD10-C270DF9A6E02}" destId="{2F8E3739-45E3-4BBA-ACD1-D5B02814FE3B}" srcOrd="0" destOrd="0" presId="urn:microsoft.com/office/officeart/2008/layout/PictureStrips"/>
    <dgm:cxn modelId="{97FC29B8-A86B-4EEB-BA70-34FFDB5C2609}" type="presParOf" srcId="{C9FF7170-79A0-465C-AD10-C270DF9A6E02}" destId="{AEAFFB0D-80AE-4CAB-80B9-5FF780D28DF8}"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50636D-3B14-4A81-B63D-977FA061339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u-RU"/>
        </a:p>
      </dgm:t>
    </dgm:pt>
    <dgm:pt modelId="{34287722-9135-472A-A17C-D3C8E5DCFC46}">
      <dgm:prSet phldrT="[Текст]"/>
      <dgm:spPr/>
      <dgm:t>
        <a:bodyPr/>
        <a:lstStyle/>
        <a:p>
          <a:r>
            <a:rPr lang="ru-RU" dirty="0" smtClean="0"/>
            <a:t>Подобрать материал, который затрагивает  общественные ценности</a:t>
          </a:r>
          <a:endParaRPr lang="ru-RU" dirty="0"/>
        </a:p>
      </dgm:t>
    </dgm:pt>
    <dgm:pt modelId="{934603B6-64D9-4F5F-8128-84E6026D407E}" type="parTrans" cxnId="{E251E88B-ADF2-43A0-B0D5-2DF037852AC5}">
      <dgm:prSet/>
      <dgm:spPr/>
      <dgm:t>
        <a:bodyPr/>
        <a:lstStyle/>
        <a:p>
          <a:endParaRPr lang="ru-RU"/>
        </a:p>
      </dgm:t>
    </dgm:pt>
    <dgm:pt modelId="{06951F7F-F713-42CE-8F92-E8B3A385386C}" type="sibTrans" cxnId="{E251E88B-ADF2-43A0-B0D5-2DF037852AC5}">
      <dgm:prSet/>
      <dgm:spPr/>
      <dgm:t>
        <a:bodyPr/>
        <a:lstStyle/>
        <a:p>
          <a:endParaRPr lang="ru-RU"/>
        </a:p>
      </dgm:t>
    </dgm:pt>
    <dgm:pt modelId="{46CED079-4E0A-4014-96E3-5331F96D296A}">
      <dgm:prSet phldrT="[Текст]"/>
      <dgm:spPr/>
      <dgm:t>
        <a:bodyPr/>
        <a:lstStyle/>
        <a:p>
          <a:r>
            <a:rPr lang="ru-RU" dirty="0" smtClean="0"/>
            <a:t>Определить вид дискуссии</a:t>
          </a:r>
          <a:endParaRPr lang="ru-RU" dirty="0"/>
        </a:p>
      </dgm:t>
    </dgm:pt>
    <dgm:pt modelId="{CBE79C2B-2837-4345-B030-B169A603DA2E}" type="parTrans" cxnId="{A046148E-52BA-4DF7-8B88-AFC2376B241E}">
      <dgm:prSet/>
      <dgm:spPr/>
      <dgm:t>
        <a:bodyPr/>
        <a:lstStyle/>
        <a:p>
          <a:endParaRPr lang="ru-RU"/>
        </a:p>
      </dgm:t>
    </dgm:pt>
    <dgm:pt modelId="{6323335A-9B86-4757-B0C5-BC302913C638}" type="sibTrans" cxnId="{A046148E-52BA-4DF7-8B88-AFC2376B241E}">
      <dgm:prSet/>
      <dgm:spPr/>
      <dgm:t>
        <a:bodyPr/>
        <a:lstStyle/>
        <a:p>
          <a:endParaRPr lang="ru-RU"/>
        </a:p>
      </dgm:t>
    </dgm:pt>
    <dgm:pt modelId="{48330AD1-7676-4AD0-8261-0F863490A26F}">
      <dgm:prSet phldrT="[Текст]"/>
      <dgm:spPr/>
      <dgm:t>
        <a:bodyPr/>
        <a:lstStyle/>
        <a:p>
          <a:r>
            <a:rPr lang="ru-RU" dirty="0" smtClean="0"/>
            <a:t>Ввести простые и понятные правила поведения</a:t>
          </a:r>
          <a:endParaRPr lang="ru-RU" dirty="0"/>
        </a:p>
      </dgm:t>
    </dgm:pt>
    <dgm:pt modelId="{7FD2C416-362D-4929-9291-11F3D319A263}" type="parTrans" cxnId="{4AD3B940-D63C-4329-8024-67E775710B55}">
      <dgm:prSet/>
      <dgm:spPr/>
      <dgm:t>
        <a:bodyPr/>
        <a:lstStyle/>
        <a:p>
          <a:endParaRPr lang="ru-RU"/>
        </a:p>
      </dgm:t>
    </dgm:pt>
    <dgm:pt modelId="{9A9C6156-2668-49BE-9676-C2F68A45B300}" type="sibTrans" cxnId="{4AD3B940-D63C-4329-8024-67E775710B55}">
      <dgm:prSet/>
      <dgm:spPr/>
      <dgm:t>
        <a:bodyPr/>
        <a:lstStyle/>
        <a:p>
          <a:endParaRPr lang="ru-RU"/>
        </a:p>
      </dgm:t>
    </dgm:pt>
    <dgm:pt modelId="{BCCA8745-97B9-4BB7-9F52-B364EC89219A}">
      <dgm:prSet/>
      <dgm:spPr/>
      <dgm:t>
        <a:bodyPr/>
        <a:lstStyle/>
        <a:p>
          <a:r>
            <a:rPr lang="ru-RU" dirty="0" smtClean="0"/>
            <a:t>Провести итоговую рефлексию</a:t>
          </a:r>
          <a:endParaRPr lang="ru-RU" dirty="0"/>
        </a:p>
      </dgm:t>
    </dgm:pt>
    <dgm:pt modelId="{D29A7571-9CC8-457A-923D-D0D3C80F97D0}" type="parTrans" cxnId="{404329A0-D3C7-40C6-A399-30E0076A54DA}">
      <dgm:prSet/>
      <dgm:spPr/>
      <dgm:t>
        <a:bodyPr/>
        <a:lstStyle/>
        <a:p>
          <a:endParaRPr lang="ru-RU"/>
        </a:p>
      </dgm:t>
    </dgm:pt>
    <dgm:pt modelId="{197586B3-E715-4D80-8D5F-B97F216F08FD}" type="sibTrans" cxnId="{404329A0-D3C7-40C6-A399-30E0076A54DA}">
      <dgm:prSet/>
      <dgm:spPr/>
      <dgm:t>
        <a:bodyPr/>
        <a:lstStyle/>
        <a:p>
          <a:endParaRPr lang="ru-RU"/>
        </a:p>
      </dgm:t>
    </dgm:pt>
    <dgm:pt modelId="{4C305E68-BD65-4DE1-8603-AD6A248CC9CE}" type="pres">
      <dgm:prSet presAssocID="{AF50636D-3B14-4A81-B63D-977FA0613397}" presName="linear" presStyleCnt="0">
        <dgm:presLayoutVars>
          <dgm:dir/>
          <dgm:animLvl val="lvl"/>
          <dgm:resizeHandles val="exact"/>
        </dgm:presLayoutVars>
      </dgm:prSet>
      <dgm:spPr/>
      <dgm:t>
        <a:bodyPr/>
        <a:lstStyle/>
        <a:p>
          <a:endParaRPr lang="ru-RU"/>
        </a:p>
      </dgm:t>
    </dgm:pt>
    <dgm:pt modelId="{1D34CB4C-75B4-4F0E-A816-E2EBB2288EFB}" type="pres">
      <dgm:prSet presAssocID="{34287722-9135-472A-A17C-D3C8E5DCFC46}" presName="parentLin" presStyleCnt="0"/>
      <dgm:spPr/>
    </dgm:pt>
    <dgm:pt modelId="{BA1489BE-C797-4731-B1B3-BEAC5DE821BA}" type="pres">
      <dgm:prSet presAssocID="{34287722-9135-472A-A17C-D3C8E5DCFC46}" presName="parentLeftMargin" presStyleLbl="node1" presStyleIdx="0" presStyleCnt="4"/>
      <dgm:spPr/>
      <dgm:t>
        <a:bodyPr/>
        <a:lstStyle/>
        <a:p>
          <a:endParaRPr lang="ru-RU"/>
        </a:p>
      </dgm:t>
    </dgm:pt>
    <dgm:pt modelId="{23E38841-77D9-40C6-A8B8-606B3DACC41F}" type="pres">
      <dgm:prSet presAssocID="{34287722-9135-472A-A17C-D3C8E5DCFC46}" presName="parentText" presStyleLbl="node1" presStyleIdx="0" presStyleCnt="4">
        <dgm:presLayoutVars>
          <dgm:chMax val="0"/>
          <dgm:bulletEnabled val="1"/>
        </dgm:presLayoutVars>
      </dgm:prSet>
      <dgm:spPr/>
      <dgm:t>
        <a:bodyPr/>
        <a:lstStyle/>
        <a:p>
          <a:endParaRPr lang="ru-RU"/>
        </a:p>
      </dgm:t>
    </dgm:pt>
    <dgm:pt modelId="{BB4CFB18-2A94-4D1F-93C1-2630E0DBC9DF}" type="pres">
      <dgm:prSet presAssocID="{34287722-9135-472A-A17C-D3C8E5DCFC46}" presName="negativeSpace" presStyleCnt="0"/>
      <dgm:spPr/>
    </dgm:pt>
    <dgm:pt modelId="{8D0F66F7-32DA-42B9-8ECA-ED2CECB3A2CB}" type="pres">
      <dgm:prSet presAssocID="{34287722-9135-472A-A17C-D3C8E5DCFC46}" presName="childText" presStyleLbl="conFgAcc1" presStyleIdx="0" presStyleCnt="4">
        <dgm:presLayoutVars>
          <dgm:bulletEnabled val="1"/>
        </dgm:presLayoutVars>
      </dgm:prSet>
      <dgm:spPr/>
    </dgm:pt>
    <dgm:pt modelId="{2371E9DD-19DB-4D9C-A3C8-F415499308EA}" type="pres">
      <dgm:prSet presAssocID="{06951F7F-F713-42CE-8F92-E8B3A385386C}" presName="spaceBetweenRectangles" presStyleCnt="0"/>
      <dgm:spPr/>
    </dgm:pt>
    <dgm:pt modelId="{DDC7F34B-A5BB-4FD8-AE3A-B775CE9A4537}" type="pres">
      <dgm:prSet presAssocID="{46CED079-4E0A-4014-96E3-5331F96D296A}" presName="parentLin" presStyleCnt="0"/>
      <dgm:spPr/>
    </dgm:pt>
    <dgm:pt modelId="{7A58E33F-3EA6-4CBF-90FA-C872E2A23E58}" type="pres">
      <dgm:prSet presAssocID="{46CED079-4E0A-4014-96E3-5331F96D296A}" presName="parentLeftMargin" presStyleLbl="node1" presStyleIdx="0" presStyleCnt="4"/>
      <dgm:spPr/>
      <dgm:t>
        <a:bodyPr/>
        <a:lstStyle/>
        <a:p>
          <a:endParaRPr lang="ru-RU"/>
        </a:p>
      </dgm:t>
    </dgm:pt>
    <dgm:pt modelId="{62B56229-B386-40DD-A4DD-8C5601C6B60D}" type="pres">
      <dgm:prSet presAssocID="{46CED079-4E0A-4014-96E3-5331F96D296A}" presName="parentText" presStyleLbl="node1" presStyleIdx="1" presStyleCnt="4">
        <dgm:presLayoutVars>
          <dgm:chMax val="0"/>
          <dgm:bulletEnabled val="1"/>
        </dgm:presLayoutVars>
      </dgm:prSet>
      <dgm:spPr/>
      <dgm:t>
        <a:bodyPr/>
        <a:lstStyle/>
        <a:p>
          <a:endParaRPr lang="ru-RU"/>
        </a:p>
      </dgm:t>
    </dgm:pt>
    <dgm:pt modelId="{5B5B6416-1ABC-439F-8783-4C1576926EC9}" type="pres">
      <dgm:prSet presAssocID="{46CED079-4E0A-4014-96E3-5331F96D296A}" presName="negativeSpace" presStyleCnt="0"/>
      <dgm:spPr/>
    </dgm:pt>
    <dgm:pt modelId="{3C99BE26-DCD7-49EB-8FC1-E098DCBD2019}" type="pres">
      <dgm:prSet presAssocID="{46CED079-4E0A-4014-96E3-5331F96D296A}" presName="childText" presStyleLbl="conFgAcc1" presStyleIdx="1" presStyleCnt="4">
        <dgm:presLayoutVars>
          <dgm:bulletEnabled val="1"/>
        </dgm:presLayoutVars>
      </dgm:prSet>
      <dgm:spPr/>
    </dgm:pt>
    <dgm:pt modelId="{77B48CD3-6BDE-43E2-B87B-D78370BD12B7}" type="pres">
      <dgm:prSet presAssocID="{6323335A-9B86-4757-B0C5-BC302913C638}" presName="spaceBetweenRectangles" presStyleCnt="0"/>
      <dgm:spPr/>
    </dgm:pt>
    <dgm:pt modelId="{C8CCCEDA-9BD5-4F2B-849A-58797167376E}" type="pres">
      <dgm:prSet presAssocID="{48330AD1-7676-4AD0-8261-0F863490A26F}" presName="parentLin" presStyleCnt="0"/>
      <dgm:spPr/>
    </dgm:pt>
    <dgm:pt modelId="{3F703D92-1843-4EF1-A32A-8CC89CB2B5AE}" type="pres">
      <dgm:prSet presAssocID="{48330AD1-7676-4AD0-8261-0F863490A26F}" presName="parentLeftMargin" presStyleLbl="node1" presStyleIdx="1" presStyleCnt="4"/>
      <dgm:spPr/>
      <dgm:t>
        <a:bodyPr/>
        <a:lstStyle/>
        <a:p>
          <a:endParaRPr lang="ru-RU"/>
        </a:p>
      </dgm:t>
    </dgm:pt>
    <dgm:pt modelId="{7E71EE0E-2448-4834-BD85-4DD9F57FFAAE}" type="pres">
      <dgm:prSet presAssocID="{48330AD1-7676-4AD0-8261-0F863490A26F}" presName="parentText" presStyleLbl="node1" presStyleIdx="2" presStyleCnt="4">
        <dgm:presLayoutVars>
          <dgm:chMax val="0"/>
          <dgm:bulletEnabled val="1"/>
        </dgm:presLayoutVars>
      </dgm:prSet>
      <dgm:spPr/>
      <dgm:t>
        <a:bodyPr/>
        <a:lstStyle/>
        <a:p>
          <a:endParaRPr lang="ru-RU"/>
        </a:p>
      </dgm:t>
    </dgm:pt>
    <dgm:pt modelId="{D70D5C44-80E9-4108-8F9F-0CFF1DFB7201}" type="pres">
      <dgm:prSet presAssocID="{48330AD1-7676-4AD0-8261-0F863490A26F}" presName="negativeSpace" presStyleCnt="0"/>
      <dgm:spPr/>
    </dgm:pt>
    <dgm:pt modelId="{108767B0-71BE-418B-8F5E-76B85D50F137}" type="pres">
      <dgm:prSet presAssocID="{48330AD1-7676-4AD0-8261-0F863490A26F}" presName="childText" presStyleLbl="conFgAcc1" presStyleIdx="2" presStyleCnt="4">
        <dgm:presLayoutVars>
          <dgm:bulletEnabled val="1"/>
        </dgm:presLayoutVars>
      </dgm:prSet>
      <dgm:spPr/>
    </dgm:pt>
    <dgm:pt modelId="{02C50418-D08C-4DB6-8E98-87D96B9A3BEB}" type="pres">
      <dgm:prSet presAssocID="{9A9C6156-2668-49BE-9676-C2F68A45B300}" presName="spaceBetweenRectangles" presStyleCnt="0"/>
      <dgm:spPr/>
    </dgm:pt>
    <dgm:pt modelId="{C9733DCC-6FD3-4854-BA2C-3F9459292880}" type="pres">
      <dgm:prSet presAssocID="{BCCA8745-97B9-4BB7-9F52-B364EC89219A}" presName="parentLin" presStyleCnt="0"/>
      <dgm:spPr/>
    </dgm:pt>
    <dgm:pt modelId="{40C0397F-62F4-48DA-A85E-42DB4BFF6EF7}" type="pres">
      <dgm:prSet presAssocID="{BCCA8745-97B9-4BB7-9F52-B364EC89219A}" presName="parentLeftMargin" presStyleLbl="node1" presStyleIdx="2" presStyleCnt="4"/>
      <dgm:spPr/>
      <dgm:t>
        <a:bodyPr/>
        <a:lstStyle/>
        <a:p>
          <a:endParaRPr lang="ru-RU"/>
        </a:p>
      </dgm:t>
    </dgm:pt>
    <dgm:pt modelId="{ED8F33BB-C0EA-4995-B89A-7DDB26D0A33E}" type="pres">
      <dgm:prSet presAssocID="{BCCA8745-97B9-4BB7-9F52-B364EC89219A}" presName="parentText" presStyleLbl="node1" presStyleIdx="3" presStyleCnt="4">
        <dgm:presLayoutVars>
          <dgm:chMax val="0"/>
          <dgm:bulletEnabled val="1"/>
        </dgm:presLayoutVars>
      </dgm:prSet>
      <dgm:spPr/>
      <dgm:t>
        <a:bodyPr/>
        <a:lstStyle/>
        <a:p>
          <a:endParaRPr lang="ru-RU"/>
        </a:p>
      </dgm:t>
    </dgm:pt>
    <dgm:pt modelId="{8ECDD89C-3182-42DE-8491-BC884C13149D}" type="pres">
      <dgm:prSet presAssocID="{BCCA8745-97B9-4BB7-9F52-B364EC89219A}" presName="negativeSpace" presStyleCnt="0"/>
      <dgm:spPr/>
    </dgm:pt>
    <dgm:pt modelId="{078CBA06-4AFB-41AB-965D-76E71112DE96}" type="pres">
      <dgm:prSet presAssocID="{BCCA8745-97B9-4BB7-9F52-B364EC89219A}" presName="childText" presStyleLbl="conFgAcc1" presStyleIdx="3" presStyleCnt="4">
        <dgm:presLayoutVars>
          <dgm:bulletEnabled val="1"/>
        </dgm:presLayoutVars>
      </dgm:prSet>
      <dgm:spPr/>
    </dgm:pt>
  </dgm:ptLst>
  <dgm:cxnLst>
    <dgm:cxn modelId="{A046148E-52BA-4DF7-8B88-AFC2376B241E}" srcId="{AF50636D-3B14-4A81-B63D-977FA0613397}" destId="{46CED079-4E0A-4014-96E3-5331F96D296A}" srcOrd="1" destOrd="0" parTransId="{CBE79C2B-2837-4345-B030-B169A603DA2E}" sibTransId="{6323335A-9B86-4757-B0C5-BC302913C638}"/>
    <dgm:cxn modelId="{E51DF53D-4EE7-4EDC-8F70-CB228FBE9C40}" type="presOf" srcId="{BCCA8745-97B9-4BB7-9F52-B364EC89219A}" destId="{40C0397F-62F4-48DA-A85E-42DB4BFF6EF7}" srcOrd="0" destOrd="0" presId="urn:microsoft.com/office/officeart/2005/8/layout/list1"/>
    <dgm:cxn modelId="{404329A0-D3C7-40C6-A399-30E0076A54DA}" srcId="{AF50636D-3B14-4A81-B63D-977FA0613397}" destId="{BCCA8745-97B9-4BB7-9F52-B364EC89219A}" srcOrd="3" destOrd="0" parTransId="{D29A7571-9CC8-457A-923D-D0D3C80F97D0}" sibTransId="{197586B3-E715-4D80-8D5F-B97F216F08FD}"/>
    <dgm:cxn modelId="{9124F638-9410-4454-9A15-591ADB8C8CE3}" type="presOf" srcId="{46CED079-4E0A-4014-96E3-5331F96D296A}" destId="{7A58E33F-3EA6-4CBF-90FA-C872E2A23E58}" srcOrd="0" destOrd="0" presId="urn:microsoft.com/office/officeart/2005/8/layout/list1"/>
    <dgm:cxn modelId="{2AD8035D-4FB0-42DE-A906-92A49570ECA8}" type="presOf" srcId="{34287722-9135-472A-A17C-D3C8E5DCFC46}" destId="{BA1489BE-C797-4731-B1B3-BEAC5DE821BA}" srcOrd="0" destOrd="0" presId="urn:microsoft.com/office/officeart/2005/8/layout/list1"/>
    <dgm:cxn modelId="{BD98BEE0-4C82-406B-9A54-518E0094D4B2}" type="presOf" srcId="{34287722-9135-472A-A17C-D3C8E5DCFC46}" destId="{23E38841-77D9-40C6-A8B8-606B3DACC41F}" srcOrd="1" destOrd="0" presId="urn:microsoft.com/office/officeart/2005/8/layout/list1"/>
    <dgm:cxn modelId="{DB5BD823-8EFA-4D0B-A539-D53B2836B661}" type="presOf" srcId="{AF50636D-3B14-4A81-B63D-977FA0613397}" destId="{4C305E68-BD65-4DE1-8603-AD6A248CC9CE}" srcOrd="0" destOrd="0" presId="urn:microsoft.com/office/officeart/2005/8/layout/list1"/>
    <dgm:cxn modelId="{27BB0E58-27AB-43FC-8CA8-DA3BE79D04E4}" type="presOf" srcId="{48330AD1-7676-4AD0-8261-0F863490A26F}" destId="{7E71EE0E-2448-4834-BD85-4DD9F57FFAAE}" srcOrd="1" destOrd="0" presId="urn:microsoft.com/office/officeart/2005/8/layout/list1"/>
    <dgm:cxn modelId="{9E85BF42-1C6D-48D6-86CD-AF2DEE6446F6}" type="presOf" srcId="{BCCA8745-97B9-4BB7-9F52-B364EC89219A}" destId="{ED8F33BB-C0EA-4995-B89A-7DDB26D0A33E}" srcOrd="1" destOrd="0" presId="urn:microsoft.com/office/officeart/2005/8/layout/list1"/>
    <dgm:cxn modelId="{4AD3B940-D63C-4329-8024-67E775710B55}" srcId="{AF50636D-3B14-4A81-B63D-977FA0613397}" destId="{48330AD1-7676-4AD0-8261-0F863490A26F}" srcOrd="2" destOrd="0" parTransId="{7FD2C416-362D-4929-9291-11F3D319A263}" sibTransId="{9A9C6156-2668-49BE-9676-C2F68A45B300}"/>
    <dgm:cxn modelId="{CB1D8E6B-FB91-4E51-A527-FF45A9863ED9}" type="presOf" srcId="{48330AD1-7676-4AD0-8261-0F863490A26F}" destId="{3F703D92-1843-4EF1-A32A-8CC89CB2B5AE}" srcOrd="0" destOrd="0" presId="urn:microsoft.com/office/officeart/2005/8/layout/list1"/>
    <dgm:cxn modelId="{E251E88B-ADF2-43A0-B0D5-2DF037852AC5}" srcId="{AF50636D-3B14-4A81-B63D-977FA0613397}" destId="{34287722-9135-472A-A17C-D3C8E5DCFC46}" srcOrd="0" destOrd="0" parTransId="{934603B6-64D9-4F5F-8128-84E6026D407E}" sibTransId="{06951F7F-F713-42CE-8F92-E8B3A385386C}"/>
    <dgm:cxn modelId="{6A547335-CE14-4CA5-8C8B-20D8A96579CA}" type="presOf" srcId="{46CED079-4E0A-4014-96E3-5331F96D296A}" destId="{62B56229-B386-40DD-A4DD-8C5601C6B60D}" srcOrd="1" destOrd="0" presId="urn:microsoft.com/office/officeart/2005/8/layout/list1"/>
    <dgm:cxn modelId="{2BAC842C-AEA0-4733-A038-EB7627FD3285}" type="presParOf" srcId="{4C305E68-BD65-4DE1-8603-AD6A248CC9CE}" destId="{1D34CB4C-75B4-4F0E-A816-E2EBB2288EFB}" srcOrd="0" destOrd="0" presId="urn:microsoft.com/office/officeart/2005/8/layout/list1"/>
    <dgm:cxn modelId="{666D0D97-3617-4DD9-A21E-E5B9B09D6621}" type="presParOf" srcId="{1D34CB4C-75B4-4F0E-A816-E2EBB2288EFB}" destId="{BA1489BE-C797-4731-B1B3-BEAC5DE821BA}" srcOrd="0" destOrd="0" presId="urn:microsoft.com/office/officeart/2005/8/layout/list1"/>
    <dgm:cxn modelId="{4A0429BD-011E-4385-8EF6-ADACF9974E3F}" type="presParOf" srcId="{1D34CB4C-75B4-4F0E-A816-E2EBB2288EFB}" destId="{23E38841-77D9-40C6-A8B8-606B3DACC41F}" srcOrd="1" destOrd="0" presId="urn:microsoft.com/office/officeart/2005/8/layout/list1"/>
    <dgm:cxn modelId="{82DBFF9C-E051-4DCA-A1FC-CB64D61C72DB}" type="presParOf" srcId="{4C305E68-BD65-4DE1-8603-AD6A248CC9CE}" destId="{BB4CFB18-2A94-4D1F-93C1-2630E0DBC9DF}" srcOrd="1" destOrd="0" presId="urn:microsoft.com/office/officeart/2005/8/layout/list1"/>
    <dgm:cxn modelId="{4944C4EA-F5CB-4A72-A06E-2D940D021EE0}" type="presParOf" srcId="{4C305E68-BD65-4DE1-8603-AD6A248CC9CE}" destId="{8D0F66F7-32DA-42B9-8ECA-ED2CECB3A2CB}" srcOrd="2" destOrd="0" presId="urn:microsoft.com/office/officeart/2005/8/layout/list1"/>
    <dgm:cxn modelId="{691B338A-9258-404D-A2BC-FF84B8FFF213}" type="presParOf" srcId="{4C305E68-BD65-4DE1-8603-AD6A248CC9CE}" destId="{2371E9DD-19DB-4D9C-A3C8-F415499308EA}" srcOrd="3" destOrd="0" presId="urn:microsoft.com/office/officeart/2005/8/layout/list1"/>
    <dgm:cxn modelId="{16E625FD-B14C-4950-BE57-DC0A37F5B745}" type="presParOf" srcId="{4C305E68-BD65-4DE1-8603-AD6A248CC9CE}" destId="{DDC7F34B-A5BB-4FD8-AE3A-B775CE9A4537}" srcOrd="4" destOrd="0" presId="urn:microsoft.com/office/officeart/2005/8/layout/list1"/>
    <dgm:cxn modelId="{E0316AAE-4E06-4FAA-BB58-A0DE56FE4C09}" type="presParOf" srcId="{DDC7F34B-A5BB-4FD8-AE3A-B775CE9A4537}" destId="{7A58E33F-3EA6-4CBF-90FA-C872E2A23E58}" srcOrd="0" destOrd="0" presId="urn:microsoft.com/office/officeart/2005/8/layout/list1"/>
    <dgm:cxn modelId="{89EE3458-20F7-4277-8170-FCBCDC481A84}" type="presParOf" srcId="{DDC7F34B-A5BB-4FD8-AE3A-B775CE9A4537}" destId="{62B56229-B386-40DD-A4DD-8C5601C6B60D}" srcOrd="1" destOrd="0" presId="urn:microsoft.com/office/officeart/2005/8/layout/list1"/>
    <dgm:cxn modelId="{A4C9F331-95C3-4B87-AC53-E1ED773E8D6E}" type="presParOf" srcId="{4C305E68-BD65-4DE1-8603-AD6A248CC9CE}" destId="{5B5B6416-1ABC-439F-8783-4C1576926EC9}" srcOrd="5" destOrd="0" presId="urn:microsoft.com/office/officeart/2005/8/layout/list1"/>
    <dgm:cxn modelId="{1D5F379A-A39E-4E50-AF1B-4C3BB4B527B8}" type="presParOf" srcId="{4C305E68-BD65-4DE1-8603-AD6A248CC9CE}" destId="{3C99BE26-DCD7-49EB-8FC1-E098DCBD2019}" srcOrd="6" destOrd="0" presId="urn:microsoft.com/office/officeart/2005/8/layout/list1"/>
    <dgm:cxn modelId="{BB56F2C6-D668-44F5-BD96-154F3B7F5190}" type="presParOf" srcId="{4C305E68-BD65-4DE1-8603-AD6A248CC9CE}" destId="{77B48CD3-6BDE-43E2-B87B-D78370BD12B7}" srcOrd="7" destOrd="0" presId="urn:microsoft.com/office/officeart/2005/8/layout/list1"/>
    <dgm:cxn modelId="{75245F98-E65F-4081-BC8B-F475A77B70C5}" type="presParOf" srcId="{4C305E68-BD65-4DE1-8603-AD6A248CC9CE}" destId="{C8CCCEDA-9BD5-4F2B-849A-58797167376E}" srcOrd="8" destOrd="0" presId="urn:microsoft.com/office/officeart/2005/8/layout/list1"/>
    <dgm:cxn modelId="{A5C1BADA-C154-4A7A-B2C6-F4D63E29F388}" type="presParOf" srcId="{C8CCCEDA-9BD5-4F2B-849A-58797167376E}" destId="{3F703D92-1843-4EF1-A32A-8CC89CB2B5AE}" srcOrd="0" destOrd="0" presId="urn:microsoft.com/office/officeart/2005/8/layout/list1"/>
    <dgm:cxn modelId="{0E64FB2A-5E64-4EE5-A42A-F4E5A010E8E6}" type="presParOf" srcId="{C8CCCEDA-9BD5-4F2B-849A-58797167376E}" destId="{7E71EE0E-2448-4834-BD85-4DD9F57FFAAE}" srcOrd="1" destOrd="0" presId="urn:microsoft.com/office/officeart/2005/8/layout/list1"/>
    <dgm:cxn modelId="{12ACD60B-F2F3-4CB2-9888-A196D37D9089}" type="presParOf" srcId="{4C305E68-BD65-4DE1-8603-AD6A248CC9CE}" destId="{D70D5C44-80E9-4108-8F9F-0CFF1DFB7201}" srcOrd="9" destOrd="0" presId="urn:microsoft.com/office/officeart/2005/8/layout/list1"/>
    <dgm:cxn modelId="{87C32400-BB44-4B3A-95E9-DA832F679624}" type="presParOf" srcId="{4C305E68-BD65-4DE1-8603-AD6A248CC9CE}" destId="{108767B0-71BE-418B-8F5E-76B85D50F137}" srcOrd="10" destOrd="0" presId="urn:microsoft.com/office/officeart/2005/8/layout/list1"/>
    <dgm:cxn modelId="{14932A32-3B2C-4CED-A9B2-D178F7E78E95}" type="presParOf" srcId="{4C305E68-BD65-4DE1-8603-AD6A248CC9CE}" destId="{02C50418-D08C-4DB6-8E98-87D96B9A3BEB}" srcOrd="11" destOrd="0" presId="urn:microsoft.com/office/officeart/2005/8/layout/list1"/>
    <dgm:cxn modelId="{10F021E1-CE14-47F7-AAAA-0B27A0D37F7E}" type="presParOf" srcId="{4C305E68-BD65-4DE1-8603-AD6A248CC9CE}" destId="{C9733DCC-6FD3-4854-BA2C-3F9459292880}" srcOrd="12" destOrd="0" presId="urn:microsoft.com/office/officeart/2005/8/layout/list1"/>
    <dgm:cxn modelId="{08058EA2-E6C1-40FE-B85E-A6B25B35F62B}" type="presParOf" srcId="{C9733DCC-6FD3-4854-BA2C-3F9459292880}" destId="{40C0397F-62F4-48DA-A85E-42DB4BFF6EF7}" srcOrd="0" destOrd="0" presId="urn:microsoft.com/office/officeart/2005/8/layout/list1"/>
    <dgm:cxn modelId="{A6A3A2EE-D04F-47FF-941C-09B90804764D}" type="presParOf" srcId="{C9733DCC-6FD3-4854-BA2C-3F9459292880}" destId="{ED8F33BB-C0EA-4995-B89A-7DDB26D0A33E}" srcOrd="1" destOrd="0" presId="urn:microsoft.com/office/officeart/2005/8/layout/list1"/>
    <dgm:cxn modelId="{81694C8B-5689-4DD7-A5C7-86CEFD96D5F0}" type="presParOf" srcId="{4C305E68-BD65-4DE1-8603-AD6A248CC9CE}" destId="{8ECDD89C-3182-42DE-8491-BC884C13149D}" srcOrd="13" destOrd="0" presId="urn:microsoft.com/office/officeart/2005/8/layout/list1"/>
    <dgm:cxn modelId="{92E02F17-3441-4C30-A0C8-81104A2BC10A}" type="presParOf" srcId="{4C305E68-BD65-4DE1-8603-AD6A248CC9CE}" destId="{078CBA06-4AFB-41AB-965D-76E71112DE9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66927-1934-4CA6-ADAA-83D0928590C0}">
      <dsp:nvSpPr>
        <dsp:cNvPr id="0" name=""/>
        <dsp:cNvSpPr/>
      </dsp:nvSpPr>
      <dsp:spPr>
        <a:xfrm rot="5400000">
          <a:off x="3737556" y="136082"/>
          <a:ext cx="2051442" cy="178475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Позитивное восприятие требований</a:t>
          </a:r>
          <a:endParaRPr lang="ru-RU" sz="1600" kern="1200" dirty="0"/>
        </a:p>
      </dsp:txBody>
      <dsp:txXfrm rot="-5400000">
        <a:off x="4149024" y="322421"/>
        <a:ext cx="1228506" cy="1412076"/>
      </dsp:txXfrm>
    </dsp:sp>
    <dsp:sp modelId="{89497460-51B1-4892-BE31-0AF8C0BC24C1}">
      <dsp:nvSpPr>
        <dsp:cNvPr id="0" name=""/>
        <dsp:cNvSpPr/>
      </dsp:nvSpPr>
      <dsp:spPr>
        <a:xfrm>
          <a:off x="5709813" y="413027"/>
          <a:ext cx="2289409" cy="1230865"/>
        </a:xfrm>
        <a:prstGeom prst="rect">
          <a:avLst/>
        </a:prstGeom>
        <a:noFill/>
        <a:ln>
          <a:noFill/>
        </a:ln>
        <a:effectLst/>
      </dsp:spPr>
      <dsp:style>
        <a:lnRef idx="0">
          <a:scrgbClr r="0" g="0" b="0"/>
        </a:lnRef>
        <a:fillRef idx="0">
          <a:scrgbClr r="0" g="0" b="0"/>
        </a:fillRef>
        <a:effectRef idx="0">
          <a:scrgbClr r="0" g="0" b="0"/>
        </a:effectRef>
        <a:fontRef idx="minor"/>
      </dsp:style>
    </dsp:sp>
    <dsp:sp modelId="{022C3510-F402-4B47-ABB1-DE279F0EB07B}">
      <dsp:nvSpPr>
        <dsp:cNvPr id="0" name=""/>
        <dsp:cNvSpPr/>
      </dsp:nvSpPr>
      <dsp:spPr>
        <a:xfrm rot="5400000">
          <a:off x="1810021" y="136082"/>
          <a:ext cx="2051442" cy="1784754"/>
        </a:xfrm>
        <a:prstGeom prst="hexagon">
          <a:avLst>
            <a:gd name="adj" fmla="val 25000"/>
            <a:gd name="vf" fmla="val 115470"/>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2221489" y="322421"/>
        <a:ext cx="1228506" cy="1412076"/>
      </dsp:txXfrm>
    </dsp:sp>
    <dsp:sp modelId="{7F44AE27-8D35-4A51-804E-7D8E75D4BC92}">
      <dsp:nvSpPr>
        <dsp:cNvPr id="0" name=""/>
        <dsp:cNvSpPr/>
      </dsp:nvSpPr>
      <dsp:spPr>
        <a:xfrm rot="5400000">
          <a:off x="2770096" y="1877347"/>
          <a:ext cx="2051442" cy="1784754"/>
        </a:xfrm>
        <a:prstGeom prst="hexagon">
          <a:avLst>
            <a:gd name="adj" fmla="val 25000"/>
            <a:gd name="vf" fmla="val 11547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Учитель – значимый взрослый</a:t>
          </a:r>
          <a:endParaRPr lang="ru-RU" sz="1600" kern="1200" dirty="0"/>
        </a:p>
      </dsp:txBody>
      <dsp:txXfrm rot="-5400000">
        <a:off x="3181564" y="2063686"/>
        <a:ext cx="1228506" cy="1412076"/>
      </dsp:txXfrm>
    </dsp:sp>
    <dsp:sp modelId="{6CD7840B-B544-48A4-8AD9-743FFE261EBA}">
      <dsp:nvSpPr>
        <dsp:cNvPr id="0" name=""/>
        <dsp:cNvSpPr/>
      </dsp:nvSpPr>
      <dsp:spPr>
        <a:xfrm>
          <a:off x="614030" y="2154291"/>
          <a:ext cx="2215557" cy="1230865"/>
        </a:xfrm>
        <a:prstGeom prst="rect">
          <a:avLst/>
        </a:prstGeom>
        <a:noFill/>
        <a:ln>
          <a:noFill/>
        </a:ln>
        <a:effectLst/>
      </dsp:spPr>
      <dsp:style>
        <a:lnRef idx="0">
          <a:scrgbClr r="0" g="0" b="0"/>
        </a:lnRef>
        <a:fillRef idx="0">
          <a:scrgbClr r="0" g="0" b="0"/>
        </a:fillRef>
        <a:effectRef idx="0">
          <a:scrgbClr r="0" g="0" b="0"/>
        </a:effectRef>
        <a:fontRef idx="minor"/>
      </dsp:style>
    </dsp:sp>
    <dsp:sp modelId="{CC50ABC7-C613-47AD-B58A-5CF64A3BAA22}">
      <dsp:nvSpPr>
        <dsp:cNvPr id="0" name=""/>
        <dsp:cNvSpPr/>
      </dsp:nvSpPr>
      <dsp:spPr>
        <a:xfrm rot="5400000">
          <a:off x="4697631" y="1877347"/>
          <a:ext cx="2051442" cy="1784754"/>
        </a:xfrm>
        <a:prstGeom prst="hexagon">
          <a:avLst>
            <a:gd name="adj" fmla="val 25000"/>
            <a:gd name="vf" fmla="val 115470"/>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ru-RU" sz="1700" kern="1200" dirty="0" smtClean="0"/>
            <a:t>Побуждение к  учебной дисциплине </a:t>
          </a:r>
          <a:endParaRPr lang="ru-RU" sz="1700" kern="1200" dirty="0"/>
        </a:p>
      </dsp:txBody>
      <dsp:txXfrm rot="-5400000">
        <a:off x="5109099" y="2063686"/>
        <a:ext cx="1228506" cy="1412076"/>
      </dsp:txXfrm>
    </dsp:sp>
    <dsp:sp modelId="{55F70EC4-22F2-46E2-B9C6-E57C958352D7}">
      <dsp:nvSpPr>
        <dsp:cNvPr id="0" name=""/>
        <dsp:cNvSpPr/>
      </dsp:nvSpPr>
      <dsp:spPr>
        <a:xfrm rot="5400000">
          <a:off x="3684621" y="3621350"/>
          <a:ext cx="2051442" cy="1784754"/>
        </a:xfrm>
        <a:prstGeom prst="hexagon">
          <a:avLst>
            <a:gd name="adj" fmla="val 25000"/>
            <a:gd name="vf" fmla="val 11547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t>Образец для подражания </a:t>
          </a:r>
          <a:endParaRPr lang="ru-RU" sz="1600" kern="1200" dirty="0"/>
        </a:p>
      </dsp:txBody>
      <dsp:txXfrm rot="-5400000">
        <a:off x="4096089" y="3807689"/>
        <a:ext cx="1228506" cy="1412076"/>
      </dsp:txXfrm>
    </dsp:sp>
    <dsp:sp modelId="{25E63C18-50F7-4A47-B1EB-20C6A58EEFD1}">
      <dsp:nvSpPr>
        <dsp:cNvPr id="0" name=""/>
        <dsp:cNvSpPr/>
      </dsp:nvSpPr>
      <dsp:spPr>
        <a:xfrm>
          <a:off x="5709813" y="3895556"/>
          <a:ext cx="2289409" cy="1230865"/>
        </a:xfrm>
        <a:prstGeom prst="rect">
          <a:avLst/>
        </a:prstGeom>
        <a:noFill/>
        <a:ln>
          <a:noFill/>
        </a:ln>
        <a:effectLst/>
      </dsp:spPr>
      <dsp:style>
        <a:lnRef idx="0">
          <a:scrgbClr r="0" g="0" b="0"/>
        </a:lnRef>
        <a:fillRef idx="0">
          <a:scrgbClr r="0" g="0" b="0"/>
        </a:fillRef>
        <a:effectRef idx="0">
          <a:scrgbClr r="0" g="0" b="0"/>
        </a:effectRef>
        <a:fontRef idx="minor"/>
      </dsp:style>
    </dsp:sp>
    <dsp:sp modelId="{12F657DB-34A9-4A6E-944D-D0A7977C6FEC}">
      <dsp:nvSpPr>
        <dsp:cNvPr id="0" name=""/>
        <dsp:cNvSpPr/>
      </dsp:nvSpPr>
      <dsp:spPr>
        <a:xfrm rot="5400000">
          <a:off x="1810021" y="3618611"/>
          <a:ext cx="2051442" cy="1784754"/>
        </a:xfrm>
        <a:prstGeom prst="hexagon">
          <a:avLst>
            <a:gd name="adj" fmla="val 25000"/>
            <a:gd name="vf" fmla="val 11547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ru-RU" sz="3600" kern="1200"/>
        </a:p>
      </dsp:txBody>
      <dsp:txXfrm rot="-5400000">
        <a:off x="2221489" y="3804950"/>
        <a:ext cx="1228506" cy="141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8251-10F0-4D54-803E-54D1AB612CDE}">
      <dsp:nvSpPr>
        <dsp:cNvPr id="0" name=""/>
        <dsp:cNvSpPr/>
      </dsp:nvSpPr>
      <dsp:spPr>
        <a:xfrm rot="10800000">
          <a:off x="1385896" y="2035"/>
          <a:ext cx="4636304" cy="87242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Находить время, повод и темы для неформального общения со своими учениками</a:t>
          </a:r>
          <a:endParaRPr lang="ru-RU" sz="1500" kern="1200" dirty="0"/>
        </a:p>
      </dsp:txBody>
      <dsp:txXfrm rot="10800000">
        <a:off x="1604001" y="2035"/>
        <a:ext cx="4418199" cy="872422"/>
      </dsp:txXfrm>
    </dsp:sp>
    <dsp:sp modelId="{4377BFE0-94A4-4D5A-A214-89C42AAFA761}">
      <dsp:nvSpPr>
        <dsp:cNvPr id="0" name=""/>
        <dsp:cNvSpPr/>
      </dsp:nvSpPr>
      <dsp:spPr>
        <a:xfrm>
          <a:off x="961559" y="25782"/>
          <a:ext cx="872422" cy="8724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E21E4-1BD9-4387-9D12-3BDCBD57A66D}">
      <dsp:nvSpPr>
        <dsp:cNvPr id="0" name=""/>
        <dsp:cNvSpPr/>
      </dsp:nvSpPr>
      <dsp:spPr>
        <a:xfrm rot="10800000">
          <a:off x="1385896" y="1134881"/>
          <a:ext cx="4636304" cy="872422"/>
        </a:xfrm>
        <a:prstGeom prst="homePlat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Использовать на уроке знакомые детям примеры, образы, метафоры – из близких им книг, фильмов, мультиков, компьютерных игр</a:t>
          </a:r>
          <a:endParaRPr lang="ru-RU" sz="1500" kern="1200" dirty="0"/>
        </a:p>
      </dsp:txBody>
      <dsp:txXfrm rot="10800000">
        <a:off x="1604001" y="1134881"/>
        <a:ext cx="4418199" cy="872422"/>
      </dsp:txXfrm>
    </dsp:sp>
    <dsp:sp modelId="{CDC9A2B3-5AF2-48D1-9BAC-74579D5D003B}">
      <dsp:nvSpPr>
        <dsp:cNvPr id="0" name=""/>
        <dsp:cNvSpPr/>
      </dsp:nvSpPr>
      <dsp:spPr>
        <a:xfrm>
          <a:off x="949685" y="1134881"/>
          <a:ext cx="872422" cy="87242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D2255-98FC-4966-9A95-B2E5D31CF95A}">
      <dsp:nvSpPr>
        <dsp:cNvPr id="0" name=""/>
        <dsp:cNvSpPr/>
      </dsp:nvSpPr>
      <dsp:spPr>
        <a:xfrm rot="10800000">
          <a:off x="1385896" y="2267728"/>
          <a:ext cx="4636304" cy="872422"/>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Реализовывать на своих уроках мотивирующий потенциал юмора</a:t>
          </a:r>
          <a:endParaRPr lang="ru-RU" sz="1500" kern="1200" dirty="0"/>
        </a:p>
      </dsp:txBody>
      <dsp:txXfrm rot="10800000">
        <a:off x="1604001" y="2267728"/>
        <a:ext cx="4418199" cy="872422"/>
      </dsp:txXfrm>
    </dsp:sp>
    <dsp:sp modelId="{5489F7D3-99B2-4C73-ADE9-0E3C0D02368F}">
      <dsp:nvSpPr>
        <dsp:cNvPr id="0" name=""/>
        <dsp:cNvSpPr/>
      </dsp:nvSpPr>
      <dsp:spPr>
        <a:xfrm>
          <a:off x="949685" y="2267728"/>
          <a:ext cx="872422" cy="87242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0D681-1970-4EDF-88A8-B55888143EAB}">
      <dsp:nvSpPr>
        <dsp:cNvPr id="0" name=""/>
        <dsp:cNvSpPr/>
      </dsp:nvSpPr>
      <dsp:spPr>
        <a:xfrm rot="10800000">
          <a:off x="1385896" y="3400575"/>
          <a:ext cx="4636304" cy="872422"/>
        </a:xfrm>
        <a:prstGeom prst="homePlat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57150" rIns="106680" bIns="57150" numCol="1" spcCol="1270" anchor="ctr" anchorCtr="0">
          <a:noAutofit/>
        </a:bodyPr>
        <a:lstStyle/>
        <a:p>
          <a:pPr lvl="0" algn="ctr" defTabSz="666750">
            <a:lnSpc>
              <a:spcPct val="90000"/>
            </a:lnSpc>
            <a:spcBef>
              <a:spcPct val="0"/>
            </a:spcBef>
            <a:spcAft>
              <a:spcPct val="35000"/>
            </a:spcAft>
          </a:pPr>
          <a:r>
            <a:rPr lang="ru-RU" sz="1500" kern="1200" smtClean="0"/>
            <a:t>Чаще обращаться во время урока к личному опыту своих учеников</a:t>
          </a:r>
          <a:endParaRPr lang="ru-RU" sz="1500" kern="1200"/>
        </a:p>
      </dsp:txBody>
      <dsp:txXfrm rot="10800000">
        <a:off x="1604001" y="3400575"/>
        <a:ext cx="4418199" cy="872422"/>
      </dsp:txXfrm>
    </dsp:sp>
    <dsp:sp modelId="{64141979-E23B-4AFD-A896-C2E59C252F65}">
      <dsp:nvSpPr>
        <dsp:cNvPr id="0" name=""/>
        <dsp:cNvSpPr/>
      </dsp:nvSpPr>
      <dsp:spPr>
        <a:xfrm>
          <a:off x="925938" y="3424322"/>
          <a:ext cx="872422" cy="87242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154CA-9CB0-4703-8C70-0DF0F737F37E}">
      <dsp:nvSpPr>
        <dsp:cNvPr id="0" name=""/>
        <dsp:cNvSpPr/>
      </dsp:nvSpPr>
      <dsp:spPr>
        <a:xfrm rot="10800000">
          <a:off x="1385896" y="4533421"/>
          <a:ext cx="4636304" cy="872422"/>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Акцентировать внимание на индивидуальных особенностях, интересах, увлечениях, привычках того или иного ученика</a:t>
          </a:r>
          <a:endParaRPr lang="ru-RU" sz="1500" kern="1200" dirty="0"/>
        </a:p>
      </dsp:txBody>
      <dsp:txXfrm rot="10800000">
        <a:off x="1604001" y="4533421"/>
        <a:ext cx="4418199" cy="872422"/>
      </dsp:txXfrm>
    </dsp:sp>
    <dsp:sp modelId="{0B30702F-E723-4D7E-8B4B-A5F336A497B9}">
      <dsp:nvSpPr>
        <dsp:cNvPr id="0" name=""/>
        <dsp:cNvSpPr/>
      </dsp:nvSpPr>
      <dsp:spPr>
        <a:xfrm>
          <a:off x="949685" y="4533421"/>
          <a:ext cx="872422" cy="87242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8251-10F0-4D54-803E-54D1AB612CDE}">
      <dsp:nvSpPr>
        <dsp:cNvPr id="0" name=""/>
        <dsp:cNvSpPr/>
      </dsp:nvSpPr>
      <dsp:spPr>
        <a:xfrm rot="10800000">
          <a:off x="1385896" y="2035"/>
          <a:ext cx="4636304" cy="87242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Проявлять особое внимание к ученикам, нуждающимся в таком внимании</a:t>
          </a:r>
          <a:endParaRPr lang="ru-RU" sz="1600" kern="1200" dirty="0"/>
        </a:p>
      </dsp:txBody>
      <dsp:txXfrm rot="10800000">
        <a:off x="1604001" y="2035"/>
        <a:ext cx="4418199" cy="872422"/>
      </dsp:txXfrm>
    </dsp:sp>
    <dsp:sp modelId="{4377BFE0-94A4-4D5A-A214-89C42AAFA761}">
      <dsp:nvSpPr>
        <dsp:cNvPr id="0" name=""/>
        <dsp:cNvSpPr/>
      </dsp:nvSpPr>
      <dsp:spPr>
        <a:xfrm>
          <a:off x="949685" y="2035"/>
          <a:ext cx="872422" cy="87242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E21E4-1BD9-4387-9D12-3BDCBD57A66D}">
      <dsp:nvSpPr>
        <dsp:cNvPr id="0" name=""/>
        <dsp:cNvSpPr/>
      </dsp:nvSpPr>
      <dsp:spPr>
        <a:xfrm rot="10800000">
          <a:off x="1385896" y="1134881"/>
          <a:ext cx="4636304" cy="872422"/>
        </a:xfrm>
        <a:prstGeom prst="homePlat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Обращаться к вымышленному образу учеников, создавая вокруг какой-то учебной проблемы небольшой фантазийный мирок</a:t>
          </a:r>
          <a:endParaRPr lang="ru-RU" sz="1600" kern="1200" dirty="0"/>
        </a:p>
      </dsp:txBody>
      <dsp:txXfrm rot="10800000">
        <a:off x="1604001" y="1134881"/>
        <a:ext cx="4418199" cy="872422"/>
      </dsp:txXfrm>
    </dsp:sp>
    <dsp:sp modelId="{CDC9A2B3-5AF2-48D1-9BAC-74579D5D003B}">
      <dsp:nvSpPr>
        <dsp:cNvPr id="0" name=""/>
        <dsp:cNvSpPr/>
      </dsp:nvSpPr>
      <dsp:spPr>
        <a:xfrm>
          <a:off x="949685" y="1134881"/>
          <a:ext cx="872422" cy="87242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8000" r="-3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D2255-98FC-4966-9A95-B2E5D31CF95A}">
      <dsp:nvSpPr>
        <dsp:cNvPr id="0" name=""/>
        <dsp:cNvSpPr/>
      </dsp:nvSpPr>
      <dsp:spPr>
        <a:xfrm rot="10800000">
          <a:off x="1385896" y="2267728"/>
          <a:ext cx="4636304" cy="872422"/>
        </a:xfrm>
        <a:prstGeom prst="homePlat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Заводить в классе маленькие, привлекательные для детей традиции</a:t>
          </a:r>
          <a:endParaRPr lang="ru-RU" sz="1600" kern="1200" dirty="0"/>
        </a:p>
      </dsp:txBody>
      <dsp:txXfrm rot="10800000">
        <a:off x="1604001" y="2267728"/>
        <a:ext cx="4418199" cy="872422"/>
      </dsp:txXfrm>
    </dsp:sp>
    <dsp:sp modelId="{5489F7D3-99B2-4C73-ADE9-0E3C0D02368F}">
      <dsp:nvSpPr>
        <dsp:cNvPr id="0" name=""/>
        <dsp:cNvSpPr/>
      </dsp:nvSpPr>
      <dsp:spPr>
        <a:xfrm>
          <a:off x="949685" y="2267728"/>
          <a:ext cx="872422" cy="87242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0D681-1970-4EDF-88A8-B55888143EAB}">
      <dsp:nvSpPr>
        <dsp:cNvPr id="0" name=""/>
        <dsp:cNvSpPr/>
      </dsp:nvSpPr>
      <dsp:spPr>
        <a:xfrm rot="10800000">
          <a:off x="1385896" y="3400575"/>
          <a:ext cx="4636304" cy="872422"/>
        </a:xfrm>
        <a:prstGeom prst="homePlat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Не бояться просить прощения у своих учеников – за свои ошибки, оговорки, несправедливо поставленные отметки</a:t>
          </a:r>
          <a:endParaRPr lang="ru-RU" sz="1600" kern="1200" dirty="0"/>
        </a:p>
      </dsp:txBody>
      <dsp:txXfrm rot="10800000">
        <a:off x="1604001" y="3400575"/>
        <a:ext cx="4418199" cy="872422"/>
      </dsp:txXfrm>
    </dsp:sp>
    <dsp:sp modelId="{64141979-E23B-4AFD-A896-C2E59C252F65}">
      <dsp:nvSpPr>
        <dsp:cNvPr id="0" name=""/>
        <dsp:cNvSpPr/>
      </dsp:nvSpPr>
      <dsp:spPr>
        <a:xfrm>
          <a:off x="949685" y="3400575"/>
          <a:ext cx="872422" cy="87242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154CA-9CB0-4703-8C70-0DF0F737F37E}">
      <dsp:nvSpPr>
        <dsp:cNvPr id="0" name=""/>
        <dsp:cNvSpPr/>
      </dsp:nvSpPr>
      <dsp:spPr>
        <a:xfrm rot="10800000">
          <a:off x="1385896" y="4533421"/>
          <a:ext cx="4636304" cy="872422"/>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714" tIns="60960" rIns="113792" bIns="60960" numCol="1" spcCol="1270" anchor="ctr" anchorCtr="0">
          <a:noAutofit/>
        </a:bodyPr>
        <a:lstStyle/>
        <a:p>
          <a:pPr lvl="0" algn="ctr" defTabSz="711200">
            <a:lnSpc>
              <a:spcPct val="90000"/>
            </a:lnSpc>
            <a:spcBef>
              <a:spcPct val="0"/>
            </a:spcBef>
            <a:spcAft>
              <a:spcPct val="35000"/>
            </a:spcAft>
          </a:pPr>
          <a:r>
            <a:rPr lang="ru-RU" sz="1600" kern="1200" dirty="0" smtClean="0"/>
            <a:t>Честно выполнять свою работу</a:t>
          </a:r>
          <a:endParaRPr lang="ru-RU" sz="1600" kern="1200" dirty="0"/>
        </a:p>
      </dsp:txBody>
      <dsp:txXfrm rot="10800000">
        <a:off x="1604001" y="4533421"/>
        <a:ext cx="4418199" cy="872422"/>
      </dsp:txXfrm>
    </dsp:sp>
    <dsp:sp modelId="{0B30702F-E723-4D7E-8B4B-A5F336A497B9}">
      <dsp:nvSpPr>
        <dsp:cNvPr id="0" name=""/>
        <dsp:cNvSpPr/>
      </dsp:nvSpPr>
      <dsp:spPr>
        <a:xfrm>
          <a:off x="949685" y="4533421"/>
          <a:ext cx="872422" cy="872422"/>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A6DF7-2ACA-4E4A-BE47-B6EBA4E62756}">
      <dsp:nvSpPr>
        <dsp:cNvPr id="0" name=""/>
        <dsp:cNvSpPr/>
      </dsp:nvSpPr>
      <dsp:spPr>
        <a:xfrm>
          <a:off x="941083" y="216925"/>
          <a:ext cx="3780108" cy="1181283"/>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23" tIns="125730" rIns="125730" bIns="125730" numCol="1" spcCol="1270" anchor="ctr" anchorCtr="0">
          <a:noAutofit/>
        </a:bodyPr>
        <a:lstStyle/>
        <a:p>
          <a:pPr lvl="0" algn="l" defTabSz="1466850">
            <a:lnSpc>
              <a:spcPct val="90000"/>
            </a:lnSpc>
            <a:spcBef>
              <a:spcPct val="0"/>
            </a:spcBef>
            <a:spcAft>
              <a:spcPct val="35000"/>
            </a:spcAft>
          </a:pPr>
          <a:r>
            <a:rPr lang="ru-RU" sz="3300" kern="1200" dirty="0" smtClean="0"/>
            <a:t>Учебные дискуссии</a:t>
          </a:r>
          <a:endParaRPr lang="ru-RU" sz="3300" kern="1200" dirty="0"/>
        </a:p>
      </dsp:txBody>
      <dsp:txXfrm>
        <a:off x="941083" y="216925"/>
        <a:ext cx="3780108" cy="1181283"/>
      </dsp:txXfrm>
    </dsp:sp>
    <dsp:sp modelId="{0537D81C-EB6C-44A8-9105-2000AE9917AC}">
      <dsp:nvSpPr>
        <dsp:cNvPr id="0" name=""/>
        <dsp:cNvSpPr/>
      </dsp:nvSpPr>
      <dsp:spPr>
        <a:xfrm>
          <a:off x="783578" y="46295"/>
          <a:ext cx="826898" cy="12403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B25826-E3BF-499A-B28F-3328693FE779}">
      <dsp:nvSpPr>
        <dsp:cNvPr id="0" name=""/>
        <dsp:cNvSpPr/>
      </dsp:nvSpPr>
      <dsp:spPr>
        <a:xfrm>
          <a:off x="5059500" y="216925"/>
          <a:ext cx="3780108" cy="1181283"/>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23" tIns="125730" rIns="125730" bIns="125730" numCol="1" spcCol="1270" anchor="ctr" anchorCtr="0">
          <a:noAutofit/>
        </a:bodyPr>
        <a:lstStyle/>
        <a:p>
          <a:pPr lvl="0" algn="l" defTabSz="1466850">
            <a:lnSpc>
              <a:spcPct val="90000"/>
            </a:lnSpc>
            <a:spcBef>
              <a:spcPct val="0"/>
            </a:spcBef>
            <a:spcAft>
              <a:spcPct val="35000"/>
            </a:spcAft>
          </a:pPr>
          <a:r>
            <a:rPr lang="ru-RU" sz="3300" kern="1200" dirty="0" smtClean="0"/>
            <a:t>Викторины </a:t>
          </a:r>
          <a:endParaRPr lang="ru-RU" sz="3300" kern="1200" dirty="0"/>
        </a:p>
      </dsp:txBody>
      <dsp:txXfrm>
        <a:off x="5059500" y="216925"/>
        <a:ext cx="3780108" cy="1181283"/>
      </dsp:txXfrm>
    </dsp:sp>
    <dsp:sp modelId="{89EE8BE8-086A-42B3-B4FC-C4284D133456}">
      <dsp:nvSpPr>
        <dsp:cNvPr id="0" name=""/>
        <dsp:cNvSpPr/>
      </dsp:nvSpPr>
      <dsp:spPr>
        <a:xfrm>
          <a:off x="4901996" y="46295"/>
          <a:ext cx="826898" cy="12403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BBB86-B430-4097-B27D-02D2C8801561}">
      <dsp:nvSpPr>
        <dsp:cNvPr id="0" name=""/>
        <dsp:cNvSpPr/>
      </dsp:nvSpPr>
      <dsp:spPr>
        <a:xfrm>
          <a:off x="941083" y="1704030"/>
          <a:ext cx="3780108" cy="1181283"/>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23" tIns="125730" rIns="125730" bIns="125730" numCol="1" spcCol="1270" anchor="ctr" anchorCtr="0">
          <a:noAutofit/>
        </a:bodyPr>
        <a:lstStyle/>
        <a:p>
          <a:pPr lvl="0" algn="l" defTabSz="1466850">
            <a:lnSpc>
              <a:spcPct val="90000"/>
            </a:lnSpc>
            <a:spcBef>
              <a:spcPct val="0"/>
            </a:spcBef>
            <a:spcAft>
              <a:spcPct val="35000"/>
            </a:spcAft>
          </a:pPr>
          <a:r>
            <a:rPr lang="ru-RU" sz="3300" kern="1200" dirty="0" smtClean="0"/>
            <a:t>Ролевые игры</a:t>
          </a:r>
          <a:endParaRPr lang="ru-RU" sz="3300" kern="1200" dirty="0"/>
        </a:p>
      </dsp:txBody>
      <dsp:txXfrm>
        <a:off x="941083" y="1704030"/>
        <a:ext cx="3780108" cy="1181283"/>
      </dsp:txXfrm>
    </dsp:sp>
    <dsp:sp modelId="{DBDE0A8A-157E-46D5-A87E-769262206A1B}">
      <dsp:nvSpPr>
        <dsp:cNvPr id="0" name=""/>
        <dsp:cNvSpPr/>
      </dsp:nvSpPr>
      <dsp:spPr>
        <a:xfrm>
          <a:off x="783578" y="1533400"/>
          <a:ext cx="826898" cy="12403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1000" r="-7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FB2C4B-D68B-43B7-9FF4-7C404E4CE113}">
      <dsp:nvSpPr>
        <dsp:cNvPr id="0" name=""/>
        <dsp:cNvSpPr/>
      </dsp:nvSpPr>
      <dsp:spPr>
        <a:xfrm>
          <a:off x="5059500" y="1704030"/>
          <a:ext cx="3780108" cy="1181283"/>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23" tIns="125730" rIns="125730" bIns="125730" numCol="1" spcCol="1270" anchor="ctr" anchorCtr="0">
          <a:noAutofit/>
        </a:bodyPr>
        <a:lstStyle/>
        <a:p>
          <a:pPr lvl="0" algn="l" defTabSz="1466850">
            <a:lnSpc>
              <a:spcPct val="90000"/>
            </a:lnSpc>
            <a:spcBef>
              <a:spcPct val="0"/>
            </a:spcBef>
            <a:spcAft>
              <a:spcPct val="35000"/>
            </a:spcAft>
          </a:pPr>
          <a:r>
            <a:rPr lang="ru-RU" sz="3300" kern="1200" dirty="0" smtClean="0"/>
            <a:t>Учебные проекты</a:t>
          </a:r>
          <a:endParaRPr lang="ru-RU" sz="3300" kern="1200" dirty="0"/>
        </a:p>
      </dsp:txBody>
      <dsp:txXfrm>
        <a:off x="5059500" y="1704030"/>
        <a:ext cx="3780108" cy="1181283"/>
      </dsp:txXfrm>
    </dsp:sp>
    <dsp:sp modelId="{6A12F36E-60AB-4A0D-85EF-E6BC1407643A}">
      <dsp:nvSpPr>
        <dsp:cNvPr id="0" name=""/>
        <dsp:cNvSpPr/>
      </dsp:nvSpPr>
      <dsp:spPr>
        <a:xfrm>
          <a:off x="4901996" y="1533400"/>
          <a:ext cx="826898" cy="1240348"/>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8E3739-45E3-4BBA-ACD1-D5B02814FE3B}">
      <dsp:nvSpPr>
        <dsp:cNvPr id="0" name=""/>
        <dsp:cNvSpPr/>
      </dsp:nvSpPr>
      <dsp:spPr>
        <a:xfrm>
          <a:off x="3000291" y="3191135"/>
          <a:ext cx="3780108" cy="1181283"/>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23" tIns="125730" rIns="125730" bIns="125730" numCol="1" spcCol="1270" anchor="ctr" anchorCtr="0">
          <a:noAutofit/>
        </a:bodyPr>
        <a:lstStyle/>
        <a:p>
          <a:pPr lvl="0" algn="l" defTabSz="1466850">
            <a:lnSpc>
              <a:spcPct val="90000"/>
            </a:lnSpc>
            <a:spcBef>
              <a:spcPct val="0"/>
            </a:spcBef>
            <a:spcAft>
              <a:spcPct val="35000"/>
            </a:spcAft>
          </a:pPr>
          <a:r>
            <a:rPr lang="ru-RU" sz="3300" kern="1200" dirty="0" smtClean="0"/>
            <a:t>Настольные игры</a:t>
          </a:r>
          <a:endParaRPr lang="ru-RU" sz="3300" kern="1200" dirty="0"/>
        </a:p>
      </dsp:txBody>
      <dsp:txXfrm>
        <a:off x="3000291" y="3191135"/>
        <a:ext cx="3780108" cy="1181283"/>
      </dsp:txXfrm>
    </dsp:sp>
    <dsp:sp modelId="{AEAFFB0D-80AE-4CAB-80B9-5FF780D28DF8}">
      <dsp:nvSpPr>
        <dsp:cNvPr id="0" name=""/>
        <dsp:cNvSpPr/>
      </dsp:nvSpPr>
      <dsp:spPr>
        <a:xfrm>
          <a:off x="2842787" y="3020505"/>
          <a:ext cx="826898" cy="12403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F66F7-32DA-42B9-8ECA-ED2CECB3A2CB}">
      <dsp:nvSpPr>
        <dsp:cNvPr id="0" name=""/>
        <dsp:cNvSpPr/>
      </dsp:nvSpPr>
      <dsp:spPr>
        <a:xfrm>
          <a:off x="0" y="1035558"/>
          <a:ext cx="10455703"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E38841-77D9-40C6-A8B8-606B3DACC41F}">
      <dsp:nvSpPr>
        <dsp:cNvPr id="0" name=""/>
        <dsp:cNvSpPr/>
      </dsp:nvSpPr>
      <dsp:spPr>
        <a:xfrm>
          <a:off x="522785" y="769878"/>
          <a:ext cx="7318992"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40" tIns="0" rIns="276640" bIns="0" numCol="1" spcCol="1270" anchor="ctr" anchorCtr="0">
          <a:noAutofit/>
        </a:bodyPr>
        <a:lstStyle/>
        <a:p>
          <a:pPr lvl="0" algn="l" defTabSz="800100">
            <a:lnSpc>
              <a:spcPct val="90000"/>
            </a:lnSpc>
            <a:spcBef>
              <a:spcPct val="0"/>
            </a:spcBef>
            <a:spcAft>
              <a:spcPct val="35000"/>
            </a:spcAft>
          </a:pPr>
          <a:r>
            <a:rPr lang="ru-RU" sz="1800" kern="1200" dirty="0" smtClean="0"/>
            <a:t>Подобрать материал, который затрагивает  общественные ценности</a:t>
          </a:r>
          <a:endParaRPr lang="ru-RU" sz="1800" kern="1200" dirty="0"/>
        </a:p>
      </dsp:txBody>
      <dsp:txXfrm>
        <a:off x="548724" y="795817"/>
        <a:ext cx="7267114" cy="479482"/>
      </dsp:txXfrm>
    </dsp:sp>
    <dsp:sp modelId="{3C99BE26-DCD7-49EB-8FC1-E098DCBD2019}">
      <dsp:nvSpPr>
        <dsp:cNvPr id="0" name=""/>
        <dsp:cNvSpPr/>
      </dsp:nvSpPr>
      <dsp:spPr>
        <a:xfrm>
          <a:off x="0" y="1852038"/>
          <a:ext cx="10455703" cy="4536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56229-B386-40DD-A4DD-8C5601C6B60D}">
      <dsp:nvSpPr>
        <dsp:cNvPr id="0" name=""/>
        <dsp:cNvSpPr/>
      </dsp:nvSpPr>
      <dsp:spPr>
        <a:xfrm>
          <a:off x="522785" y="1586358"/>
          <a:ext cx="7318992" cy="5313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40" tIns="0" rIns="276640" bIns="0" numCol="1" spcCol="1270" anchor="ctr" anchorCtr="0">
          <a:noAutofit/>
        </a:bodyPr>
        <a:lstStyle/>
        <a:p>
          <a:pPr lvl="0" algn="l" defTabSz="800100">
            <a:lnSpc>
              <a:spcPct val="90000"/>
            </a:lnSpc>
            <a:spcBef>
              <a:spcPct val="0"/>
            </a:spcBef>
            <a:spcAft>
              <a:spcPct val="35000"/>
            </a:spcAft>
          </a:pPr>
          <a:r>
            <a:rPr lang="ru-RU" sz="1800" kern="1200" dirty="0" smtClean="0"/>
            <a:t>Определить вид дискуссии</a:t>
          </a:r>
          <a:endParaRPr lang="ru-RU" sz="1800" kern="1200" dirty="0"/>
        </a:p>
      </dsp:txBody>
      <dsp:txXfrm>
        <a:off x="548724" y="1612297"/>
        <a:ext cx="7267114" cy="479482"/>
      </dsp:txXfrm>
    </dsp:sp>
    <dsp:sp modelId="{108767B0-71BE-418B-8F5E-76B85D50F137}">
      <dsp:nvSpPr>
        <dsp:cNvPr id="0" name=""/>
        <dsp:cNvSpPr/>
      </dsp:nvSpPr>
      <dsp:spPr>
        <a:xfrm>
          <a:off x="0" y="2668518"/>
          <a:ext cx="10455703" cy="4536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1EE0E-2448-4834-BD85-4DD9F57FFAAE}">
      <dsp:nvSpPr>
        <dsp:cNvPr id="0" name=""/>
        <dsp:cNvSpPr/>
      </dsp:nvSpPr>
      <dsp:spPr>
        <a:xfrm>
          <a:off x="522785" y="2402838"/>
          <a:ext cx="7318992" cy="5313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40" tIns="0" rIns="276640" bIns="0" numCol="1" spcCol="1270" anchor="ctr" anchorCtr="0">
          <a:noAutofit/>
        </a:bodyPr>
        <a:lstStyle/>
        <a:p>
          <a:pPr lvl="0" algn="l" defTabSz="800100">
            <a:lnSpc>
              <a:spcPct val="90000"/>
            </a:lnSpc>
            <a:spcBef>
              <a:spcPct val="0"/>
            </a:spcBef>
            <a:spcAft>
              <a:spcPct val="35000"/>
            </a:spcAft>
          </a:pPr>
          <a:r>
            <a:rPr lang="ru-RU" sz="1800" kern="1200" dirty="0" smtClean="0"/>
            <a:t>Ввести простые и понятные правила поведения</a:t>
          </a:r>
          <a:endParaRPr lang="ru-RU" sz="1800" kern="1200" dirty="0"/>
        </a:p>
      </dsp:txBody>
      <dsp:txXfrm>
        <a:off x="548724" y="2428777"/>
        <a:ext cx="7267114" cy="479482"/>
      </dsp:txXfrm>
    </dsp:sp>
    <dsp:sp modelId="{078CBA06-4AFB-41AB-965D-76E71112DE96}">
      <dsp:nvSpPr>
        <dsp:cNvPr id="0" name=""/>
        <dsp:cNvSpPr/>
      </dsp:nvSpPr>
      <dsp:spPr>
        <a:xfrm>
          <a:off x="0" y="3484999"/>
          <a:ext cx="10455703" cy="453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8F33BB-C0EA-4995-B89A-7DDB26D0A33E}">
      <dsp:nvSpPr>
        <dsp:cNvPr id="0" name=""/>
        <dsp:cNvSpPr/>
      </dsp:nvSpPr>
      <dsp:spPr>
        <a:xfrm>
          <a:off x="522785" y="3219319"/>
          <a:ext cx="7318992" cy="531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6640" tIns="0" rIns="276640" bIns="0" numCol="1" spcCol="1270" anchor="ctr" anchorCtr="0">
          <a:noAutofit/>
        </a:bodyPr>
        <a:lstStyle/>
        <a:p>
          <a:pPr lvl="0" algn="l" defTabSz="800100">
            <a:lnSpc>
              <a:spcPct val="90000"/>
            </a:lnSpc>
            <a:spcBef>
              <a:spcPct val="0"/>
            </a:spcBef>
            <a:spcAft>
              <a:spcPct val="35000"/>
            </a:spcAft>
          </a:pPr>
          <a:r>
            <a:rPr lang="ru-RU" sz="1800" kern="1200" dirty="0" smtClean="0"/>
            <a:t>Провести итоговую рефлексию</a:t>
          </a:r>
          <a:endParaRPr lang="ru-RU" sz="1800" kern="1200" dirty="0"/>
        </a:p>
      </dsp:txBody>
      <dsp:txXfrm>
        <a:off x="548724" y="3245258"/>
        <a:ext cx="7267114" cy="4794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232762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48510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186485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211956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105706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A6D818D-83F9-483B-8183-5B5325FB3BFD}"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186101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A6D818D-83F9-483B-8183-5B5325FB3BFD}" type="datetimeFigureOut">
              <a:rPr lang="ru-RU" smtClean="0"/>
              <a:t>23.03.2021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9114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A6D818D-83F9-483B-8183-5B5325FB3BFD}" type="datetimeFigureOut">
              <a:rPr lang="ru-RU" smtClean="0"/>
              <a:t>23.03.2021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73689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A6D818D-83F9-483B-8183-5B5325FB3BFD}" type="datetimeFigureOut">
              <a:rPr lang="ru-RU" smtClean="0"/>
              <a:t>23.03.2021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151262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6D818D-83F9-483B-8183-5B5325FB3BFD}"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90926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A6D818D-83F9-483B-8183-5B5325FB3BFD}" type="datetimeFigureOut">
              <a:rPr lang="ru-RU" smtClean="0"/>
              <a:t>23.03.2021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6029D0-6914-4687-B4E8-04D0D60D0EC6}" type="slidenum">
              <a:rPr lang="ru-RU" smtClean="0"/>
              <a:t>‹#›</a:t>
            </a:fld>
            <a:endParaRPr lang="ru-RU"/>
          </a:p>
        </p:txBody>
      </p:sp>
    </p:spTree>
    <p:extLst>
      <p:ext uri="{BB962C8B-B14F-4D97-AF65-F5344CB8AC3E}">
        <p14:creationId xmlns:p14="http://schemas.microsoft.com/office/powerpoint/2010/main" val="282037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D818D-83F9-483B-8183-5B5325FB3BFD}" type="datetimeFigureOut">
              <a:rPr lang="ru-RU" smtClean="0"/>
              <a:t>23.03.2021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029D0-6914-4687-B4E8-04D0D60D0EC6}" type="slidenum">
              <a:rPr lang="ru-RU" smtClean="0"/>
              <a:t>‹#›</a:t>
            </a:fld>
            <a:endParaRPr lang="ru-RU"/>
          </a:p>
        </p:txBody>
      </p:sp>
    </p:spTree>
    <p:extLst>
      <p:ext uri="{BB962C8B-B14F-4D97-AF65-F5344CB8AC3E}">
        <p14:creationId xmlns:p14="http://schemas.microsoft.com/office/powerpoint/2010/main" val="19323830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1122362"/>
            <a:ext cx="9144000" cy="3231274"/>
          </a:xfrm>
        </p:spPr>
        <p:txBody>
          <a:bodyPr>
            <a:normAutofit fontScale="90000"/>
          </a:bodyPr>
          <a:lstStyle/>
          <a:p>
            <a:r>
              <a:rPr lang="ru-RU" b="1" dirty="0" smtClean="0">
                <a:solidFill>
                  <a:schemeClr val="accent5">
                    <a:lumMod val="75000"/>
                  </a:schemeClr>
                </a:solidFill>
              </a:rPr>
              <a:t>Критерии </a:t>
            </a:r>
            <a:r>
              <a:rPr lang="ru-RU" b="1" dirty="0">
                <a:solidFill>
                  <a:schemeClr val="accent5">
                    <a:lumMod val="75000"/>
                  </a:schemeClr>
                </a:solidFill>
              </a:rPr>
              <a:t>эффективности учебного занятия в соответствии с программами воспитания</a:t>
            </a:r>
          </a:p>
        </p:txBody>
      </p:sp>
      <p:sp>
        <p:nvSpPr>
          <p:cNvPr id="3" name="Подзаголовок 2"/>
          <p:cNvSpPr>
            <a:spLocks noGrp="1"/>
          </p:cNvSpPr>
          <p:nvPr>
            <p:ph type="subTitle" idx="1"/>
          </p:nvPr>
        </p:nvSpPr>
        <p:spPr>
          <a:xfrm>
            <a:off x="1524000" y="4778257"/>
            <a:ext cx="9871881" cy="1395482"/>
          </a:xfrm>
        </p:spPr>
        <p:txBody>
          <a:bodyPr>
            <a:normAutofit fontScale="85000" lnSpcReduction="20000"/>
          </a:bodyPr>
          <a:lstStyle/>
          <a:p>
            <a:pPr algn="r"/>
            <a:r>
              <a:rPr lang="ru-RU" dirty="0" smtClean="0"/>
              <a:t>Заседание руководителей РМО</a:t>
            </a:r>
          </a:p>
          <a:p>
            <a:pPr algn="r"/>
            <a:r>
              <a:rPr lang="ru-RU" dirty="0" smtClean="0"/>
              <a:t>24.03.2021 г.</a:t>
            </a:r>
          </a:p>
          <a:p>
            <a:pPr algn="r"/>
            <a:endParaRPr lang="ru-RU" dirty="0"/>
          </a:p>
          <a:p>
            <a:pPr algn="r"/>
            <a:r>
              <a:rPr lang="ru-RU" dirty="0" smtClean="0"/>
              <a:t>Докладчик: Желтышева И.В.</a:t>
            </a:r>
            <a:endParaRPr lang="ru-RU"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237128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50544" y="818867"/>
            <a:ext cx="10499678" cy="1132763"/>
          </a:xfrm>
        </p:spPr>
        <p:txBody>
          <a:bodyPr>
            <a:normAutofit fontScale="90000"/>
          </a:bodyPr>
          <a:lstStyle/>
          <a:p>
            <a:r>
              <a:rPr lang="ru-RU" sz="4800" b="1" dirty="0">
                <a:solidFill>
                  <a:srgbClr val="0070C0"/>
                </a:solidFill>
              </a:rPr>
              <a:t>РАЗДЕЛ </a:t>
            </a:r>
            <a:r>
              <a:rPr lang="ru-RU" sz="4800" b="1" dirty="0" smtClean="0">
                <a:solidFill>
                  <a:srgbClr val="0070C0"/>
                </a:solidFill>
              </a:rPr>
              <a:t>3. «Виды, формы и содержание деятельности»</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r>
              <a:rPr lang="ru-RU" sz="2800" dirty="0"/>
              <a:t>В рабочую программу воспитания обязательно включаются все </a:t>
            </a:r>
            <a:r>
              <a:rPr lang="ru-RU" sz="2800" dirty="0" smtClean="0"/>
              <a:t>6 инвариантных модулей </a:t>
            </a:r>
            <a:r>
              <a:rPr lang="ru-RU" sz="2800" dirty="0"/>
              <a:t>* </a:t>
            </a:r>
            <a:endParaRPr lang="ru-RU" sz="2800" dirty="0" smtClean="0"/>
          </a:p>
          <a:p>
            <a:pPr algn="l"/>
            <a:endParaRPr lang="ru-RU" sz="2800" dirty="0" smtClean="0"/>
          </a:p>
          <a:p>
            <a:pPr algn="l"/>
            <a:r>
              <a:rPr lang="ru-RU" sz="2800" dirty="0" smtClean="0">
                <a:solidFill>
                  <a:schemeClr val="accent2">
                    <a:lumMod val="75000"/>
                  </a:schemeClr>
                </a:solidFill>
              </a:rPr>
              <a:t>В </a:t>
            </a:r>
            <a:r>
              <a:rPr lang="ru-RU" sz="2800" dirty="0">
                <a:solidFill>
                  <a:schemeClr val="accent2">
                    <a:lumMod val="75000"/>
                  </a:schemeClr>
                </a:solidFill>
              </a:rPr>
              <a:t>блок «вариативные модули» необходимо включить только </a:t>
            </a:r>
            <a:r>
              <a:rPr lang="ru-RU" sz="2800" dirty="0" smtClean="0">
                <a:solidFill>
                  <a:schemeClr val="accent2">
                    <a:lumMod val="75000"/>
                  </a:schemeClr>
                </a:solidFill>
              </a:rPr>
              <a:t>те, </a:t>
            </a:r>
            <a:r>
              <a:rPr lang="ru-RU" sz="2800" dirty="0">
                <a:solidFill>
                  <a:schemeClr val="accent2">
                    <a:lumMod val="75000"/>
                  </a:schemeClr>
                </a:solidFill>
              </a:rPr>
              <a:t>которые помогают в наибольшей степени реализовать воспитательный потенциал образовательной организации с учетом кадровых и материальных ресурсов. </a:t>
            </a:r>
            <a:r>
              <a:rPr lang="ru-RU" sz="2800" dirty="0" smtClean="0">
                <a:solidFill>
                  <a:schemeClr val="accent2">
                    <a:lumMod val="75000"/>
                  </a:schemeClr>
                </a:solidFill>
              </a:rPr>
              <a:t>Имеется 5 рекомендуемых </a:t>
            </a:r>
          </a:p>
          <a:p>
            <a:pPr algn="l"/>
            <a:endParaRPr lang="ru-RU" sz="1800" dirty="0" smtClean="0"/>
          </a:p>
          <a:p>
            <a:pPr algn="l"/>
            <a:endParaRPr lang="ru-RU" sz="1800" dirty="0"/>
          </a:p>
          <a:p>
            <a:pPr algn="l"/>
            <a:r>
              <a:rPr lang="ru-RU" sz="1800" dirty="0" smtClean="0"/>
              <a:t>*</a:t>
            </a:r>
            <a:r>
              <a:rPr lang="ru-RU" sz="1800" dirty="0"/>
              <a:t>модули «самоуправление» и «профориентация» не являются инвариантными для образовательных организаций, реализующих только образовательные программы начального общего образования</a:t>
            </a:r>
          </a:p>
          <a:p>
            <a:pPr algn="l"/>
            <a:endParaRPr lang="ru-RU" sz="2800" dirty="0">
              <a:solidFill>
                <a:schemeClr val="accent2">
                  <a:lumMod val="75000"/>
                </a:schemeClr>
              </a:solidFill>
            </a:endParaRPr>
          </a:p>
          <a:p>
            <a:pPr marL="457200" indent="-457200" algn="l">
              <a:buFontTx/>
              <a:buChar char="-"/>
            </a:pPr>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1881729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50544" y="818867"/>
            <a:ext cx="10499678" cy="1132763"/>
          </a:xfrm>
        </p:spPr>
        <p:txBody>
          <a:bodyPr>
            <a:normAutofit/>
          </a:bodyPr>
          <a:lstStyle/>
          <a:p>
            <a:r>
              <a:rPr lang="ru-RU" sz="4800" b="1" dirty="0" smtClean="0">
                <a:solidFill>
                  <a:srgbClr val="0070C0"/>
                </a:solidFill>
              </a:rPr>
              <a:t>Модули программы воспитания</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456806145"/>
              </p:ext>
            </p:extLst>
          </p:nvPr>
        </p:nvGraphicFramePr>
        <p:xfrm>
          <a:off x="887102" y="2074460"/>
          <a:ext cx="10153936" cy="3108960"/>
        </p:xfrm>
        <a:graphic>
          <a:graphicData uri="http://schemas.openxmlformats.org/drawingml/2006/table">
            <a:tbl>
              <a:tblPr firstRow="1" bandRow="1">
                <a:tableStyleId>{5C22544A-7EE6-4342-B048-85BDC9FD1C3A}</a:tableStyleId>
              </a:tblPr>
              <a:tblGrid>
                <a:gridCol w="5076968"/>
                <a:gridCol w="5076968"/>
              </a:tblGrid>
              <a:tr h="370840">
                <a:tc>
                  <a:txBody>
                    <a:bodyPr/>
                    <a:lstStyle/>
                    <a:p>
                      <a:r>
                        <a:rPr lang="ru-RU" sz="2400" dirty="0" smtClean="0"/>
                        <a:t>Инвариантные модули</a:t>
                      </a:r>
                      <a:endParaRPr lang="ru-RU" sz="2400" dirty="0"/>
                    </a:p>
                  </a:txBody>
                  <a:tcPr/>
                </a:tc>
                <a:tc>
                  <a:txBody>
                    <a:bodyPr/>
                    <a:lstStyle/>
                    <a:p>
                      <a:r>
                        <a:rPr lang="ru-RU" sz="2400" dirty="0" smtClean="0"/>
                        <a:t>Вариативные модули</a:t>
                      </a:r>
                      <a:endParaRPr lang="ru-RU" sz="2400" dirty="0"/>
                    </a:p>
                  </a:txBody>
                  <a:tcPr/>
                </a:tc>
              </a:tr>
              <a:tr h="370840">
                <a:tc>
                  <a:txBody>
                    <a:bodyPr/>
                    <a:lstStyle/>
                    <a:p>
                      <a:r>
                        <a:rPr lang="ru-RU" sz="2400" dirty="0" smtClean="0"/>
                        <a:t>- Классное руководство</a:t>
                      </a:r>
                    </a:p>
                    <a:p>
                      <a:pPr marL="285750" indent="-285750">
                        <a:buFontTx/>
                        <a:buChar char="-"/>
                      </a:pPr>
                      <a:r>
                        <a:rPr lang="ru-RU" sz="2400" dirty="0" smtClean="0"/>
                        <a:t>Школьный урок</a:t>
                      </a:r>
                    </a:p>
                    <a:p>
                      <a:pPr marL="285750" indent="-285750">
                        <a:buFontTx/>
                        <a:buChar char="-"/>
                      </a:pPr>
                      <a:r>
                        <a:rPr lang="ru-RU" sz="2400" dirty="0" smtClean="0"/>
                        <a:t>Курсы</a:t>
                      </a:r>
                      <a:r>
                        <a:rPr lang="ru-RU" sz="2400" baseline="0" dirty="0" smtClean="0"/>
                        <a:t> внеурочной деятельности</a:t>
                      </a:r>
                    </a:p>
                    <a:p>
                      <a:pPr marL="285750" indent="-285750">
                        <a:buFontTx/>
                        <a:buChar char="-"/>
                      </a:pPr>
                      <a:r>
                        <a:rPr lang="ru-RU" sz="2400" baseline="0" dirty="0" smtClean="0"/>
                        <a:t>Работа с родителями</a:t>
                      </a:r>
                    </a:p>
                    <a:p>
                      <a:pPr marL="285750" indent="-285750">
                        <a:buFontTx/>
                        <a:buChar char="-"/>
                      </a:pPr>
                      <a:r>
                        <a:rPr lang="ru-RU" sz="2400" baseline="0" dirty="0" smtClean="0"/>
                        <a:t>Самоуправление</a:t>
                      </a:r>
                      <a:r>
                        <a:rPr lang="ru-RU" sz="2400" dirty="0" smtClean="0"/>
                        <a:t>*</a:t>
                      </a:r>
                      <a:endParaRPr lang="ru-RU" sz="2400" baseline="0" dirty="0" smtClean="0"/>
                    </a:p>
                    <a:p>
                      <a:pPr marL="285750" indent="-285750">
                        <a:buFontTx/>
                        <a:buChar char="-"/>
                      </a:pPr>
                      <a:r>
                        <a:rPr lang="ru-RU" sz="2400" baseline="0" dirty="0" smtClean="0"/>
                        <a:t>Профориентация</a:t>
                      </a:r>
                      <a:r>
                        <a:rPr lang="ru-RU" sz="2400" dirty="0" smtClean="0"/>
                        <a:t>*</a:t>
                      </a:r>
                      <a:endParaRPr lang="ru-RU" sz="2400" dirty="0"/>
                    </a:p>
                  </a:txBody>
                  <a:tcPr/>
                </a:tc>
                <a:tc>
                  <a:txBody>
                    <a:bodyPr/>
                    <a:lstStyle/>
                    <a:p>
                      <a:pPr marL="285750" indent="-285750">
                        <a:buFontTx/>
                        <a:buChar char="-"/>
                      </a:pPr>
                      <a:r>
                        <a:rPr lang="ru-RU" sz="2400" dirty="0" smtClean="0"/>
                        <a:t>Ключевые общешкольные дела</a:t>
                      </a:r>
                    </a:p>
                    <a:p>
                      <a:pPr marL="285750" indent="-285750">
                        <a:buFontTx/>
                        <a:buChar char="-"/>
                      </a:pPr>
                      <a:r>
                        <a:rPr lang="ru-RU" sz="2400" dirty="0" smtClean="0"/>
                        <a:t>Детские</a:t>
                      </a:r>
                      <a:r>
                        <a:rPr lang="ru-RU" sz="2400" baseline="0" dirty="0" smtClean="0"/>
                        <a:t> общественные объединения</a:t>
                      </a:r>
                    </a:p>
                    <a:p>
                      <a:pPr marL="285750" indent="-285750">
                        <a:buFontTx/>
                        <a:buChar char="-"/>
                      </a:pPr>
                      <a:r>
                        <a:rPr lang="ru-RU" sz="2400" baseline="0" dirty="0" smtClean="0"/>
                        <a:t>Школьные медиа</a:t>
                      </a:r>
                    </a:p>
                    <a:p>
                      <a:pPr marL="285750" indent="-285750">
                        <a:buFontTx/>
                        <a:buChar char="-"/>
                      </a:pPr>
                      <a:r>
                        <a:rPr lang="ru-RU" sz="2400" baseline="0" dirty="0" smtClean="0"/>
                        <a:t>Экскурсии, экспедиции, походы</a:t>
                      </a:r>
                    </a:p>
                    <a:p>
                      <a:pPr marL="285750" indent="-285750">
                        <a:buFontTx/>
                        <a:buChar char="-"/>
                      </a:pPr>
                      <a:r>
                        <a:rPr lang="ru-RU" sz="2400" dirty="0" smtClean="0"/>
                        <a:t>Организация предметно-эстетической среды</a:t>
                      </a:r>
                      <a:endParaRPr lang="ru-RU" sz="2400" dirty="0"/>
                    </a:p>
                  </a:txBody>
                  <a:tcPr/>
                </a:tc>
              </a:tr>
            </a:tbl>
          </a:graphicData>
        </a:graphic>
      </p:graphicFrame>
      <p:sp>
        <p:nvSpPr>
          <p:cNvPr id="5" name="Прямоугольник 4"/>
          <p:cNvSpPr/>
          <p:nvPr/>
        </p:nvSpPr>
        <p:spPr>
          <a:xfrm>
            <a:off x="1351130" y="6088838"/>
            <a:ext cx="10358650" cy="646331"/>
          </a:xfrm>
          <a:prstGeom prst="rect">
            <a:avLst/>
          </a:prstGeom>
        </p:spPr>
        <p:txBody>
          <a:bodyPr wrap="square">
            <a:spAutoFit/>
          </a:bodyPr>
          <a:lstStyle/>
          <a:p>
            <a:r>
              <a:rPr lang="ru-RU" dirty="0"/>
              <a:t>*модули «самоуправление» и «профориентация» не являются инвариантными для образовательных организаций, реализующих только образовательные программы начального общего образования</a:t>
            </a:r>
          </a:p>
        </p:txBody>
      </p:sp>
    </p:spTree>
    <p:extLst>
      <p:ext uri="{BB962C8B-B14F-4D97-AF65-F5344CB8AC3E}">
        <p14:creationId xmlns:p14="http://schemas.microsoft.com/office/powerpoint/2010/main" val="253525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1333" y="819740"/>
            <a:ext cx="10499678" cy="805218"/>
          </a:xfrm>
        </p:spPr>
        <p:txBody>
          <a:bodyPr>
            <a:normAutofit/>
          </a:bodyPr>
          <a:lstStyle/>
          <a:p>
            <a:r>
              <a:rPr lang="ru-RU" sz="4800" b="1" dirty="0" smtClean="0">
                <a:solidFill>
                  <a:srgbClr val="0070C0"/>
                </a:solidFill>
              </a:rPr>
              <a:t>Модуль «Школьный урок»</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079366459"/>
              </p:ext>
            </p:extLst>
          </p:nvPr>
        </p:nvGraphicFramePr>
        <p:xfrm>
          <a:off x="641333" y="1624958"/>
          <a:ext cx="11204923" cy="4306759"/>
        </p:xfrm>
        <a:graphic>
          <a:graphicData uri="http://schemas.openxmlformats.org/drawingml/2006/table">
            <a:tbl>
              <a:tblPr firstRow="1" bandRow="1">
                <a:tableStyleId>{5C22544A-7EE6-4342-B048-85BDC9FD1C3A}</a:tableStyleId>
              </a:tblPr>
              <a:tblGrid>
                <a:gridCol w="2530146"/>
                <a:gridCol w="8674777"/>
              </a:tblGrid>
              <a:tr h="456524">
                <a:tc>
                  <a:txBody>
                    <a:bodyPr/>
                    <a:lstStyle/>
                    <a:p>
                      <a:endParaRPr lang="ru-RU" dirty="0"/>
                    </a:p>
                  </a:txBody>
                  <a:tcPr/>
                </a:tc>
                <a:tc>
                  <a:txBody>
                    <a:bodyPr/>
                    <a:lstStyle/>
                    <a:p>
                      <a:r>
                        <a:rPr lang="ru-RU" sz="2400" dirty="0" smtClean="0"/>
                        <a:t>Включает в себя:</a:t>
                      </a:r>
                      <a:endParaRPr lang="ru-RU" sz="2400" dirty="0"/>
                    </a:p>
                  </a:txBody>
                  <a:tcPr/>
                </a:tc>
              </a:tr>
              <a:tr h="3849559">
                <a:tc>
                  <a:txBody>
                    <a:bodyPr/>
                    <a:lstStyle/>
                    <a:p>
                      <a:r>
                        <a:rPr lang="ru-RU" sz="2000" b="1" dirty="0" smtClean="0"/>
                        <a:t>МОДУЛЬ </a:t>
                      </a:r>
                    </a:p>
                    <a:p>
                      <a:r>
                        <a:rPr lang="ru-RU" sz="2000" b="1" dirty="0" smtClean="0"/>
                        <a:t>«Школьный урок»</a:t>
                      </a:r>
                      <a:endParaRPr lang="ru-RU" sz="2000" b="1" dirty="0"/>
                    </a:p>
                  </a:txBody>
                  <a:tcPr/>
                </a:tc>
                <a:tc>
                  <a:txBody>
                    <a:bodyPr/>
                    <a:lstStyle/>
                    <a:p>
                      <a:r>
                        <a:rPr lang="ru-RU" sz="2000" kern="1200" dirty="0" smtClean="0">
                          <a:solidFill>
                            <a:schemeClr val="dk1"/>
                          </a:solidFill>
                          <a:effectLst/>
                          <a:latin typeface="+mn-lt"/>
                          <a:ea typeface="+mn-ea"/>
                          <a:cs typeface="+mn-cs"/>
                        </a:rPr>
                        <a:t>- организацию шефства мотивированных обучающихся над их неуспевающими одноклассниками</a:t>
                      </a:r>
                    </a:p>
                    <a:p>
                      <a:r>
                        <a:rPr lang="ru-RU" sz="2000" kern="1200" dirty="0" smtClean="0">
                          <a:solidFill>
                            <a:schemeClr val="accent2">
                              <a:lumMod val="75000"/>
                            </a:schemeClr>
                          </a:solidFill>
                          <a:effectLst/>
                          <a:latin typeface="+mn-lt"/>
                          <a:ea typeface="+mn-ea"/>
                          <a:cs typeface="+mn-cs"/>
                        </a:rPr>
                        <a:t>- применение на уроке интерактивных форм работы с обучающимися</a:t>
                      </a:r>
                    </a:p>
                    <a:p>
                      <a:r>
                        <a:rPr lang="ru-RU" sz="2000" kern="1200" dirty="0" smtClean="0">
                          <a:solidFill>
                            <a:schemeClr val="dk1"/>
                          </a:solidFill>
                          <a:effectLst/>
                          <a:latin typeface="+mn-lt"/>
                          <a:ea typeface="+mn-ea"/>
                          <a:cs typeface="+mn-cs"/>
                        </a:rPr>
                        <a:t>- установление доверительных отношений между педагогом и обучающимися</a:t>
                      </a:r>
                    </a:p>
                    <a:p>
                      <a:r>
                        <a:rPr lang="ru-RU" sz="2000" kern="1200" dirty="0" smtClean="0">
                          <a:solidFill>
                            <a:schemeClr val="accent2">
                              <a:lumMod val="75000"/>
                            </a:schemeClr>
                          </a:solidFill>
                          <a:effectLst/>
                          <a:latin typeface="+mn-lt"/>
                          <a:ea typeface="+mn-ea"/>
                          <a:cs typeface="+mn-cs"/>
                        </a:rPr>
                        <a:t>- побуждение обучающихся соблюдать на уроке общепринятые нормы поведения</a:t>
                      </a:r>
                    </a:p>
                    <a:p>
                      <a:r>
                        <a:rPr lang="ru-RU" sz="2000" kern="1200" dirty="0" smtClean="0">
                          <a:solidFill>
                            <a:schemeClr val="dk1"/>
                          </a:solidFill>
                          <a:effectLst/>
                          <a:latin typeface="+mn-lt"/>
                          <a:ea typeface="+mn-ea"/>
                          <a:cs typeface="+mn-cs"/>
                        </a:rPr>
                        <a:t>- привлечение внимания обучающихся к ценностному аспекту изучаемых на уроках явлений</a:t>
                      </a:r>
                    </a:p>
                    <a:p>
                      <a:r>
                        <a:rPr lang="ru-RU" sz="2000" kern="1200" dirty="0" smtClean="0">
                          <a:solidFill>
                            <a:schemeClr val="accent2">
                              <a:lumMod val="75000"/>
                            </a:schemeClr>
                          </a:solidFill>
                          <a:effectLst/>
                          <a:latin typeface="+mn-lt"/>
                          <a:ea typeface="+mn-ea"/>
                          <a:cs typeface="+mn-cs"/>
                        </a:rPr>
                        <a:t>- использование воспитательных возможностей предметного содержания через подбор соответствующих текстов, задач, ситуаций</a:t>
                      </a:r>
                    </a:p>
                    <a:p>
                      <a:r>
                        <a:rPr lang="ru-RU" sz="2000" kern="1200" dirty="0" smtClean="0">
                          <a:solidFill>
                            <a:schemeClr val="dk1"/>
                          </a:solidFill>
                          <a:effectLst/>
                          <a:latin typeface="+mn-lt"/>
                          <a:ea typeface="+mn-ea"/>
                          <a:cs typeface="+mn-cs"/>
                        </a:rPr>
                        <a:t>- инициирование и поддержку исследовательской деятельности</a:t>
                      </a:r>
                      <a:endParaRPr lang="ru-RU" sz="2000" dirty="0"/>
                    </a:p>
                  </a:txBody>
                  <a:tcPr/>
                </a:tc>
              </a:tr>
            </a:tbl>
          </a:graphicData>
        </a:graphic>
      </p:graphicFrame>
      <p:sp>
        <p:nvSpPr>
          <p:cNvPr id="5" name="Прямоугольник 4"/>
          <p:cNvSpPr/>
          <p:nvPr/>
        </p:nvSpPr>
        <p:spPr>
          <a:xfrm>
            <a:off x="1137313" y="5994411"/>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spTree>
    <p:extLst>
      <p:ext uri="{BB962C8B-B14F-4D97-AF65-F5344CB8AC3E}">
        <p14:creationId xmlns:p14="http://schemas.microsoft.com/office/powerpoint/2010/main" val="136232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1333" y="819740"/>
            <a:ext cx="10499678" cy="805218"/>
          </a:xfrm>
        </p:spPr>
        <p:txBody>
          <a:bodyPr>
            <a:normAutofit/>
          </a:bodyPr>
          <a:lstStyle/>
          <a:p>
            <a:r>
              <a:rPr lang="ru-RU" sz="4800" b="1" dirty="0" smtClean="0">
                <a:solidFill>
                  <a:srgbClr val="0070C0"/>
                </a:solidFill>
              </a:rPr>
              <a:t>Модуль «Работа с родителями»</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153151667"/>
              </p:ext>
            </p:extLst>
          </p:nvPr>
        </p:nvGraphicFramePr>
        <p:xfrm>
          <a:off x="641333" y="1624958"/>
          <a:ext cx="11204924" cy="3901440"/>
        </p:xfrm>
        <a:graphic>
          <a:graphicData uri="http://schemas.openxmlformats.org/drawingml/2006/table">
            <a:tbl>
              <a:tblPr firstRow="1" bandRow="1">
                <a:tableStyleId>{5C22544A-7EE6-4342-B048-85BDC9FD1C3A}</a:tableStyleId>
              </a:tblPr>
              <a:tblGrid>
                <a:gridCol w="2530146"/>
                <a:gridCol w="4337389"/>
                <a:gridCol w="4337389"/>
              </a:tblGrid>
              <a:tr h="402682">
                <a:tc>
                  <a:txBody>
                    <a:bodyPr/>
                    <a:lstStyle/>
                    <a:p>
                      <a:endParaRPr lang="ru-RU" dirty="0"/>
                    </a:p>
                  </a:txBody>
                  <a:tcPr/>
                </a:tc>
                <a:tc gridSpan="2">
                  <a:txBody>
                    <a:bodyPr/>
                    <a:lstStyle/>
                    <a:p>
                      <a:pPr algn="ctr"/>
                      <a:r>
                        <a:rPr lang="ru-RU" sz="2400" dirty="0" smtClean="0"/>
                        <a:t>Включает в себя:</a:t>
                      </a:r>
                      <a:endParaRPr lang="ru-RU" sz="2400" dirty="0"/>
                    </a:p>
                  </a:txBody>
                  <a:tcPr/>
                </a:tc>
                <a:tc hMerge="1">
                  <a:txBody>
                    <a:bodyPr/>
                    <a:lstStyle/>
                    <a:p>
                      <a:endParaRPr lang="ru-RU"/>
                    </a:p>
                  </a:txBody>
                  <a:tcPr/>
                </a:tc>
              </a:tr>
              <a:tr h="3390521">
                <a:tc>
                  <a:txBody>
                    <a:bodyPr/>
                    <a:lstStyle/>
                    <a:p>
                      <a:r>
                        <a:rPr lang="ru-RU" sz="2000" b="1" dirty="0" smtClean="0"/>
                        <a:t>МОДУЛЬ </a:t>
                      </a:r>
                    </a:p>
                    <a:p>
                      <a:r>
                        <a:rPr lang="ru-RU" sz="2000" b="1" dirty="0" smtClean="0"/>
                        <a:t>«Работа с родителями»</a:t>
                      </a:r>
                      <a:endParaRPr lang="ru-RU" sz="2000" b="1" dirty="0"/>
                    </a:p>
                  </a:txBody>
                  <a:tcPr/>
                </a:tc>
                <a:tc>
                  <a:txBody>
                    <a:bodyPr/>
                    <a:lstStyle/>
                    <a:p>
                      <a:r>
                        <a:rPr lang="ru-RU" sz="2000" b="1" kern="1200" dirty="0" smtClean="0">
                          <a:solidFill>
                            <a:schemeClr val="dk1"/>
                          </a:solidFill>
                          <a:effectLst/>
                          <a:latin typeface="+mn-lt"/>
                          <a:ea typeface="+mn-ea"/>
                          <a:cs typeface="+mn-cs"/>
                        </a:rPr>
                        <a:t>групповой уровень</a:t>
                      </a:r>
                      <a:r>
                        <a:rPr lang="ru-RU" sz="2000" kern="1200" dirty="0" smtClean="0">
                          <a:solidFill>
                            <a:schemeClr val="dk1"/>
                          </a:solidFill>
                          <a:effectLst/>
                          <a:latin typeface="+mn-lt"/>
                          <a:ea typeface="+mn-ea"/>
                          <a:cs typeface="+mn-cs"/>
                        </a:rPr>
                        <a:t> :</a:t>
                      </a:r>
                    </a:p>
                    <a:p>
                      <a:pPr marL="342900" indent="-342900" algn="l">
                        <a:buFontTx/>
                        <a:buChar char="-"/>
                      </a:pPr>
                      <a:r>
                        <a:rPr lang="ru-RU" sz="2000" kern="1200" dirty="0" smtClean="0">
                          <a:solidFill>
                            <a:schemeClr val="dk1"/>
                          </a:solidFill>
                          <a:effectLst/>
                          <a:latin typeface="+mn-lt"/>
                          <a:ea typeface="+mn-ea"/>
                          <a:cs typeface="+mn-cs"/>
                        </a:rPr>
                        <a:t>совет родительской общественности, попечительский совет и т.д. </a:t>
                      </a:r>
                    </a:p>
                    <a:p>
                      <a:pPr marL="342900" indent="-342900" algn="l">
                        <a:buFontTx/>
                        <a:buChar char="-"/>
                      </a:pPr>
                      <a:r>
                        <a:rPr lang="ru-RU" sz="2000" kern="1200" dirty="0" smtClean="0">
                          <a:solidFill>
                            <a:schemeClr val="accent2">
                              <a:lumMod val="75000"/>
                            </a:schemeClr>
                          </a:solidFill>
                          <a:effectLst/>
                          <a:latin typeface="+mn-lt"/>
                          <a:ea typeface="+mn-ea"/>
                          <a:cs typeface="+mn-cs"/>
                        </a:rPr>
                        <a:t>родительские собрания, сайты, чаты и т.д.</a:t>
                      </a:r>
                      <a:r>
                        <a:rPr lang="ru-RU" sz="2000" kern="1200" dirty="0" smtClean="0">
                          <a:solidFill>
                            <a:schemeClr val="dk1"/>
                          </a:solidFill>
                          <a:effectLst/>
                          <a:latin typeface="+mn-lt"/>
                          <a:ea typeface="+mn-ea"/>
                          <a:cs typeface="+mn-cs"/>
                        </a:rPr>
                        <a:t> </a:t>
                      </a:r>
                    </a:p>
                    <a:p>
                      <a:pPr marL="342900" indent="-342900" algn="l">
                        <a:buFontTx/>
                        <a:buChar char="-"/>
                      </a:pPr>
                      <a:r>
                        <a:rPr lang="ru-RU" sz="2000" kern="1200" dirty="0" smtClean="0">
                          <a:solidFill>
                            <a:schemeClr val="dk1"/>
                          </a:solidFill>
                          <a:effectLst/>
                          <a:latin typeface="+mn-lt"/>
                          <a:ea typeface="+mn-ea"/>
                          <a:cs typeface="+mn-cs"/>
                        </a:rPr>
                        <a:t>рабочие, экспертные, творческие команды родителей</a:t>
                      </a:r>
                    </a:p>
                    <a:p>
                      <a:pPr marL="342900" indent="-342900" algn="l">
                        <a:buFontTx/>
                        <a:buChar char="-"/>
                      </a:pPr>
                      <a:r>
                        <a:rPr lang="ru-RU" sz="2000" kern="1200" dirty="0" smtClean="0">
                          <a:solidFill>
                            <a:schemeClr val="accent2">
                              <a:lumMod val="75000"/>
                            </a:schemeClr>
                          </a:solidFill>
                          <a:effectLst/>
                          <a:latin typeface="+mn-lt"/>
                          <a:ea typeface="+mn-ea"/>
                          <a:cs typeface="+mn-cs"/>
                        </a:rPr>
                        <a:t>мастер-классы, семинары, круглые столы и т.д. </a:t>
                      </a:r>
                    </a:p>
                    <a:p>
                      <a:endParaRPr lang="ru-RU" sz="2000" dirty="0"/>
                    </a:p>
                  </a:txBody>
                  <a:tcPr/>
                </a:tc>
                <a:tc>
                  <a:txBody>
                    <a:bodyPr/>
                    <a:lstStyle/>
                    <a:p>
                      <a:r>
                        <a:rPr lang="ru-RU" sz="2000" b="1" kern="1200" dirty="0" smtClean="0">
                          <a:solidFill>
                            <a:schemeClr val="dk1"/>
                          </a:solidFill>
                          <a:effectLst/>
                          <a:latin typeface="+mn-lt"/>
                          <a:ea typeface="+mn-ea"/>
                          <a:cs typeface="+mn-cs"/>
                        </a:rPr>
                        <a:t>индивидуальный уровень</a:t>
                      </a:r>
                      <a:r>
                        <a:rPr lang="ru-RU" sz="2000" kern="1200" dirty="0" smtClean="0">
                          <a:solidFill>
                            <a:schemeClr val="dk1"/>
                          </a:solidFill>
                          <a:effectLst/>
                          <a:latin typeface="+mn-lt"/>
                          <a:ea typeface="+mn-ea"/>
                          <a:cs typeface="+mn-cs"/>
                        </a:rPr>
                        <a:t>: </a:t>
                      </a:r>
                    </a:p>
                    <a:p>
                      <a:pPr marL="342900" indent="-342900" algn="l" defTabSz="914400" rtl="0" eaLnBrk="1" latinLnBrk="0" hangingPunct="1">
                        <a:buFontTx/>
                        <a:buChar char="-"/>
                      </a:pPr>
                      <a:r>
                        <a:rPr lang="ru-RU" sz="2000" kern="1200" dirty="0" smtClean="0">
                          <a:solidFill>
                            <a:schemeClr val="accent2">
                              <a:lumMod val="75000"/>
                            </a:schemeClr>
                          </a:solidFill>
                          <a:effectLst/>
                          <a:latin typeface="+mn-lt"/>
                          <a:ea typeface="+mn-ea"/>
                          <a:cs typeface="+mn-cs"/>
                        </a:rPr>
                        <a:t>работа по запросу родителей </a:t>
                      </a:r>
                    </a:p>
                    <a:p>
                      <a:pPr marL="342900" indent="-342900" algn="l" defTabSz="914400" rtl="0" eaLnBrk="1" latinLnBrk="0" hangingPunct="1">
                        <a:buFontTx/>
                        <a:buChar char="-"/>
                      </a:pPr>
                      <a:r>
                        <a:rPr lang="ru-RU" sz="2000" kern="1200" dirty="0" smtClean="0">
                          <a:solidFill>
                            <a:schemeClr val="dk1"/>
                          </a:solidFill>
                          <a:effectLst/>
                          <a:latin typeface="+mn-lt"/>
                          <a:ea typeface="+mn-ea"/>
                          <a:cs typeface="+mn-cs"/>
                        </a:rPr>
                        <a:t>помощь со стороны родителей в подготовке мероприятий</a:t>
                      </a:r>
                    </a:p>
                    <a:p>
                      <a:pPr marL="342900" indent="-342900" algn="l" defTabSz="914400" rtl="0" eaLnBrk="1" latinLnBrk="0" hangingPunct="1">
                        <a:buFontTx/>
                        <a:buChar char="-"/>
                      </a:pPr>
                      <a:r>
                        <a:rPr lang="ru-RU" sz="2000" kern="1200" dirty="0" smtClean="0">
                          <a:solidFill>
                            <a:schemeClr val="accent2">
                              <a:lumMod val="75000"/>
                            </a:schemeClr>
                          </a:solidFill>
                          <a:effectLst/>
                          <a:latin typeface="+mn-lt"/>
                          <a:ea typeface="+mn-ea"/>
                          <a:cs typeface="+mn-cs"/>
                        </a:rPr>
                        <a:t>участие родителей в педагогических консилиумах</a:t>
                      </a:r>
                    </a:p>
                    <a:p>
                      <a:pPr marL="342900" indent="-342900" algn="l" defTabSz="914400" rtl="0" eaLnBrk="1" latinLnBrk="0" hangingPunct="1">
                        <a:buFontTx/>
                        <a:buChar char="-"/>
                      </a:pPr>
                      <a:r>
                        <a:rPr lang="ru-RU" sz="2000" kern="1200" dirty="0" smtClean="0">
                          <a:solidFill>
                            <a:schemeClr val="dk1"/>
                          </a:solidFill>
                          <a:effectLst/>
                          <a:latin typeface="+mn-lt"/>
                          <a:ea typeface="+mn-ea"/>
                          <a:cs typeface="+mn-cs"/>
                        </a:rPr>
                        <a:t>индивидуальное консультирование</a:t>
                      </a:r>
                    </a:p>
                    <a:p>
                      <a:endParaRPr lang="ru-RU" sz="2000" dirty="0"/>
                    </a:p>
                  </a:txBody>
                  <a:tcPr/>
                </a:tc>
              </a:tr>
            </a:tbl>
          </a:graphicData>
        </a:graphic>
      </p:graphicFrame>
      <p:sp>
        <p:nvSpPr>
          <p:cNvPr id="5" name="Прямоугольник 4"/>
          <p:cNvSpPr/>
          <p:nvPr/>
        </p:nvSpPr>
        <p:spPr>
          <a:xfrm>
            <a:off x="1137313" y="5766182"/>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spTree>
    <p:extLst>
      <p:ext uri="{BB962C8B-B14F-4D97-AF65-F5344CB8AC3E}">
        <p14:creationId xmlns:p14="http://schemas.microsoft.com/office/powerpoint/2010/main" val="291804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1333" y="819740"/>
            <a:ext cx="10499678" cy="805218"/>
          </a:xfrm>
        </p:spPr>
        <p:txBody>
          <a:bodyPr>
            <a:normAutofit fontScale="90000"/>
          </a:bodyPr>
          <a:lstStyle/>
          <a:p>
            <a:r>
              <a:rPr lang="ru-RU" sz="4800" b="1" dirty="0" smtClean="0">
                <a:solidFill>
                  <a:srgbClr val="0070C0"/>
                </a:solidFill>
              </a:rPr>
              <a:t>Модуль «Курсы внеурочной деятельности»</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1137313" y="5766182"/>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graphicFrame>
        <p:nvGraphicFramePr>
          <p:cNvPr id="12" name="Таблица 11"/>
          <p:cNvGraphicFramePr>
            <a:graphicFrameLocks noGrp="1"/>
          </p:cNvGraphicFramePr>
          <p:nvPr>
            <p:extLst>
              <p:ext uri="{D42A27DB-BD31-4B8C-83A1-F6EECF244321}">
                <p14:modId xmlns:p14="http://schemas.microsoft.com/office/powerpoint/2010/main" val="4175398802"/>
              </p:ext>
            </p:extLst>
          </p:nvPr>
        </p:nvGraphicFramePr>
        <p:xfrm>
          <a:off x="641333" y="1624959"/>
          <a:ext cx="11204923" cy="4002348"/>
        </p:xfrm>
        <a:graphic>
          <a:graphicData uri="http://schemas.openxmlformats.org/drawingml/2006/table">
            <a:tbl>
              <a:tblPr firstRow="1" bandRow="1">
                <a:tableStyleId>{5C22544A-7EE6-4342-B048-85BDC9FD1C3A}</a:tableStyleId>
              </a:tblPr>
              <a:tblGrid>
                <a:gridCol w="2530146"/>
                <a:gridCol w="8674777"/>
              </a:tblGrid>
              <a:tr h="439123">
                <a:tc>
                  <a:txBody>
                    <a:bodyPr/>
                    <a:lstStyle/>
                    <a:p>
                      <a:endParaRPr lang="ru-RU" dirty="0"/>
                    </a:p>
                  </a:txBody>
                  <a:tcPr/>
                </a:tc>
                <a:tc>
                  <a:txBody>
                    <a:bodyPr/>
                    <a:lstStyle/>
                    <a:p>
                      <a:r>
                        <a:rPr lang="ru-RU" sz="2400" dirty="0" smtClean="0"/>
                        <a:t>Включает в себя:</a:t>
                      </a:r>
                      <a:endParaRPr lang="ru-RU" sz="2400" dirty="0"/>
                    </a:p>
                  </a:txBody>
                  <a:tcPr/>
                </a:tc>
              </a:tr>
              <a:tr h="3545148">
                <a:tc>
                  <a:txBody>
                    <a:bodyPr/>
                    <a:lstStyle/>
                    <a:p>
                      <a:r>
                        <a:rPr lang="ru-RU" sz="2000" b="1" dirty="0" smtClean="0"/>
                        <a:t>МОДУЛЬ </a:t>
                      </a:r>
                    </a:p>
                    <a:p>
                      <a:r>
                        <a:rPr lang="ru-RU" sz="2000" b="1" dirty="0" smtClean="0"/>
                        <a:t>«Курсы внеурочной деятельности»</a:t>
                      </a:r>
                      <a:endParaRPr lang="ru-RU" sz="2000" b="1" dirty="0"/>
                    </a:p>
                  </a:txBody>
                  <a:tcPr/>
                </a:tc>
                <a:tc>
                  <a:txBody>
                    <a:bodyPr/>
                    <a:lstStyle/>
                    <a:p>
                      <a:r>
                        <a:rPr lang="ru-RU" sz="2400" kern="1200" dirty="0" smtClean="0">
                          <a:solidFill>
                            <a:schemeClr val="dk1"/>
                          </a:solidFill>
                          <a:effectLst/>
                          <a:latin typeface="+mn-lt"/>
                          <a:ea typeface="+mn-ea"/>
                          <a:cs typeface="+mn-cs"/>
                        </a:rPr>
                        <a:t>- вовлечение обучающихся в интересную и полезную для них деятельность</a:t>
                      </a:r>
                    </a:p>
                    <a:p>
                      <a:r>
                        <a:rPr lang="ru-RU" sz="2400" kern="1200" dirty="0" smtClean="0">
                          <a:solidFill>
                            <a:schemeClr val="accent2">
                              <a:lumMod val="75000"/>
                            </a:schemeClr>
                          </a:solidFill>
                          <a:effectLst/>
                          <a:latin typeface="+mn-lt"/>
                          <a:ea typeface="+mn-ea"/>
                          <a:cs typeface="+mn-cs"/>
                        </a:rPr>
                        <a:t>- создание традиций, определяющих социально значимые формы поведения</a:t>
                      </a:r>
                    </a:p>
                    <a:p>
                      <a:r>
                        <a:rPr lang="ru-RU" sz="2400" kern="1200" dirty="0" smtClean="0">
                          <a:solidFill>
                            <a:schemeClr val="dk1"/>
                          </a:solidFill>
                          <a:effectLst/>
                          <a:latin typeface="+mn-lt"/>
                          <a:ea typeface="+mn-ea"/>
                          <a:cs typeface="+mn-cs"/>
                        </a:rPr>
                        <a:t>- формирование детско-взрослых общностей, объединяющих обучающихся и педагогических работников</a:t>
                      </a:r>
                    </a:p>
                    <a:p>
                      <a:r>
                        <a:rPr lang="ru-RU" sz="2400" kern="1200" dirty="0" smtClean="0">
                          <a:solidFill>
                            <a:schemeClr val="accent2">
                              <a:lumMod val="75000"/>
                            </a:schemeClr>
                          </a:solidFill>
                          <a:effectLst/>
                          <a:latin typeface="+mn-lt"/>
                          <a:ea typeface="+mn-ea"/>
                          <a:cs typeface="+mn-cs"/>
                        </a:rPr>
                        <a:t>- поддержку в детских объединениях обучающихся с ярко выраженной лидерской позицией</a:t>
                      </a:r>
                    </a:p>
                    <a:p>
                      <a:r>
                        <a:rPr lang="ru-RU" sz="2400" kern="1200" dirty="0" smtClean="0">
                          <a:solidFill>
                            <a:schemeClr val="dk1"/>
                          </a:solidFill>
                          <a:effectLst/>
                          <a:latin typeface="+mn-lt"/>
                          <a:ea typeface="+mn-ea"/>
                          <a:cs typeface="+mn-cs"/>
                        </a:rPr>
                        <a:t>- поощрение детских инициатив и детского самоуправления</a:t>
                      </a:r>
                      <a:endParaRPr lang="ru-RU" sz="2400" dirty="0"/>
                    </a:p>
                  </a:txBody>
                  <a:tcPr/>
                </a:tc>
              </a:tr>
            </a:tbl>
          </a:graphicData>
        </a:graphic>
      </p:graphicFrame>
    </p:spTree>
    <p:extLst>
      <p:ext uri="{BB962C8B-B14F-4D97-AF65-F5344CB8AC3E}">
        <p14:creationId xmlns:p14="http://schemas.microsoft.com/office/powerpoint/2010/main" val="154421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1333" y="819740"/>
            <a:ext cx="10499678" cy="805218"/>
          </a:xfrm>
        </p:spPr>
        <p:txBody>
          <a:bodyPr>
            <a:normAutofit/>
          </a:bodyPr>
          <a:lstStyle/>
          <a:p>
            <a:r>
              <a:rPr lang="ru-RU" sz="4800" b="1" dirty="0" smtClean="0">
                <a:solidFill>
                  <a:srgbClr val="0070C0"/>
                </a:solidFill>
              </a:rPr>
              <a:t>Модуль «Классное руководство»</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1137313" y="5766182"/>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graphicFrame>
        <p:nvGraphicFramePr>
          <p:cNvPr id="12" name="Таблица 11"/>
          <p:cNvGraphicFramePr>
            <a:graphicFrameLocks noGrp="1"/>
          </p:cNvGraphicFramePr>
          <p:nvPr>
            <p:extLst>
              <p:ext uri="{D42A27DB-BD31-4B8C-83A1-F6EECF244321}">
                <p14:modId xmlns:p14="http://schemas.microsoft.com/office/powerpoint/2010/main" val="3058859150"/>
              </p:ext>
            </p:extLst>
          </p:nvPr>
        </p:nvGraphicFramePr>
        <p:xfrm>
          <a:off x="641333" y="1732006"/>
          <a:ext cx="11204923" cy="3393988"/>
        </p:xfrm>
        <a:graphic>
          <a:graphicData uri="http://schemas.openxmlformats.org/drawingml/2006/table">
            <a:tbl>
              <a:tblPr firstRow="1" bandRow="1">
                <a:tableStyleId>{5C22544A-7EE6-4342-B048-85BDC9FD1C3A}</a:tableStyleId>
              </a:tblPr>
              <a:tblGrid>
                <a:gridCol w="2530146"/>
                <a:gridCol w="8674777"/>
              </a:tblGrid>
              <a:tr h="378743">
                <a:tc>
                  <a:txBody>
                    <a:bodyPr/>
                    <a:lstStyle/>
                    <a:p>
                      <a:endParaRPr lang="ru-RU" dirty="0"/>
                    </a:p>
                  </a:txBody>
                  <a:tcPr/>
                </a:tc>
                <a:tc>
                  <a:txBody>
                    <a:bodyPr/>
                    <a:lstStyle/>
                    <a:p>
                      <a:r>
                        <a:rPr lang="ru-RU" sz="2400" dirty="0" smtClean="0"/>
                        <a:t>Включает в себя:</a:t>
                      </a:r>
                      <a:endParaRPr lang="ru-RU" sz="2400" dirty="0"/>
                    </a:p>
                  </a:txBody>
                  <a:tcPr/>
                </a:tc>
              </a:tr>
              <a:tr h="2936788">
                <a:tc>
                  <a:txBody>
                    <a:bodyPr/>
                    <a:lstStyle/>
                    <a:p>
                      <a:r>
                        <a:rPr lang="ru-RU" sz="2000" b="1" dirty="0" smtClean="0"/>
                        <a:t>МОДУЛЬ </a:t>
                      </a:r>
                    </a:p>
                    <a:p>
                      <a:r>
                        <a:rPr lang="ru-RU" sz="2000" b="1" dirty="0" smtClean="0"/>
                        <a:t>«Классное руководство»</a:t>
                      </a:r>
                      <a:endParaRPr lang="ru-RU" sz="2000" b="1" dirty="0"/>
                    </a:p>
                  </a:txBody>
                  <a:tcPr/>
                </a:tc>
                <a:tc>
                  <a:txBody>
                    <a:bodyPr/>
                    <a:lstStyle/>
                    <a:p>
                      <a:r>
                        <a:rPr lang="ru-RU" sz="2800" kern="1200" dirty="0" smtClean="0">
                          <a:solidFill>
                            <a:schemeClr val="dk1"/>
                          </a:solidFill>
                          <a:effectLst/>
                          <a:latin typeface="+mn-lt"/>
                          <a:ea typeface="+mn-ea"/>
                          <a:cs typeface="+mn-cs"/>
                        </a:rPr>
                        <a:t>- Работа с классным коллективом</a:t>
                      </a:r>
                    </a:p>
                    <a:p>
                      <a:r>
                        <a:rPr lang="ru-RU" sz="2800" kern="1200" dirty="0" smtClean="0">
                          <a:solidFill>
                            <a:schemeClr val="accent2">
                              <a:lumMod val="75000"/>
                            </a:schemeClr>
                          </a:solidFill>
                          <a:effectLst/>
                          <a:latin typeface="+mn-lt"/>
                          <a:ea typeface="+mn-ea"/>
                          <a:cs typeface="+mn-cs"/>
                        </a:rPr>
                        <a:t>- Индивидуальная работа с обучающимися</a:t>
                      </a:r>
                    </a:p>
                    <a:p>
                      <a:r>
                        <a:rPr lang="ru-RU" sz="2800" kern="1200" dirty="0" smtClean="0">
                          <a:solidFill>
                            <a:schemeClr val="dk1"/>
                          </a:solidFill>
                          <a:effectLst/>
                          <a:latin typeface="+mn-lt"/>
                          <a:ea typeface="+mn-ea"/>
                          <a:cs typeface="+mn-cs"/>
                        </a:rPr>
                        <a:t>- Работа с учителями предметниками</a:t>
                      </a:r>
                    </a:p>
                    <a:p>
                      <a:r>
                        <a:rPr lang="ru-RU" sz="2800" kern="1200" dirty="0" smtClean="0">
                          <a:solidFill>
                            <a:schemeClr val="accent2">
                              <a:lumMod val="75000"/>
                            </a:schemeClr>
                          </a:solidFill>
                          <a:effectLst/>
                          <a:latin typeface="+mn-lt"/>
                          <a:ea typeface="+mn-ea"/>
                          <a:cs typeface="+mn-cs"/>
                        </a:rPr>
                        <a:t>- Работа с родителями учащихся или их законными представителями</a:t>
                      </a:r>
                      <a:endParaRPr lang="ru-RU" sz="28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09675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41333" y="819740"/>
            <a:ext cx="10499678" cy="805218"/>
          </a:xfrm>
        </p:spPr>
        <p:txBody>
          <a:bodyPr>
            <a:normAutofit/>
          </a:bodyPr>
          <a:lstStyle/>
          <a:p>
            <a:r>
              <a:rPr lang="ru-RU" sz="4800" b="1" dirty="0" smtClean="0">
                <a:solidFill>
                  <a:srgbClr val="0070C0"/>
                </a:solidFill>
              </a:rPr>
              <a:t>Модуль «Профориентация»</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1137313" y="5766182"/>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graphicFrame>
        <p:nvGraphicFramePr>
          <p:cNvPr id="12" name="Таблица 11"/>
          <p:cNvGraphicFramePr>
            <a:graphicFrameLocks noGrp="1"/>
          </p:cNvGraphicFramePr>
          <p:nvPr>
            <p:extLst>
              <p:ext uri="{D42A27DB-BD31-4B8C-83A1-F6EECF244321}">
                <p14:modId xmlns:p14="http://schemas.microsoft.com/office/powerpoint/2010/main" val="3430954358"/>
              </p:ext>
            </p:extLst>
          </p:nvPr>
        </p:nvGraphicFramePr>
        <p:xfrm>
          <a:off x="641333" y="1732006"/>
          <a:ext cx="11204923" cy="3535680"/>
        </p:xfrm>
        <a:graphic>
          <a:graphicData uri="http://schemas.openxmlformats.org/drawingml/2006/table">
            <a:tbl>
              <a:tblPr firstRow="1" bandRow="1">
                <a:tableStyleId>{5C22544A-7EE6-4342-B048-85BDC9FD1C3A}</a:tableStyleId>
              </a:tblPr>
              <a:tblGrid>
                <a:gridCol w="2530146"/>
                <a:gridCol w="8674777"/>
              </a:tblGrid>
              <a:tr h="378743">
                <a:tc>
                  <a:txBody>
                    <a:bodyPr/>
                    <a:lstStyle/>
                    <a:p>
                      <a:endParaRPr lang="ru-RU" dirty="0"/>
                    </a:p>
                  </a:txBody>
                  <a:tcPr/>
                </a:tc>
                <a:tc>
                  <a:txBody>
                    <a:bodyPr/>
                    <a:lstStyle/>
                    <a:p>
                      <a:r>
                        <a:rPr lang="ru-RU" sz="2400" dirty="0" smtClean="0"/>
                        <a:t>Включает в себя:</a:t>
                      </a:r>
                      <a:endParaRPr lang="ru-RU" sz="2400" dirty="0"/>
                    </a:p>
                  </a:txBody>
                  <a:tcPr/>
                </a:tc>
              </a:tr>
              <a:tr h="2936788">
                <a:tc>
                  <a:txBody>
                    <a:bodyPr/>
                    <a:lstStyle/>
                    <a:p>
                      <a:r>
                        <a:rPr lang="ru-RU" sz="2000" b="1" dirty="0" smtClean="0"/>
                        <a:t>МОДУЛЬ </a:t>
                      </a:r>
                    </a:p>
                    <a:p>
                      <a:r>
                        <a:rPr lang="ru-RU" sz="2000" b="1" dirty="0" smtClean="0"/>
                        <a:t>«Профориентация»</a:t>
                      </a:r>
                      <a:endParaRPr lang="ru-RU" sz="2000" b="1" dirty="0"/>
                    </a:p>
                  </a:txBody>
                  <a:tcPr/>
                </a:tc>
                <a:tc>
                  <a:txBody>
                    <a:bodyPr/>
                    <a:lstStyle/>
                    <a:p>
                      <a:r>
                        <a:rPr lang="ru-RU" sz="2800" kern="1200" dirty="0" smtClean="0">
                          <a:solidFill>
                            <a:schemeClr val="dk1"/>
                          </a:solidFill>
                          <a:effectLst/>
                          <a:latin typeface="+mn-lt"/>
                          <a:ea typeface="+mn-ea"/>
                          <a:cs typeface="+mn-cs"/>
                        </a:rPr>
                        <a:t>- </a:t>
                      </a:r>
                      <a:r>
                        <a:rPr lang="ru-RU" sz="2800" kern="1200" dirty="0" err="1" smtClean="0">
                          <a:solidFill>
                            <a:schemeClr val="dk1"/>
                          </a:solidFill>
                          <a:effectLst/>
                          <a:latin typeface="+mn-lt"/>
                          <a:ea typeface="+mn-ea"/>
                          <a:cs typeface="+mn-cs"/>
                        </a:rPr>
                        <a:t>профориентационные</a:t>
                      </a:r>
                      <a:r>
                        <a:rPr lang="ru-RU" sz="2800" kern="1200" dirty="0" smtClean="0">
                          <a:solidFill>
                            <a:schemeClr val="dk1"/>
                          </a:solidFill>
                          <a:effectLst/>
                          <a:latin typeface="+mn-lt"/>
                          <a:ea typeface="+mn-ea"/>
                          <a:cs typeface="+mn-cs"/>
                        </a:rPr>
                        <a:t> беседы, игры, экскурсии</a:t>
                      </a:r>
                    </a:p>
                    <a:p>
                      <a:r>
                        <a:rPr lang="ru-RU" sz="2800" kern="1200" dirty="0" smtClean="0">
                          <a:solidFill>
                            <a:schemeClr val="accent2">
                              <a:lumMod val="75000"/>
                            </a:schemeClr>
                          </a:solidFill>
                          <a:effectLst/>
                          <a:latin typeface="+mn-lt"/>
                          <a:ea typeface="+mn-ea"/>
                          <a:cs typeface="+mn-cs"/>
                        </a:rPr>
                        <a:t>- изучение </a:t>
                      </a:r>
                      <a:r>
                        <a:rPr lang="ru-RU" sz="2800" kern="1200" dirty="0" smtClean="0">
                          <a:solidFill>
                            <a:schemeClr val="accent2">
                              <a:lumMod val="75000"/>
                            </a:schemeClr>
                          </a:solidFill>
                          <a:effectLst/>
                          <a:latin typeface="+mn-lt"/>
                          <a:ea typeface="+mn-ea"/>
                          <a:cs typeface="+mn-cs"/>
                        </a:rPr>
                        <a:t>Интернет-ресурсов, </a:t>
                      </a:r>
                      <a:r>
                        <a:rPr lang="ru-RU" sz="2800" kern="1200" dirty="0" smtClean="0">
                          <a:solidFill>
                            <a:schemeClr val="accent2">
                              <a:lumMod val="75000"/>
                            </a:schemeClr>
                          </a:solidFill>
                          <a:effectLst/>
                          <a:latin typeface="+mn-lt"/>
                          <a:ea typeface="+mn-ea"/>
                          <a:cs typeface="+mn-cs"/>
                        </a:rPr>
                        <a:t>посвященных выбору профессии, совместно с педагогами</a:t>
                      </a:r>
                    </a:p>
                    <a:p>
                      <a:r>
                        <a:rPr lang="ru-RU" sz="2800" kern="1200" dirty="0" smtClean="0">
                          <a:solidFill>
                            <a:schemeClr val="dk1"/>
                          </a:solidFill>
                          <a:effectLst/>
                          <a:latin typeface="+mn-lt"/>
                          <a:ea typeface="+mn-ea"/>
                          <a:cs typeface="+mn-cs"/>
                        </a:rPr>
                        <a:t>- посещение </a:t>
                      </a:r>
                      <a:r>
                        <a:rPr lang="ru-RU" sz="2800" kern="1200" dirty="0" err="1" smtClean="0">
                          <a:solidFill>
                            <a:schemeClr val="dk1"/>
                          </a:solidFill>
                          <a:effectLst/>
                          <a:latin typeface="+mn-lt"/>
                          <a:ea typeface="+mn-ea"/>
                          <a:cs typeface="+mn-cs"/>
                        </a:rPr>
                        <a:t>профориентационных</a:t>
                      </a:r>
                      <a:r>
                        <a:rPr lang="ru-RU" sz="2800" kern="1200" dirty="0" smtClean="0">
                          <a:solidFill>
                            <a:schemeClr val="dk1"/>
                          </a:solidFill>
                          <a:effectLst/>
                          <a:latin typeface="+mn-lt"/>
                          <a:ea typeface="+mn-ea"/>
                          <a:cs typeface="+mn-cs"/>
                        </a:rPr>
                        <a:t> выставок</a:t>
                      </a:r>
                    </a:p>
                    <a:p>
                      <a:r>
                        <a:rPr lang="ru-RU" sz="2800" kern="1200" dirty="0" smtClean="0">
                          <a:solidFill>
                            <a:schemeClr val="accent2">
                              <a:lumMod val="75000"/>
                            </a:schemeClr>
                          </a:solidFill>
                          <a:effectLst/>
                          <a:latin typeface="+mn-lt"/>
                          <a:ea typeface="+mn-ea"/>
                          <a:cs typeface="+mn-cs"/>
                        </a:rPr>
                        <a:t>- индивидуальные консультации психолога</a:t>
                      </a:r>
                    </a:p>
                    <a:p>
                      <a:r>
                        <a:rPr lang="ru-RU" sz="2800" kern="1200" dirty="0" smtClean="0">
                          <a:solidFill>
                            <a:schemeClr val="dk1"/>
                          </a:solidFill>
                          <a:effectLst/>
                          <a:latin typeface="+mn-lt"/>
                          <a:ea typeface="+mn-ea"/>
                          <a:cs typeface="+mn-cs"/>
                        </a:rPr>
                        <a:t>- освоение основ профессии в рамках различных курсов</a:t>
                      </a:r>
                      <a:endParaRPr lang="ru-RU" sz="28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1999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692171"/>
            <a:ext cx="10499678" cy="805218"/>
          </a:xfrm>
        </p:spPr>
        <p:txBody>
          <a:bodyPr>
            <a:normAutofit/>
          </a:bodyPr>
          <a:lstStyle/>
          <a:p>
            <a:r>
              <a:rPr lang="ru-RU" sz="4800" b="1" dirty="0" smtClean="0">
                <a:solidFill>
                  <a:srgbClr val="0070C0"/>
                </a:solidFill>
              </a:rPr>
              <a:t>Модуль «Самоуправление»</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2069484" y="6067937"/>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Инвариантный модуль</a:t>
            </a:r>
            <a:endParaRPr lang="ru-RU" sz="2000" b="1" dirty="0"/>
          </a:p>
        </p:txBody>
      </p:sp>
      <p:graphicFrame>
        <p:nvGraphicFramePr>
          <p:cNvPr id="12" name="Таблица 11"/>
          <p:cNvGraphicFramePr>
            <a:graphicFrameLocks noGrp="1"/>
          </p:cNvGraphicFramePr>
          <p:nvPr>
            <p:extLst>
              <p:ext uri="{D42A27DB-BD31-4B8C-83A1-F6EECF244321}">
                <p14:modId xmlns:p14="http://schemas.microsoft.com/office/powerpoint/2010/main" val="3560057552"/>
              </p:ext>
            </p:extLst>
          </p:nvPr>
        </p:nvGraphicFramePr>
        <p:xfrm>
          <a:off x="632661" y="1424366"/>
          <a:ext cx="11204923" cy="4663440"/>
        </p:xfrm>
        <a:graphic>
          <a:graphicData uri="http://schemas.openxmlformats.org/drawingml/2006/table">
            <a:tbl>
              <a:tblPr firstRow="1" bandRow="1">
                <a:tableStyleId>{5C22544A-7EE6-4342-B048-85BDC9FD1C3A}</a:tableStyleId>
              </a:tblPr>
              <a:tblGrid>
                <a:gridCol w="2530146"/>
                <a:gridCol w="2891592"/>
                <a:gridCol w="2891593"/>
                <a:gridCol w="2891592"/>
              </a:tblGrid>
              <a:tr h="440398">
                <a:tc>
                  <a:txBody>
                    <a:bodyPr/>
                    <a:lstStyle/>
                    <a:p>
                      <a:endParaRPr lang="ru-RU" dirty="0"/>
                    </a:p>
                  </a:txBody>
                  <a:tcPr/>
                </a:tc>
                <a:tc gridSpan="3">
                  <a:txBody>
                    <a:bodyPr/>
                    <a:lstStyle/>
                    <a:p>
                      <a:r>
                        <a:rPr lang="ru-RU" sz="2400" dirty="0" smtClean="0"/>
                        <a:t>Включает в себя:</a:t>
                      </a:r>
                      <a:endParaRPr lang="ru-RU" sz="2400" dirty="0"/>
                    </a:p>
                  </a:txBody>
                  <a:tcPr/>
                </a:tc>
                <a:tc hMerge="1">
                  <a:txBody>
                    <a:bodyPr/>
                    <a:lstStyle/>
                    <a:p>
                      <a:endParaRPr lang="ru-RU"/>
                    </a:p>
                  </a:txBody>
                  <a:tcPr/>
                </a:tc>
                <a:tc hMerge="1">
                  <a:txBody>
                    <a:bodyPr/>
                    <a:lstStyle/>
                    <a:p>
                      <a:endParaRPr lang="ru-RU"/>
                    </a:p>
                  </a:txBody>
                  <a:tcPr/>
                </a:tc>
              </a:tr>
              <a:tr h="4051666">
                <a:tc>
                  <a:txBody>
                    <a:bodyPr/>
                    <a:lstStyle/>
                    <a:p>
                      <a:r>
                        <a:rPr lang="ru-RU" sz="2000" b="1" dirty="0" smtClean="0"/>
                        <a:t>МОДУЛЬ </a:t>
                      </a:r>
                    </a:p>
                    <a:p>
                      <a:r>
                        <a:rPr lang="ru-RU" sz="2000" b="1" dirty="0" smtClean="0"/>
                        <a:t>«Самоуправление»</a:t>
                      </a:r>
                      <a:endParaRPr lang="ru-RU" sz="2000" b="1" dirty="0"/>
                    </a:p>
                  </a:txBody>
                  <a:tcPr/>
                </a:tc>
                <a:tc>
                  <a:txBody>
                    <a:bodyPr/>
                    <a:lstStyle/>
                    <a:p>
                      <a:r>
                        <a:rPr lang="ru-RU" sz="1800" b="1" kern="1200" dirty="0" smtClean="0">
                          <a:solidFill>
                            <a:schemeClr val="dk1"/>
                          </a:solidFill>
                          <a:effectLst/>
                          <a:latin typeface="+mn-lt"/>
                          <a:ea typeface="+mn-ea"/>
                          <a:cs typeface="+mn-cs"/>
                        </a:rPr>
                        <a:t>на уровне школы</a:t>
                      </a:r>
                      <a:r>
                        <a:rPr lang="ru-RU" sz="1800" kern="1200" dirty="0" smtClean="0">
                          <a:solidFill>
                            <a:schemeClr val="dk1"/>
                          </a:solidFill>
                          <a:effectLst/>
                          <a:latin typeface="+mn-lt"/>
                          <a:ea typeface="+mn-ea"/>
                          <a:cs typeface="+mn-cs"/>
                        </a:rPr>
                        <a:t>:</a:t>
                      </a:r>
                    </a:p>
                    <a:p>
                      <a:r>
                        <a:rPr lang="ru-RU" sz="1800" kern="1200" dirty="0" smtClean="0">
                          <a:solidFill>
                            <a:schemeClr val="dk1"/>
                          </a:solidFill>
                          <a:effectLst/>
                          <a:latin typeface="+mn-lt"/>
                          <a:ea typeface="+mn-ea"/>
                          <a:cs typeface="+mn-cs"/>
                        </a:rPr>
                        <a:t>- через работу школьного актива</a:t>
                      </a:r>
                    </a:p>
                    <a:p>
                      <a:r>
                        <a:rPr lang="ru-RU" sz="1800" kern="1200" dirty="0" smtClean="0">
                          <a:solidFill>
                            <a:schemeClr val="accent2">
                              <a:lumMod val="75000"/>
                            </a:schemeClr>
                          </a:solidFill>
                          <a:effectLst/>
                          <a:latin typeface="+mn-lt"/>
                          <a:ea typeface="+mn-ea"/>
                          <a:cs typeface="+mn-cs"/>
                        </a:rPr>
                        <a:t>- через деятельность выборного Совета обучающихся и Совета старост</a:t>
                      </a:r>
                    </a:p>
                    <a:p>
                      <a:r>
                        <a:rPr lang="ru-RU" sz="1800" kern="1200" dirty="0" smtClean="0">
                          <a:solidFill>
                            <a:schemeClr val="dk1"/>
                          </a:solidFill>
                          <a:effectLst/>
                          <a:latin typeface="+mn-lt"/>
                          <a:ea typeface="+mn-ea"/>
                          <a:cs typeface="+mn-cs"/>
                        </a:rPr>
                        <a:t>- через деятельность Комиссии по урегулированию споров между участниками образовательных отношений</a:t>
                      </a:r>
                    </a:p>
                    <a:p>
                      <a:r>
                        <a:rPr lang="ru-RU" sz="1800" kern="1200" dirty="0" smtClean="0">
                          <a:solidFill>
                            <a:schemeClr val="accent2">
                              <a:lumMod val="75000"/>
                            </a:schemeClr>
                          </a:solidFill>
                          <a:effectLst/>
                          <a:latin typeface="+mn-lt"/>
                          <a:ea typeface="+mn-ea"/>
                          <a:cs typeface="+mn-cs"/>
                        </a:rPr>
                        <a:t>- через деятельность творческих советов </a:t>
                      </a:r>
                      <a:endParaRPr lang="ru-RU" sz="2800" kern="1200" dirty="0">
                        <a:solidFill>
                          <a:schemeClr val="accent2">
                            <a:lumMod val="75000"/>
                          </a:schemeClr>
                        </a:solidFill>
                        <a:effectLst/>
                        <a:latin typeface="+mn-lt"/>
                        <a:ea typeface="+mn-ea"/>
                        <a:cs typeface="+mn-cs"/>
                      </a:endParaRPr>
                    </a:p>
                  </a:txBody>
                  <a:tcPr/>
                </a:tc>
                <a:tc>
                  <a:txBody>
                    <a:bodyPr/>
                    <a:lstStyle/>
                    <a:p>
                      <a:r>
                        <a:rPr lang="ru-RU" sz="1800" b="1" kern="1200" dirty="0" smtClean="0">
                          <a:solidFill>
                            <a:schemeClr val="dk1"/>
                          </a:solidFill>
                          <a:effectLst/>
                          <a:latin typeface="+mn-lt"/>
                          <a:ea typeface="+mn-ea"/>
                          <a:cs typeface="+mn-cs"/>
                        </a:rPr>
                        <a:t>на уровне классов</a:t>
                      </a:r>
                      <a:r>
                        <a:rPr lang="ru-RU" sz="1800" kern="1200" dirty="0" smtClean="0">
                          <a:solidFill>
                            <a:schemeClr val="dk1"/>
                          </a:solidFill>
                          <a:effectLst/>
                          <a:latin typeface="+mn-lt"/>
                          <a:ea typeface="+mn-ea"/>
                          <a:cs typeface="+mn-cs"/>
                        </a:rPr>
                        <a:t>:</a:t>
                      </a:r>
                    </a:p>
                    <a:p>
                      <a:r>
                        <a:rPr lang="ru-RU" sz="1800" kern="1200" dirty="0" smtClean="0">
                          <a:solidFill>
                            <a:schemeClr val="accent2">
                              <a:lumMod val="75000"/>
                            </a:schemeClr>
                          </a:solidFill>
                          <a:effectLst/>
                          <a:latin typeface="+mn-lt"/>
                          <a:ea typeface="+mn-ea"/>
                          <a:cs typeface="+mn-cs"/>
                        </a:rPr>
                        <a:t>- через деятельность выборных по инициативе обучающихся класса лидеров</a:t>
                      </a:r>
                    </a:p>
                    <a:p>
                      <a:r>
                        <a:rPr lang="ru-RU" sz="1800" kern="1200" dirty="0" smtClean="0">
                          <a:solidFill>
                            <a:schemeClr val="dk1"/>
                          </a:solidFill>
                          <a:effectLst/>
                          <a:latin typeface="+mn-lt"/>
                          <a:ea typeface="+mn-ea"/>
                          <a:cs typeface="+mn-cs"/>
                        </a:rPr>
                        <a:t>- через деятельность выборных органов самоуправления</a:t>
                      </a:r>
                    </a:p>
                    <a:p>
                      <a:endParaRPr lang="ru-RU" sz="2800" kern="1200" dirty="0">
                        <a:solidFill>
                          <a:schemeClr val="accent2">
                            <a:lumMod val="75000"/>
                          </a:schemeClr>
                        </a:solidFill>
                        <a:effectLst/>
                        <a:latin typeface="+mn-lt"/>
                        <a:ea typeface="+mn-ea"/>
                        <a:cs typeface="+mn-cs"/>
                      </a:endParaRPr>
                    </a:p>
                  </a:txBody>
                  <a:tcPr/>
                </a:tc>
                <a:tc>
                  <a:txBody>
                    <a:bodyPr/>
                    <a:lstStyle/>
                    <a:p>
                      <a:r>
                        <a:rPr lang="ru-RU" sz="1800" b="1" kern="1200" dirty="0" smtClean="0">
                          <a:solidFill>
                            <a:schemeClr val="dk1"/>
                          </a:solidFill>
                          <a:effectLst/>
                          <a:latin typeface="+mn-lt"/>
                          <a:ea typeface="+mn-ea"/>
                          <a:cs typeface="+mn-cs"/>
                        </a:rPr>
                        <a:t>на индивидуальном уровне</a:t>
                      </a:r>
                      <a:r>
                        <a:rPr lang="ru-RU" sz="1800" kern="1200" dirty="0" smtClean="0">
                          <a:solidFill>
                            <a:schemeClr val="dk1"/>
                          </a:solidFill>
                          <a:effectLst/>
                          <a:latin typeface="+mn-lt"/>
                          <a:ea typeface="+mn-ea"/>
                          <a:cs typeface="+mn-cs"/>
                        </a:rPr>
                        <a:t>:</a:t>
                      </a:r>
                    </a:p>
                    <a:p>
                      <a:r>
                        <a:rPr lang="ru-RU" sz="1800" kern="1200" dirty="0" smtClean="0">
                          <a:solidFill>
                            <a:schemeClr val="accent2">
                              <a:lumMod val="75000"/>
                            </a:schemeClr>
                          </a:solidFill>
                          <a:effectLst/>
                          <a:latin typeface="+mn-lt"/>
                          <a:ea typeface="+mn-ea"/>
                          <a:cs typeface="+mn-cs"/>
                        </a:rPr>
                        <a:t>- через вовлечение обучающихся в проведение и анализ общешкольных, </a:t>
                      </a:r>
                      <a:r>
                        <a:rPr lang="ru-RU" sz="1800" kern="1200" dirty="0" err="1" smtClean="0">
                          <a:solidFill>
                            <a:schemeClr val="accent2">
                              <a:lumMod val="75000"/>
                            </a:schemeClr>
                          </a:solidFill>
                          <a:effectLst/>
                          <a:latin typeface="+mn-lt"/>
                          <a:ea typeface="+mn-ea"/>
                          <a:cs typeface="+mn-cs"/>
                        </a:rPr>
                        <a:t>внутриклассных</a:t>
                      </a:r>
                      <a:r>
                        <a:rPr lang="ru-RU" sz="1800" kern="1200" dirty="0" smtClean="0">
                          <a:solidFill>
                            <a:schemeClr val="accent2">
                              <a:lumMod val="75000"/>
                            </a:schemeClr>
                          </a:solidFill>
                          <a:effectLst/>
                          <a:latin typeface="+mn-lt"/>
                          <a:ea typeface="+mn-ea"/>
                          <a:cs typeface="+mn-cs"/>
                        </a:rPr>
                        <a:t> дел</a:t>
                      </a:r>
                    </a:p>
                    <a:p>
                      <a:r>
                        <a:rPr lang="ru-RU" sz="1800" kern="1200" dirty="0" smtClean="0">
                          <a:solidFill>
                            <a:schemeClr val="dk1"/>
                          </a:solidFill>
                          <a:effectLst/>
                          <a:latin typeface="+mn-lt"/>
                          <a:ea typeface="+mn-ea"/>
                          <a:cs typeface="+mn-cs"/>
                        </a:rPr>
                        <a:t>- через реализацию обучающимися, взявшими на себя соответствующую роль, функцию, ответственность и </a:t>
                      </a:r>
                      <a:r>
                        <a:rPr lang="ru-RU" sz="1800" kern="1200" dirty="0" err="1" smtClean="0">
                          <a:solidFill>
                            <a:schemeClr val="dk1"/>
                          </a:solidFill>
                          <a:effectLst/>
                          <a:latin typeface="+mn-lt"/>
                          <a:ea typeface="+mn-ea"/>
                          <a:cs typeface="+mn-cs"/>
                        </a:rPr>
                        <a:t>т.п</a:t>
                      </a:r>
                      <a:endParaRPr lang="ru-RU" sz="1800" kern="1200" dirty="0" smtClean="0">
                        <a:solidFill>
                          <a:schemeClr val="dk1"/>
                        </a:solidFill>
                        <a:effectLst/>
                        <a:latin typeface="+mn-lt"/>
                        <a:ea typeface="+mn-ea"/>
                        <a:cs typeface="+mn-cs"/>
                      </a:endParaRPr>
                    </a:p>
                    <a:p>
                      <a:endParaRPr lang="ru-RU" sz="28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5455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805218"/>
            <a:ext cx="10499678" cy="1146411"/>
          </a:xfrm>
        </p:spPr>
        <p:txBody>
          <a:bodyPr>
            <a:normAutofit fontScale="90000"/>
          </a:bodyPr>
          <a:lstStyle/>
          <a:p>
            <a:r>
              <a:rPr lang="ru-RU" sz="4800" b="1" dirty="0" smtClean="0">
                <a:solidFill>
                  <a:srgbClr val="0070C0"/>
                </a:solidFill>
              </a:rPr>
              <a:t>Модуль «Детские общественные объединения»</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2069484" y="6067937"/>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Вариативный модуль</a:t>
            </a:r>
            <a:endParaRPr lang="ru-RU" sz="2000" b="1" dirty="0"/>
          </a:p>
        </p:txBody>
      </p:sp>
      <p:graphicFrame>
        <p:nvGraphicFramePr>
          <p:cNvPr id="11" name="Таблица 10"/>
          <p:cNvGraphicFramePr>
            <a:graphicFrameLocks noGrp="1"/>
          </p:cNvGraphicFramePr>
          <p:nvPr>
            <p:extLst>
              <p:ext uri="{D42A27DB-BD31-4B8C-83A1-F6EECF244321}">
                <p14:modId xmlns:p14="http://schemas.microsoft.com/office/powerpoint/2010/main" val="1153269963"/>
              </p:ext>
            </p:extLst>
          </p:nvPr>
        </p:nvGraphicFramePr>
        <p:xfrm>
          <a:off x="641334" y="1951629"/>
          <a:ext cx="11204923" cy="4127783"/>
        </p:xfrm>
        <a:graphic>
          <a:graphicData uri="http://schemas.openxmlformats.org/drawingml/2006/table">
            <a:tbl>
              <a:tblPr firstRow="1" bandRow="1">
                <a:tableStyleId>{5C22544A-7EE6-4342-B048-85BDC9FD1C3A}</a:tableStyleId>
              </a:tblPr>
              <a:tblGrid>
                <a:gridCol w="2530146"/>
                <a:gridCol w="8674777"/>
              </a:tblGrid>
              <a:tr h="378743">
                <a:tc>
                  <a:txBody>
                    <a:bodyPr/>
                    <a:lstStyle/>
                    <a:p>
                      <a:endParaRPr lang="ru-RU" dirty="0"/>
                    </a:p>
                  </a:txBody>
                  <a:tcPr/>
                </a:tc>
                <a:tc>
                  <a:txBody>
                    <a:bodyPr/>
                    <a:lstStyle/>
                    <a:p>
                      <a:r>
                        <a:rPr lang="ru-RU" sz="1800" b="1" kern="1200" dirty="0" smtClean="0">
                          <a:solidFill>
                            <a:schemeClr val="lt1"/>
                          </a:solidFill>
                          <a:effectLst/>
                          <a:latin typeface="+mn-lt"/>
                          <a:ea typeface="+mn-ea"/>
                          <a:cs typeface="+mn-cs"/>
                        </a:rPr>
                        <a:t>Воспитание в детском общественном объединении осуществляется через:</a:t>
                      </a:r>
                      <a:endParaRPr lang="ru-RU" sz="2400" dirty="0"/>
                    </a:p>
                  </a:txBody>
                  <a:tcPr/>
                </a:tc>
              </a:tr>
              <a:tr h="2936788">
                <a:tc>
                  <a:txBody>
                    <a:bodyPr/>
                    <a:lstStyle/>
                    <a:p>
                      <a:r>
                        <a:rPr lang="ru-RU" sz="2000" b="1" dirty="0" smtClean="0"/>
                        <a:t>МОДУЛЬ </a:t>
                      </a:r>
                    </a:p>
                    <a:p>
                      <a:r>
                        <a:rPr lang="ru-RU" sz="2000" b="1" dirty="0" smtClean="0"/>
                        <a:t>«Детские</a:t>
                      </a:r>
                      <a:r>
                        <a:rPr lang="ru-RU" sz="2000" b="1" baseline="0" dirty="0" smtClean="0"/>
                        <a:t> общественные объединения</a:t>
                      </a:r>
                      <a:r>
                        <a:rPr lang="ru-RU" sz="2000" b="1" dirty="0" smtClean="0"/>
                        <a:t>»</a:t>
                      </a:r>
                      <a:endParaRPr lang="ru-RU" sz="2000" b="1" dirty="0"/>
                    </a:p>
                  </a:txBody>
                  <a:tcPr/>
                </a:tc>
                <a:tc>
                  <a:txBody>
                    <a:bodyPr/>
                    <a:lstStyle/>
                    <a:p>
                      <a:r>
                        <a:rPr lang="ru-RU" sz="2000" kern="1200" dirty="0" smtClean="0">
                          <a:solidFill>
                            <a:schemeClr val="dk1"/>
                          </a:solidFill>
                          <a:effectLst/>
                          <a:latin typeface="+mn-lt"/>
                          <a:ea typeface="+mn-ea"/>
                          <a:cs typeface="+mn-cs"/>
                        </a:rPr>
                        <a:t>- утверждение и последовательную реализацию в детском общественном объединении демократических процедур для возможности получения социально значимого опыта</a:t>
                      </a:r>
                    </a:p>
                    <a:p>
                      <a:r>
                        <a:rPr lang="ru-RU" sz="2000" kern="1200" dirty="0" smtClean="0">
                          <a:solidFill>
                            <a:schemeClr val="accent2">
                              <a:lumMod val="75000"/>
                            </a:schemeClr>
                          </a:solidFill>
                          <a:effectLst/>
                          <a:latin typeface="+mn-lt"/>
                          <a:ea typeface="+mn-ea"/>
                          <a:cs typeface="+mn-cs"/>
                        </a:rPr>
                        <a:t>- организацию общественно полезных дел и мероприятий</a:t>
                      </a:r>
                    </a:p>
                    <a:p>
                      <a:r>
                        <a:rPr lang="ru-RU" sz="2000" kern="1200" dirty="0" smtClean="0">
                          <a:solidFill>
                            <a:schemeClr val="dk1"/>
                          </a:solidFill>
                          <a:effectLst/>
                          <a:latin typeface="+mn-lt"/>
                          <a:ea typeface="+mn-ea"/>
                          <a:cs typeface="+mn-cs"/>
                        </a:rPr>
                        <a:t>- клубные встречи – формальные и неформальные встречи членов детского общественного объединения для обсуждения вопросов управления объединением, планирования дел и мероприятий</a:t>
                      </a:r>
                    </a:p>
                    <a:p>
                      <a:r>
                        <a:rPr lang="ru-RU" sz="2000" kern="1200" dirty="0" smtClean="0">
                          <a:solidFill>
                            <a:schemeClr val="accent2">
                              <a:lumMod val="75000"/>
                            </a:schemeClr>
                          </a:solidFill>
                          <a:effectLst/>
                          <a:latin typeface="+mn-lt"/>
                          <a:ea typeface="+mn-ea"/>
                          <a:cs typeface="+mn-cs"/>
                        </a:rPr>
                        <a:t>- сборы детского объединения, на которых у обучающихся формируется чувство общности с другими его членами, чувство причастности к тому, что происходит в объединении</a:t>
                      </a:r>
                    </a:p>
                    <a:p>
                      <a:r>
                        <a:rPr lang="ru-RU" sz="2000" kern="1200" dirty="0" smtClean="0">
                          <a:solidFill>
                            <a:schemeClr val="dk1"/>
                          </a:solidFill>
                          <a:effectLst/>
                          <a:latin typeface="+mn-lt"/>
                          <a:ea typeface="+mn-ea"/>
                          <a:cs typeface="+mn-cs"/>
                        </a:rPr>
                        <a:t>- участие членов детского общественного объединения в акциях различной направленности</a:t>
                      </a:r>
                      <a:endParaRPr lang="ru-RU" sz="20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30013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805219"/>
            <a:ext cx="10499678" cy="900752"/>
          </a:xfrm>
        </p:spPr>
        <p:txBody>
          <a:bodyPr>
            <a:normAutofit fontScale="90000"/>
          </a:bodyPr>
          <a:lstStyle/>
          <a:p>
            <a:r>
              <a:rPr lang="ru-RU" sz="4800" b="1" dirty="0" smtClean="0">
                <a:solidFill>
                  <a:srgbClr val="0070C0"/>
                </a:solidFill>
              </a:rPr>
              <a:t>Модуль «Экскурсии, экспедиции, походы»</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5" name="Прямоугольник 4"/>
          <p:cNvSpPr/>
          <p:nvPr/>
        </p:nvSpPr>
        <p:spPr>
          <a:xfrm>
            <a:off x="2069484" y="5841916"/>
            <a:ext cx="10358650"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Вариативный модуль</a:t>
            </a:r>
            <a:endParaRPr lang="ru-RU" sz="2000" b="1" dirty="0"/>
          </a:p>
        </p:txBody>
      </p:sp>
      <p:graphicFrame>
        <p:nvGraphicFramePr>
          <p:cNvPr id="11" name="Таблица 10"/>
          <p:cNvGraphicFramePr>
            <a:graphicFrameLocks noGrp="1"/>
          </p:cNvGraphicFramePr>
          <p:nvPr>
            <p:extLst>
              <p:ext uri="{D42A27DB-BD31-4B8C-83A1-F6EECF244321}">
                <p14:modId xmlns:p14="http://schemas.microsoft.com/office/powerpoint/2010/main" val="2369017171"/>
              </p:ext>
            </p:extLst>
          </p:nvPr>
        </p:nvGraphicFramePr>
        <p:xfrm>
          <a:off x="641334" y="1951629"/>
          <a:ext cx="11204923" cy="3383280"/>
        </p:xfrm>
        <a:graphic>
          <a:graphicData uri="http://schemas.openxmlformats.org/drawingml/2006/table">
            <a:tbl>
              <a:tblPr firstRow="1" bandRow="1">
                <a:tableStyleId>{5C22544A-7EE6-4342-B048-85BDC9FD1C3A}</a:tableStyleId>
              </a:tblPr>
              <a:tblGrid>
                <a:gridCol w="2530146"/>
                <a:gridCol w="8674777"/>
              </a:tblGrid>
              <a:tr h="257239">
                <a:tc>
                  <a:txBody>
                    <a:bodyPr/>
                    <a:lstStyle/>
                    <a:p>
                      <a:endParaRPr lang="ru-RU" dirty="0"/>
                    </a:p>
                  </a:txBody>
                  <a:tcPr/>
                </a:tc>
                <a:tc>
                  <a:txBody>
                    <a:bodyPr/>
                    <a:lstStyle/>
                    <a:p>
                      <a:r>
                        <a:rPr lang="ru-RU" sz="1800" b="1" kern="1200" dirty="0" smtClean="0">
                          <a:solidFill>
                            <a:schemeClr val="lt1"/>
                          </a:solidFill>
                          <a:effectLst/>
                          <a:latin typeface="+mn-lt"/>
                          <a:ea typeface="+mn-ea"/>
                          <a:cs typeface="+mn-cs"/>
                        </a:rPr>
                        <a:t>Формы и виды</a:t>
                      </a:r>
                      <a:r>
                        <a:rPr lang="ru-RU" sz="1800" b="1" kern="1200" baseline="0" dirty="0" smtClean="0">
                          <a:solidFill>
                            <a:schemeClr val="lt1"/>
                          </a:solidFill>
                          <a:effectLst/>
                          <a:latin typeface="+mn-lt"/>
                          <a:ea typeface="+mn-ea"/>
                          <a:cs typeface="+mn-cs"/>
                        </a:rPr>
                        <a:t> деятельности:</a:t>
                      </a:r>
                      <a:endParaRPr lang="ru-RU" sz="2400" dirty="0"/>
                    </a:p>
                  </a:txBody>
                  <a:tcPr/>
                </a:tc>
              </a:tr>
              <a:tr h="1994642">
                <a:tc>
                  <a:txBody>
                    <a:bodyPr/>
                    <a:lstStyle/>
                    <a:p>
                      <a:r>
                        <a:rPr lang="ru-RU" sz="2000" b="1" dirty="0" smtClean="0"/>
                        <a:t>МОДУЛЬ </a:t>
                      </a:r>
                    </a:p>
                    <a:p>
                      <a:r>
                        <a:rPr lang="ru-RU" sz="2000" b="1" dirty="0" smtClean="0"/>
                        <a:t>«Экскурсии, экспедиции, походы»</a:t>
                      </a:r>
                      <a:endParaRPr lang="ru-RU" sz="2000" b="1" dirty="0"/>
                    </a:p>
                  </a:txBody>
                  <a:tcPr/>
                </a:tc>
                <a:tc>
                  <a:txBody>
                    <a:bodyPr/>
                    <a:lstStyle/>
                    <a:p>
                      <a:r>
                        <a:rPr lang="ru-RU" sz="2400" kern="1200" dirty="0" smtClean="0">
                          <a:solidFill>
                            <a:schemeClr val="dk1"/>
                          </a:solidFill>
                          <a:effectLst/>
                          <a:latin typeface="+mn-lt"/>
                          <a:ea typeface="+mn-ea"/>
                          <a:cs typeface="+mn-cs"/>
                        </a:rPr>
                        <a:t>- регулярные пешие прогулки, экскурсии или походы выходного дня</a:t>
                      </a:r>
                    </a:p>
                    <a:p>
                      <a:r>
                        <a:rPr lang="ru-RU" sz="2400" kern="1200" dirty="0" smtClean="0">
                          <a:solidFill>
                            <a:schemeClr val="accent2">
                              <a:lumMod val="75000"/>
                            </a:schemeClr>
                          </a:solidFill>
                          <a:effectLst/>
                          <a:latin typeface="+mn-lt"/>
                          <a:ea typeface="+mn-ea"/>
                          <a:cs typeface="+mn-cs"/>
                        </a:rPr>
                        <a:t>- литературные, исторические, биологические экспедиции</a:t>
                      </a:r>
                    </a:p>
                    <a:p>
                      <a:r>
                        <a:rPr lang="ru-RU" sz="2400" kern="1200" dirty="0" smtClean="0">
                          <a:solidFill>
                            <a:schemeClr val="accent2">
                              <a:lumMod val="75000"/>
                            </a:schemeClr>
                          </a:solidFill>
                          <a:effectLst/>
                          <a:latin typeface="+mn-lt"/>
                          <a:ea typeface="+mn-ea"/>
                          <a:cs typeface="+mn-cs"/>
                        </a:rPr>
                        <a:t>- поисковые экспедиции – вахты памяти</a:t>
                      </a:r>
                    </a:p>
                    <a:p>
                      <a:r>
                        <a:rPr lang="ru-RU" sz="2400" kern="1200" dirty="0" smtClean="0">
                          <a:solidFill>
                            <a:schemeClr val="dk1"/>
                          </a:solidFill>
                          <a:effectLst/>
                          <a:latin typeface="+mn-lt"/>
                          <a:ea typeface="+mn-ea"/>
                          <a:cs typeface="+mn-cs"/>
                        </a:rPr>
                        <a:t>- многодневные походы</a:t>
                      </a:r>
                    </a:p>
                    <a:p>
                      <a:r>
                        <a:rPr lang="ru-RU" sz="2400" kern="1200" dirty="0" smtClean="0">
                          <a:solidFill>
                            <a:schemeClr val="accent2">
                              <a:lumMod val="75000"/>
                            </a:schemeClr>
                          </a:solidFill>
                          <a:effectLst/>
                          <a:latin typeface="+mn-lt"/>
                          <a:ea typeface="+mn-ea"/>
                          <a:cs typeface="+mn-cs"/>
                        </a:rPr>
                        <a:t>- </a:t>
                      </a:r>
                      <a:r>
                        <a:rPr lang="ru-RU" sz="2400" kern="1200" dirty="0" err="1" smtClean="0">
                          <a:solidFill>
                            <a:schemeClr val="accent2">
                              <a:lumMod val="75000"/>
                            </a:schemeClr>
                          </a:solidFill>
                          <a:effectLst/>
                          <a:latin typeface="+mn-lt"/>
                          <a:ea typeface="+mn-ea"/>
                          <a:cs typeface="+mn-cs"/>
                        </a:rPr>
                        <a:t>турслеты</a:t>
                      </a:r>
                      <a:r>
                        <a:rPr lang="ru-RU" sz="2400" kern="1200" dirty="0" smtClean="0">
                          <a:solidFill>
                            <a:schemeClr val="accent2">
                              <a:lumMod val="75000"/>
                            </a:schemeClr>
                          </a:solidFill>
                          <a:effectLst/>
                          <a:latin typeface="+mn-lt"/>
                          <a:ea typeface="+mn-ea"/>
                          <a:cs typeface="+mn-cs"/>
                        </a:rPr>
                        <a:t> с участием команд, сформированных из педагогических работников, обучающихся и их родителей</a:t>
                      </a:r>
                    </a:p>
                    <a:p>
                      <a:endParaRPr lang="ru-RU" sz="24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4295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1524000" y="1122362"/>
            <a:ext cx="9144000" cy="1033984"/>
          </a:xfrm>
        </p:spPr>
        <p:txBody>
          <a:bodyPr>
            <a:normAutofit/>
          </a:bodyPr>
          <a:lstStyle/>
          <a:p>
            <a:r>
              <a:rPr lang="ru-RU" b="1" dirty="0" smtClean="0">
                <a:solidFill>
                  <a:schemeClr val="accent5">
                    <a:lumMod val="75000"/>
                  </a:schemeClr>
                </a:solidFill>
              </a:rPr>
              <a:t>Что нового с 01.09.2021 г.?</a:t>
            </a:r>
            <a:endParaRPr lang="ru-RU" b="1" dirty="0">
              <a:solidFill>
                <a:schemeClr val="accent5">
                  <a:lumMod val="75000"/>
                </a:schemeClr>
              </a:solidFill>
            </a:endParaRPr>
          </a:p>
        </p:txBody>
      </p:sp>
      <p:sp>
        <p:nvSpPr>
          <p:cNvPr id="3" name="Подзаголовок 2"/>
          <p:cNvSpPr>
            <a:spLocks noGrp="1"/>
          </p:cNvSpPr>
          <p:nvPr>
            <p:ph type="subTitle" idx="1"/>
          </p:nvPr>
        </p:nvSpPr>
        <p:spPr>
          <a:xfrm>
            <a:off x="1524000" y="2442949"/>
            <a:ext cx="9871881" cy="3730790"/>
          </a:xfrm>
        </p:spPr>
        <p:txBody>
          <a:bodyPr>
            <a:normAutofit/>
          </a:bodyPr>
          <a:lstStyle/>
          <a:p>
            <a:endParaRPr lang="ru-RU" dirty="0" smtClean="0"/>
          </a:p>
          <a:p>
            <a:pPr algn="l"/>
            <a:r>
              <a:rPr lang="ru-RU" sz="3600" b="1" dirty="0" smtClean="0"/>
              <a:t>«Рабочая </a:t>
            </a:r>
            <a:r>
              <a:rPr lang="ru-RU" sz="3600" b="1" dirty="0"/>
              <a:t>программа воспитания</a:t>
            </a:r>
            <a:r>
              <a:rPr lang="ru-RU" sz="3600" b="1" dirty="0" smtClean="0"/>
              <a:t>»</a:t>
            </a:r>
          </a:p>
          <a:p>
            <a:pPr algn="l"/>
            <a:endParaRPr lang="ru-RU" sz="3600" b="1" dirty="0"/>
          </a:p>
          <a:p>
            <a:pPr algn="l"/>
            <a:r>
              <a:rPr lang="ru-RU" sz="3600" b="1" dirty="0" smtClean="0">
                <a:solidFill>
                  <a:schemeClr val="accent2">
                    <a:lumMod val="75000"/>
                  </a:schemeClr>
                </a:solidFill>
              </a:rPr>
              <a:t>«Календарный </a:t>
            </a:r>
            <a:r>
              <a:rPr lang="ru-RU" sz="3600" b="1" dirty="0">
                <a:solidFill>
                  <a:schemeClr val="accent2">
                    <a:lumMod val="75000"/>
                  </a:schemeClr>
                </a:solidFill>
              </a:rPr>
              <a:t>план воспитательной работы</a:t>
            </a:r>
            <a:r>
              <a:rPr lang="ru-RU" sz="3600" b="1" dirty="0" smtClean="0">
                <a:solidFill>
                  <a:schemeClr val="accent2">
                    <a:lumMod val="75000"/>
                  </a:schemeClr>
                </a:solidFill>
              </a:rPr>
              <a:t>»</a:t>
            </a:r>
          </a:p>
          <a:p>
            <a:pPr algn="l"/>
            <a:endParaRPr lang="ru-RU" dirty="0"/>
          </a:p>
          <a:p>
            <a:r>
              <a:rPr lang="ru-RU" dirty="0" smtClean="0"/>
              <a:t>* Они </a:t>
            </a:r>
            <a:r>
              <a:rPr lang="ru-RU" dirty="0"/>
              <a:t>должны быть включены </a:t>
            </a:r>
            <a:r>
              <a:rPr lang="ru-RU" dirty="0" smtClean="0"/>
              <a:t>в </a:t>
            </a:r>
            <a:r>
              <a:rPr lang="ru-RU" dirty="0"/>
              <a:t>основную образовательную программу!</a:t>
            </a:r>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25068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805219"/>
            <a:ext cx="10499678" cy="696035"/>
          </a:xfrm>
        </p:spPr>
        <p:txBody>
          <a:bodyPr>
            <a:normAutofit fontScale="90000"/>
          </a:bodyPr>
          <a:lstStyle/>
          <a:p>
            <a:r>
              <a:rPr lang="ru-RU" sz="4800" b="1" dirty="0" smtClean="0">
                <a:solidFill>
                  <a:srgbClr val="0070C0"/>
                </a:solidFill>
              </a:rPr>
              <a:t>Модуль «Ключевые общешкольные дела»</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Вариативный модуль</a:t>
            </a:r>
            <a:endParaRPr lang="ru-RU" sz="2000" b="1" dirty="0"/>
          </a:p>
        </p:txBody>
      </p:sp>
      <p:graphicFrame>
        <p:nvGraphicFramePr>
          <p:cNvPr id="11" name="Таблица 10"/>
          <p:cNvGraphicFramePr>
            <a:graphicFrameLocks noGrp="1"/>
          </p:cNvGraphicFramePr>
          <p:nvPr>
            <p:extLst>
              <p:ext uri="{D42A27DB-BD31-4B8C-83A1-F6EECF244321}">
                <p14:modId xmlns:p14="http://schemas.microsoft.com/office/powerpoint/2010/main" val="453862735"/>
              </p:ext>
            </p:extLst>
          </p:nvPr>
        </p:nvGraphicFramePr>
        <p:xfrm>
          <a:off x="701661" y="1448847"/>
          <a:ext cx="11144596" cy="5090160"/>
        </p:xfrm>
        <a:graphic>
          <a:graphicData uri="http://schemas.openxmlformats.org/drawingml/2006/table">
            <a:tbl>
              <a:tblPr firstRow="1" bandRow="1">
                <a:tableStyleId>{5C22544A-7EE6-4342-B048-85BDC9FD1C3A}</a:tableStyleId>
              </a:tblPr>
              <a:tblGrid>
                <a:gridCol w="2516524"/>
                <a:gridCol w="2157017"/>
                <a:gridCol w="2157019"/>
                <a:gridCol w="2157019"/>
                <a:gridCol w="2157017"/>
              </a:tblGrid>
              <a:tr h="310228">
                <a:tc>
                  <a:txBody>
                    <a:bodyPr/>
                    <a:lstStyle/>
                    <a:p>
                      <a:endParaRPr lang="ru-RU" dirty="0"/>
                    </a:p>
                  </a:txBody>
                  <a:tcPr/>
                </a:tc>
                <a:tc gridSpan="4">
                  <a:txBody>
                    <a:bodyPr/>
                    <a:lstStyle/>
                    <a:p>
                      <a:r>
                        <a:rPr lang="ru-RU" sz="1800" b="1" kern="1200" dirty="0" smtClean="0">
                          <a:solidFill>
                            <a:schemeClr val="lt1"/>
                          </a:solidFill>
                          <a:effectLst/>
                          <a:latin typeface="+mn-lt"/>
                          <a:ea typeface="+mn-ea"/>
                          <a:cs typeface="+mn-cs"/>
                        </a:rPr>
                        <a:t>Формы и виды</a:t>
                      </a:r>
                      <a:r>
                        <a:rPr lang="ru-RU" sz="1800" b="1" kern="1200" baseline="0" dirty="0" smtClean="0">
                          <a:solidFill>
                            <a:schemeClr val="lt1"/>
                          </a:solidFill>
                          <a:effectLst/>
                          <a:latin typeface="+mn-lt"/>
                          <a:ea typeface="+mn-ea"/>
                          <a:cs typeface="+mn-cs"/>
                        </a:rPr>
                        <a:t> деятельности:</a:t>
                      </a:r>
                      <a:endParaRPr lang="ru-RU" sz="24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07107">
                <a:tc>
                  <a:txBody>
                    <a:bodyPr/>
                    <a:lstStyle/>
                    <a:p>
                      <a:r>
                        <a:rPr lang="ru-RU" sz="2000" b="1" dirty="0" smtClean="0"/>
                        <a:t>МОДУЛЬ </a:t>
                      </a:r>
                    </a:p>
                    <a:p>
                      <a:r>
                        <a:rPr lang="ru-RU" sz="2000" b="1" dirty="0" smtClean="0"/>
                        <a:t>«Ключевые</a:t>
                      </a:r>
                      <a:r>
                        <a:rPr lang="ru-RU" sz="2000" b="1" baseline="0" dirty="0" smtClean="0"/>
                        <a:t> общешкольные дела</a:t>
                      </a:r>
                      <a:r>
                        <a:rPr lang="ru-RU" sz="2000" b="1" dirty="0" smtClean="0"/>
                        <a:t>»</a:t>
                      </a:r>
                      <a:endParaRPr lang="ru-RU" sz="2000" b="1" dirty="0"/>
                    </a:p>
                  </a:txBody>
                  <a:tcPr/>
                </a:tc>
                <a:tc>
                  <a:txBody>
                    <a:bodyPr/>
                    <a:lstStyle/>
                    <a:p>
                      <a:r>
                        <a:rPr lang="ru-RU" sz="1600" b="1" kern="1200" dirty="0" smtClean="0">
                          <a:solidFill>
                            <a:schemeClr val="dk1"/>
                          </a:solidFill>
                          <a:effectLst/>
                          <a:latin typeface="+mn-lt"/>
                          <a:ea typeface="+mn-ea"/>
                          <a:cs typeface="+mn-cs"/>
                        </a:rPr>
                        <a:t>вне школы</a:t>
                      </a:r>
                      <a:r>
                        <a:rPr lang="ru-RU" sz="1600" kern="1200" dirty="0" smtClean="0">
                          <a:solidFill>
                            <a:schemeClr val="dk1"/>
                          </a:solidFill>
                          <a:effectLst/>
                          <a:latin typeface="+mn-lt"/>
                          <a:ea typeface="+mn-ea"/>
                          <a:cs typeface="+mn-cs"/>
                        </a:rPr>
                        <a:t>:</a:t>
                      </a:r>
                    </a:p>
                    <a:p>
                      <a:r>
                        <a:rPr lang="ru-RU" sz="1600" kern="1200" dirty="0" smtClean="0">
                          <a:solidFill>
                            <a:schemeClr val="dk1"/>
                          </a:solidFill>
                          <a:effectLst/>
                          <a:latin typeface="+mn-lt"/>
                          <a:ea typeface="+mn-ea"/>
                          <a:cs typeface="+mn-cs"/>
                        </a:rPr>
                        <a:t>социально значимые проекты и инициативы</a:t>
                      </a:r>
                    </a:p>
                    <a:p>
                      <a:r>
                        <a:rPr lang="ru-RU" sz="1600" kern="1200" dirty="0" smtClean="0">
                          <a:solidFill>
                            <a:schemeClr val="dk1"/>
                          </a:solidFill>
                          <a:effectLst/>
                          <a:latin typeface="+mn-lt"/>
                          <a:ea typeface="+mn-ea"/>
                          <a:cs typeface="+mn-cs"/>
                        </a:rPr>
                        <a:t>организация открытых дискуссионных площадок с участием других организаций</a:t>
                      </a:r>
                    </a:p>
                    <a:p>
                      <a:endParaRPr lang="ru-RU" sz="1600" kern="1200" dirty="0">
                        <a:solidFill>
                          <a:schemeClr val="accent2">
                            <a:lumMod val="75000"/>
                          </a:schemeClr>
                        </a:solidFill>
                        <a:effectLst/>
                        <a:latin typeface="+mn-lt"/>
                        <a:ea typeface="+mn-ea"/>
                        <a:cs typeface="+mn-cs"/>
                      </a:endParaRPr>
                    </a:p>
                  </a:txBody>
                  <a:tcPr/>
                </a:tc>
                <a:tc>
                  <a:txBody>
                    <a:bodyPr/>
                    <a:lstStyle/>
                    <a:p>
                      <a:r>
                        <a:rPr lang="ru-RU" sz="1600" b="1" kern="1200" dirty="0" smtClean="0">
                          <a:solidFill>
                            <a:schemeClr val="dk1"/>
                          </a:solidFill>
                          <a:effectLst/>
                          <a:latin typeface="+mn-lt"/>
                          <a:ea typeface="+mn-ea"/>
                          <a:cs typeface="+mn-cs"/>
                        </a:rPr>
                        <a:t>на уровне школы</a:t>
                      </a:r>
                      <a:r>
                        <a:rPr lang="ru-RU" sz="1600" kern="1200" dirty="0" smtClean="0">
                          <a:solidFill>
                            <a:schemeClr val="dk1"/>
                          </a:solidFill>
                          <a:effectLst/>
                          <a:latin typeface="+mn-lt"/>
                          <a:ea typeface="+mn-ea"/>
                          <a:cs typeface="+mn-cs"/>
                        </a:rPr>
                        <a:t>:</a:t>
                      </a:r>
                    </a:p>
                    <a:p>
                      <a:r>
                        <a:rPr lang="ru-RU" sz="1600" kern="1200" dirty="0" smtClean="0">
                          <a:solidFill>
                            <a:schemeClr val="dk1"/>
                          </a:solidFill>
                          <a:effectLst/>
                          <a:latin typeface="+mn-lt"/>
                          <a:ea typeface="+mn-ea"/>
                          <a:cs typeface="+mn-cs"/>
                        </a:rPr>
                        <a:t>общешкольные праздники – ежегодно проводимые творческие</a:t>
                      </a:r>
                    </a:p>
                    <a:p>
                      <a:r>
                        <a:rPr lang="ru-RU" sz="1600" kern="1200" dirty="0" smtClean="0">
                          <a:solidFill>
                            <a:schemeClr val="dk1"/>
                          </a:solidFill>
                          <a:effectLst/>
                          <a:latin typeface="+mn-lt"/>
                          <a:ea typeface="+mn-ea"/>
                          <a:cs typeface="+mn-cs"/>
                        </a:rPr>
                        <a:t>церемонии награждения обучающихся и педагогических работников за активное участие в жизни школы</a:t>
                      </a:r>
                    </a:p>
                    <a:p>
                      <a:r>
                        <a:rPr lang="ru-RU" sz="1600" kern="1200" dirty="0" smtClean="0">
                          <a:solidFill>
                            <a:schemeClr val="dk1"/>
                          </a:solidFill>
                          <a:effectLst/>
                          <a:latin typeface="+mn-lt"/>
                          <a:ea typeface="+mn-ea"/>
                          <a:cs typeface="+mn-cs"/>
                        </a:rPr>
                        <a:t>ежегодные мероприятия, в том числе выездные, включающие в себя комплекс коллективных творческих дел</a:t>
                      </a:r>
                      <a:endParaRPr lang="ru-RU" sz="1600" kern="1200" dirty="0">
                        <a:solidFill>
                          <a:schemeClr val="accent2">
                            <a:lumMod val="75000"/>
                          </a:schemeClr>
                        </a:solidFill>
                        <a:effectLst/>
                        <a:latin typeface="+mn-lt"/>
                        <a:ea typeface="+mn-ea"/>
                        <a:cs typeface="+mn-cs"/>
                      </a:endParaRPr>
                    </a:p>
                  </a:txBody>
                  <a:tcPr/>
                </a:tc>
                <a:tc>
                  <a:txBody>
                    <a:bodyPr/>
                    <a:lstStyle/>
                    <a:p>
                      <a:r>
                        <a:rPr lang="ru-RU" sz="1600" b="1" kern="1200" dirty="0" smtClean="0">
                          <a:solidFill>
                            <a:schemeClr val="dk1"/>
                          </a:solidFill>
                          <a:effectLst/>
                          <a:latin typeface="+mn-lt"/>
                          <a:ea typeface="+mn-ea"/>
                          <a:cs typeface="+mn-cs"/>
                        </a:rPr>
                        <a:t>на уровне классов</a:t>
                      </a:r>
                      <a:r>
                        <a:rPr lang="ru-RU" sz="1600" kern="1200" dirty="0" smtClean="0">
                          <a:solidFill>
                            <a:schemeClr val="dk1"/>
                          </a:solidFill>
                          <a:effectLst/>
                          <a:latin typeface="+mn-lt"/>
                          <a:ea typeface="+mn-ea"/>
                          <a:cs typeface="+mn-cs"/>
                        </a:rPr>
                        <a:t>:</a:t>
                      </a:r>
                    </a:p>
                    <a:p>
                      <a:r>
                        <a:rPr lang="ru-RU" sz="1600" kern="1200" dirty="0" smtClean="0">
                          <a:solidFill>
                            <a:schemeClr val="dk1"/>
                          </a:solidFill>
                          <a:effectLst/>
                          <a:latin typeface="+mn-lt"/>
                          <a:ea typeface="+mn-ea"/>
                          <a:cs typeface="+mn-cs"/>
                        </a:rPr>
                        <a:t>выбор и делегирование представителей классов в общешкольные советы</a:t>
                      </a:r>
                    </a:p>
                    <a:p>
                      <a:r>
                        <a:rPr lang="ru-RU" sz="1600" kern="1200" dirty="0" smtClean="0">
                          <a:solidFill>
                            <a:schemeClr val="dk1"/>
                          </a:solidFill>
                          <a:effectLst/>
                          <a:latin typeface="+mn-lt"/>
                          <a:ea typeface="+mn-ea"/>
                          <a:cs typeface="+mn-cs"/>
                        </a:rPr>
                        <a:t>участие школьных классов в реализации общешкольных ключевых дел</a:t>
                      </a:r>
                      <a:endParaRPr lang="ru-RU" sz="1600" kern="1200" dirty="0">
                        <a:solidFill>
                          <a:schemeClr val="accent2">
                            <a:lumMod val="75000"/>
                          </a:schemeClr>
                        </a:solidFill>
                        <a:effectLst/>
                        <a:latin typeface="+mn-lt"/>
                        <a:ea typeface="+mn-ea"/>
                        <a:cs typeface="+mn-cs"/>
                      </a:endParaRPr>
                    </a:p>
                  </a:txBody>
                  <a:tcPr/>
                </a:tc>
                <a:tc>
                  <a:txBody>
                    <a:bodyPr/>
                    <a:lstStyle/>
                    <a:p>
                      <a:r>
                        <a:rPr lang="ru-RU" sz="1600" b="1" kern="1200" dirty="0" smtClean="0">
                          <a:solidFill>
                            <a:schemeClr val="dk1"/>
                          </a:solidFill>
                          <a:effectLst/>
                          <a:latin typeface="+mn-lt"/>
                          <a:ea typeface="+mn-ea"/>
                          <a:cs typeface="+mn-cs"/>
                        </a:rPr>
                        <a:t>на уровне обучающихся</a:t>
                      </a:r>
                      <a:r>
                        <a:rPr lang="ru-RU" sz="1600" kern="1200" dirty="0" smtClean="0">
                          <a:solidFill>
                            <a:schemeClr val="dk1"/>
                          </a:solidFill>
                          <a:effectLst/>
                          <a:latin typeface="+mn-lt"/>
                          <a:ea typeface="+mn-ea"/>
                          <a:cs typeface="+mn-cs"/>
                        </a:rPr>
                        <a:t>:</a:t>
                      </a:r>
                    </a:p>
                    <a:p>
                      <a:r>
                        <a:rPr lang="ru-RU" sz="1600" kern="1200" dirty="0" smtClean="0">
                          <a:solidFill>
                            <a:schemeClr val="dk1"/>
                          </a:solidFill>
                          <a:effectLst/>
                          <a:latin typeface="+mn-lt"/>
                          <a:ea typeface="+mn-ea"/>
                          <a:cs typeface="+mn-cs"/>
                        </a:rPr>
                        <a:t>вовлечение по возможности каждого обучающегося в ключевые дела школы</a:t>
                      </a:r>
                    </a:p>
                    <a:p>
                      <a:r>
                        <a:rPr lang="ru-RU" sz="1600" kern="1200" dirty="0" smtClean="0">
                          <a:solidFill>
                            <a:schemeClr val="dk1"/>
                          </a:solidFill>
                          <a:effectLst/>
                          <a:latin typeface="+mn-lt"/>
                          <a:ea typeface="+mn-ea"/>
                          <a:cs typeface="+mn-cs"/>
                        </a:rPr>
                        <a:t>индивидуальная помощь обучающемуся в освоении навыков подготовки</a:t>
                      </a:r>
                    </a:p>
                    <a:p>
                      <a:endParaRPr lang="ru-RU" sz="1600" kern="1200" dirty="0">
                        <a:solidFill>
                          <a:schemeClr val="accent2">
                            <a:lumMod val="75000"/>
                          </a:schemeClr>
                        </a:solidFill>
                        <a:effectLst/>
                        <a:latin typeface="+mn-lt"/>
                        <a:ea typeface="+mn-ea"/>
                        <a:cs typeface="+mn-cs"/>
                      </a:endParaRPr>
                    </a:p>
                  </a:txBody>
                  <a:tcPr/>
                </a:tc>
              </a:tr>
            </a:tbl>
          </a:graphicData>
        </a:graphic>
      </p:graphicFrame>
      <p:sp>
        <p:nvSpPr>
          <p:cNvPr id="5" name="Прямоугольник 4"/>
          <p:cNvSpPr/>
          <p:nvPr/>
        </p:nvSpPr>
        <p:spPr>
          <a:xfrm>
            <a:off x="701660" y="5180940"/>
            <a:ext cx="4675558" cy="1446550"/>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spTree>
    <p:extLst>
      <p:ext uri="{BB962C8B-B14F-4D97-AF65-F5344CB8AC3E}">
        <p14:creationId xmlns:p14="http://schemas.microsoft.com/office/powerpoint/2010/main" val="372492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907737"/>
            <a:ext cx="10499678" cy="1146410"/>
          </a:xfrm>
        </p:spPr>
        <p:txBody>
          <a:bodyPr>
            <a:normAutofit fontScale="90000"/>
          </a:bodyPr>
          <a:lstStyle/>
          <a:p>
            <a:r>
              <a:rPr lang="ru-RU" sz="4800" b="1" dirty="0" smtClean="0">
                <a:solidFill>
                  <a:srgbClr val="0070C0"/>
                </a:solidFill>
              </a:rPr>
              <a:t>Модуль «Организация предметно-эстетической среды»</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Прямоугольник 9"/>
          <p:cNvSpPr/>
          <p:nvPr/>
        </p:nvSpPr>
        <p:spPr>
          <a:xfrm rot="16200000">
            <a:off x="-1839637" y="3375660"/>
            <a:ext cx="4380934" cy="400110"/>
          </a:xfrm>
          <a:prstGeom prst="rect">
            <a:avLst/>
          </a:prstGeom>
        </p:spPr>
        <p:txBody>
          <a:bodyPr wrap="square">
            <a:spAutoFit/>
          </a:bodyPr>
          <a:lstStyle/>
          <a:p>
            <a:pPr algn="ctr"/>
            <a:r>
              <a:rPr lang="ru-RU" sz="2000" b="1" dirty="0" smtClean="0"/>
              <a:t>Вариативный модуль</a:t>
            </a:r>
            <a:endParaRPr lang="ru-RU" sz="2000" b="1" dirty="0"/>
          </a:p>
        </p:txBody>
      </p:sp>
      <p:sp>
        <p:nvSpPr>
          <p:cNvPr id="5" name="Прямоугольник 4"/>
          <p:cNvSpPr/>
          <p:nvPr/>
        </p:nvSpPr>
        <p:spPr>
          <a:xfrm>
            <a:off x="1538723" y="6119196"/>
            <a:ext cx="10653277"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graphicFrame>
        <p:nvGraphicFramePr>
          <p:cNvPr id="12" name="Таблица 11"/>
          <p:cNvGraphicFramePr>
            <a:graphicFrameLocks noGrp="1"/>
          </p:cNvGraphicFramePr>
          <p:nvPr>
            <p:extLst>
              <p:ext uri="{D42A27DB-BD31-4B8C-83A1-F6EECF244321}">
                <p14:modId xmlns:p14="http://schemas.microsoft.com/office/powerpoint/2010/main" val="1376086148"/>
              </p:ext>
            </p:extLst>
          </p:nvPr>
        </p:nvGraphicFramePr>
        <p:xfrm>
          <a:off x="701660" y="2013044"/>
          <a:ext cx="11204923" cy="4114800"/>
        </p:xfrm>
        <a:graphic>
          <a:graphicData uri="http://schemas.openxmlformats.org/drawingml/2006/table">
            <a:tbl>
              <a:tblPr firstRow="1" bandRow="1">
                <a:tableStyleId>{5C22544A-7EE6-4342-B048-85BDC9FD1C3A}</a:tableStyleId>
              </a:tblPr>
              <a:tblGrid>
                <a:gridCol w="2530146"/>
                <a:gridCol w="8674777"/>
              </a:tblGrid>
              <a:tr h="257239">
                <a:tc>
                  <a:txBody>
                    <a:bodyPr/>
                    <a:lstStyle/>
                    <a:p>
                      <a:endParaRPr lang="ru-RU" dirty="0"/>
                    </a:p>
                  </a:txBody>
                  <a:tcPr/>
                </a:tc>
                <a:tc>
                  <a:txBody>
                    <a:bodyPr/>
                    <a:lstStyle/>
                    <a:p>
                      <a:r>
                        <a:rPr lang="ru-RU" sz="1800" b="1" kern="1200" dirty="0" smtClean="0">
                          <a:solidFill>
                            <a:schemeClr val="lt1"/>
                          </a:solidFill>
                          <a:effectLst/>
                          <a:latin typeface="+mn-lt"/>
                          <a:ea typeface="+mn-ea"/>
                          <a:cs typeface="+mn-cs"/>
                        </a:rPr>
                        <a:t>Формы и виды</a:t>
                      </a:r>
                      <a:r>
                        <a:rPr lang="ru-RU" sz="1800" b="1" kern="1200" baseline="0" dirty="0" smtClean="0">
                          <a:solidFill>
                            <a:schemeClr val="lt1"/>
                          </a:solidFill>
                          <a:effectLst/>
                          <a:latin typeface="+mn-lt"/>
                          <a:ea typeface="+mn-ea"/>
                          <a:cs typeface="+mn-cs"/>
                        </a:rPr>
                        <a:t> деятельности:</a:t>
                      </a:r>
                      <a:endParaRPr lang="ru-RU" sz="2400" dirty="0"/>
                    </a:p>
                  </a:txBody>
                  <a:tcPr/>
                </a:tc>
              </a:tr>
              <a:tr h="1994642">
                <a:tc>
                  <a:txBody>
                    <a:bodyPr/>
                    <a:lstStyle/>
                    <a:p>
                      <a:r>
                        <a:rPr lang="ru-RU" sz="2000" b="1" dirty="0" smtClean="0"/>
                        <a:t>МОДУЛЬ </a:t>
                      </a:r>
                    </a:p>
                    <a:p>
                      <a:r>
                        <a:rPr lang="ru-RU" sz="2000" b="1" dirty="0" smtClean="0"/>
                        <a:t>«Организация предметно-эстетической среды»</a:t>
                      </a:r>
                      <a:endParaRPr lang="ru-RU" sz="2000" b="1" dirty="0"/>
                    </a:p>
                  </a:txBody>
                  <a:tcPr/>
                </a:tc>
                <a:tc>
                  <a:txBody>
                    <a:bodyPr/>
                    <a:lstStyle/>
                    <a:p>
                      <a:r>
                        <a:rPr lang="ru-RU" sz="2400" kern="1200" dirty="0" smtClean="0">
                          <a:solidFill>
                            <a:schemeClr val="dk1"/>
                          </a:solidFill>
                          <a:effectLst/>
                          <a:latin typeface="+mn-lt"/>
                          <a:ea typeface="+mn-ea"/>
                          <a:cs typeface="+mn-cs"/>
                        </a:rPr>
                        <a:t>- оформление интерьера и их периодическая переориентация</a:t>
                      </a:r>
                    </a:p>
                    <a:p>
                      <a:r>
                        <a:rPr lang="ru-RU" sz="2400" kern="1200" dirty="0" smtClean="0">
                          <a:solidFill>
                            <a:schemeClr val="accent2">
                              <a:lumMod val="75000"/>
                            </a:schemeClr>
                          </a:solidFill>
                          <a:effectLst/>
                          <a:latin typeface="+mn-lt"/>
                          <a:ea typeface="+mn-ea"/>
                          <a:cs typeface="+mn-cs"/>
                        </a:rPr>
                        <a:t>- размещение на стенах школы регулярно сменяемых экспозиций: творческих работ обучающихся, фотоотчетов</a:t>
                      </a:r>
                    </a:p>
                    <a:p>
                      <a:r>
                        <a:rPr lang="ru-RU" sz="2400" kern="1200" dirty="0" smtClean="0">
                          <a:solidFill>
                            <a:schemeClr val="dk1"/>
                          </a:solidFill>
                          <a:effectLst/>
                          <a:latin typeface="+mn-lt"/>
                          <a:ea typeface="+mn-ea"/>
                          <a:cs typeface="+mn-cs"/>
                        </a:rPr>
                        <a:t>- организация и проведение конкурсов творческих проектов по благоустройству и озеленению территории</a:t>
                      </a:r>
                    </a:p>
                    <a:p>
                      <a:r>
                        <a:rPr lang="ru-RU" sz="2400" kern="1200" dirty="0" smtClean="0">
                          <a:solidFill>
                            <a:schemeClr val="accent2">
                              <a:lumMod val="75000"/>
                            </a:schemeClr>
                          </a:solidFill>
                          <a:effectLst/>
                          <a:latin typeface="+mn-lt"/>
                          <a:ea typeface="+mn-ea"/>
                          <a:cs typeface="+mn-cs"/>
                        </a:rPr>
                        <a:t>- оформление пространства проведения конкретных мероприятий</a:t>
                      </a:r>
                    </a:p>
                    <a:p>
                      <a:r>
                        <a:rPr lang="ru-RU" sz="2400" kern="1200" dirty="0" smtClean="0">
                          <a:solidFill>
                            <a:schemeClr val="dk1"/>
                          </a:solidFill>
                          <a:effectLst/>
                          <a:latin typeface="+mn-lt"/>
                          <a:ea typeface="+mn-ea"/>
                          <a:cs typeface="+mn-cs"/>
                        </a:rPr>
                        <a:t>- разработка, создание и популяризация совместно с обучающимися символики образовательной организации для торжественных мероприятий</a:t>
                      </a:r>
                      <a:endParaRPr lang="ru-RU" sz="24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693584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0886" y="907737"/>
            <a:ext cx="10499678" cy="866472"/>
          </a:xfrm>
        </p:spPr>
        <p:txBody>
          <a:bodyPr>
            <a:normAutofit/>
          </a:bodyPr>
          <a:lstStyle/>
          <a:p>
            <a:r>
              <a:rPr lang="ru-RU" sz="4800" b="1" dirty="0" smtClean="0">
                <a:solidFill>
                  <a:srgbClr val="0070C0"/>
                </a:solidFill>
              </a:rPr>
              <a:t>Модуль «Школьные медиа»</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Прямоугольник 9"/>
          <p:cNvSpPr/>
          <p:nvPr/>
        </p:nvSpPr>
        <p:spPr>
          <a:xfrm rot="16200000">
            <a:off x="-1835087" y="3553081"/>
            <a:ext cx="4380934" cy="400110"/>
          </a:xfrm>
          <a:prstGeom prst="rect">
            <a:avLst/>
          </a:prstGeom>
        </p:spPr>
        <p:txBody>
          <a:bodyPr wrap="square">
            <a:spAutoFit/>
          </a:bodyPr>
          <a:lstStyle/>
          <a:p>
            <a:pPr algn="ctr"/>
            <a:r>
              <a:rPr lang="ru-RU" sz="2000" b="1" dirty="0" smtClean="0"/>
              <a:t>Вариативный модуль</a:t>
            </a:r>
            <a:endParaRPr lang="ru-RU" sz="2000" b="1" dirty="0"/>
          </a:p>
        </p:txBody>
      </p:sp>
      <p:sp>
        <p:nvSpPr>
          <p:cNvPr id="5" name="Прямоугольник 4"/>
          <p:cNvSpPr/>
          <p:nvPr/>
        </p:nvSpPr>
        <p:spPr>
          <a:xfrm>
            <a:off x="1538723" y="6069036"/>
            <a:ext cx="10653277" cy="800219"/>
          </a:xfrm>
          <a:prstGeom prst="rect">
            <a:avLst/>
          </a:prstGeom>
        </p:spPr>
        <p:txBody>
          <a:bodyPr wrap="square">
            <a:spAutoFit/>
          </a:bodyPr>
          <a:lstStyle/>
          <a:p>
            <a:r>
              <a:rPr lang="ru-RU" dirty="0" smtClean="0"/>
              <a:t>*</a:t>
            </a:r>
            <a:r>
              <a:rPr lang="ru-RU" sz="1400" dirty="0"/>
              <a:t>Перечень видов и форм деятельности носит примерный характер, и может быть изменен и дополнен на усмотрение образовательной организации. В данном модуле программы должны быть описаны те формы и виды деятельности, которые используются в образовательной </a:t>
            </a:r>
            <a:r>
              <a:rPr lang="ru-RU" sz="1400" dirty="0" smtClean="0"/>
              <a:t>организации</a:t>
            </a:r>
            <a:endParaRPr lang="ru-RU" sz="1400" dirty="0"/>
          </a:p>
        </p:txBody>
      </p:sp>
      <p:graphicFrame>
        <p:nvGraphicFramePr>
          <p:cNvPr id="12" name="Таблица 11"/>
          <p:cNvGraphicFramePr>
            <a:graphicFrameLocks noGrp="1"/>
          </p:cNvGraphicFramePr>
          <p:nvPr>
            <p:extLst>
              <p:ext uri="{D42A27DB-BD31-4B8C-83A1-F6EECF244321}">
                <p14:modId xmlns:p14="http://schemas.microsoft.com/office/powerpoint/2010/main" val="2288955339"/>
              </p:ext>
            </p:extLst>
          </p:nvPr>
        </p:nvGraphicFramePr>
        <p:xfrm>
          <a:off x="782471" y="1859217"/>
          <a:ext cx="11204923" cy="4114800"/>
        </p:xfrm>
        <a:graphic>
          <a:graphicData uri="http://schemas.openxmlformats.org/drawingml/2006/table">
            <a:tbl>
              <a:tblPr firstRow="1" bandRow="1">
                <a:tableStyleId>{5C22544A-7EE6-4342-B048-85BDC9FD1C3A}</a:tableStyleId>
              </a:tblPr>
              <a:tblGrid>
                <a:gridCol w="2530146"/>
                <a:gridCol w="8674777"/>
              </a:tblGrid>
              <a:tr h="257239">
                <a:tc>
                  <a:txBody>
                    <a:bodyPr/>
                    <a:lstStyle/>
                    <a:p>
                      <a:endParaRPr lang="ru-RU" dirty="0"/>
                    </a:p>
                  </a:txBody>
                  <a:tcPr/>
                </a:tc>
                <a:tc>
                  <a:txBody>
                    <a:bodyPr/>
                    <a:lstStyle/>
                    <a:p>
                      <a:r>
                        <a:rPr lang="ru-RU" sz="1800" b="1" kern="1200" dirty="0" smtClean="0">
                          <a:solidFill>
                            <a:schemeClr val="lt1"/>
                          </a:solidFill>
                          <a:effectLst/>
                          <a:latin typeface="+mn-lt"/>
                          <a:ea typeface="+mn-ea"/>
                          <a:cs typeface="+mn-cs"/>
                        </a:rPr>
                        <a:t>Формы и виды</a:t>
                      </a:r>
                      <a:r>
                        <a:rPr lang="ru-RU" sz="1800" b="1" kern="1200" baseline="0" dirty="0" smtClean="0">
                          <a:solidFill>
                            <a:schemeClr val="lt1"/>
                          </a:solidFill>
                          <a:effectLst/>
                          <a:latin typeface="+mn-lt"/>
                          <a:ea typeface="+mn-ea"/>
                          <a:cs typeface="+mn-cs"/>
                        </a:rPr>
                        <a:t> деятельности:</a:t>
                      </a:r>
                      <a:endParaRPr lang="ru-RU" sz="2400" dirty="0"/>
                    </a:p>
                  </a:txBody>
                  <a:tcPr/>
                </a:tc>
              </a:tr>
              <a:tr h="1994642">
                <a:tc>
                  <a:txBody>
                    <a:bodyPr/>
                    <a:lstStyle/>
                    <a:p>
                      <a:r>
                        <a:rPr lang="ru-RU" sz="2000" b="1" dirty="0" smtClean="0"/>
                        <a:t>МОДУЛЬ </a:t>
                      </a:r>
                    </a:p>
                    <a:p>
                      <a:r>
                        <a:rPr lang="ru-RU" sz="2000" b="1" dirty="0" smtClean="0"/>
                        <a:t>«Школьные медиа»</a:t>
                      </a:r>
                      <a:endParaRPr lang="ru-RU" sz="2000" b="1" dirty="0"/>
                    </a:p>
                  </a:txBody>
                  <a:tcPr/>
                </a:tc>
                <a:tc>
                  <a:txBody>
                    <a:bodyPr/>
                    <a:lstStyle/>
                    <a:p>
                      <a:r>
                        <a:rPr lang="ru-RU" sz="2400" kern="1200" dirty="0" smtClean="0">
                          <a:solidFill>
                            <a:schemeClr val="dk1"/>
                          </a:solidFill>
                          <a:effectLst/>
                          <a:latin typeface="+mn-lt"/>
                          <a:ea typeface="+mn-ea"/>
                          <a:cs typeface="+mn-cs"/>
                        </a:rPr>
                        <a:t>- редакционный совет обучающихся и консультирующих их педагогических работников, целью которого является освещение через школьные медиа</a:t>
                      </a:r>
                    </a:p>
                    <a:p>
                      <a:r>
                        <a:rPr lang="ru-RU" sz="2400" kern="1200" dirty="0" smtClean="0">
                          <a:solidFill>
                            <a:schemeClr val="accent2">
                              <a:lumMod val="75000"/>
                            </a:schemeClr>
                          </a:solidFill>
                          <a:effectLst/>
                          <a:latin typeface="+mn-lt"/>
                          <a:ea typeface="+mn-ea"/>
                          <a:cs typeface="+mn-cs"/>
                        </a:rPr>
                        <a:t>- школьный </a:t>
                      </a:r>
                      <a:r>
                        <a:rPr lang="ru-RU" sz="2400" kern="1200" dirty="0" err="1" smtClean="0">
                          <a:solidFill>
                            <a:schemeClr val="accent2">
                              <a:lumMod val="75000"/>
                            </a:schemeClr>
                          </a:solidFill>
                          <a:effectLst/>
                          <a:latin typeface="+mn-lt"/>
                          <a:ea typeface="+mn-ea"/>
                          <a:cs typeface="+mn-cs"/>
                        </a:rPr>
                        <a:t>медиацентр</a:t>
                      </a:r>
                      <a:r>
                        <a:rPr lang="ru-RU" sz="2400" kern="1200" dirty="0" smtClean="0">
                          <a:solidFill>
                            <a:schemeClr val="accent2">
                              <a:lumMod val="75000"/>
                            </a:schemeClr>
                          </a:solidFill>
                          <a:effectLst/>
                          <a:latin typeface="+mn-lt"/>
                          <a:ea typeface="+mn-ea"/>
                          <a:cs typeface="+mn-cs"/>
                        </a:rPr>
                        <a:t> – группа обучающихся, осуществляющая информационно-техническую поддержку школьных мероприятий</a:t>
                      </a:r>
                    </a:p>
                    <a:p>
                      <a:r>
                        <a:rPr lang="ru-RU" sz="2400" kern="1200" dirty="0" smtClean="0">
                          <a:solidFill>
                            <a:schemeClr val="dk1"/>
                          </a:solidFill>
                          <a:effectLst/>
                          <a:latin typeface="+mn-lt"/>
                          <a:ea typeface="+mn-ea"/>
                          <a:cs typeface="+mn-cs"/>
                        </a:rPr>
                        <a:t>- школьная интернет-группа, поддерживающая официальный сайт школы и соответствующие группы в социальных сетях</a:t>
                      </a:r>
                    </a:p>
                    <a:p>
                      <a:r>
                        <a:rPr lang="ru-RU" sz="2400" kern="1200" dirty="0" smtClean="0">
                          <a:solidFill>
                            <a:schemeClr val="accent2">
                              <a:lumMod val="75000"/>
                            </a:schemeClr>
                          </a:solidFill>
                          <a:effectLst/>
                          <a:latin typeface="+mn-lt"/>
                          <a:ea typeface="+mn-ea"/>
                          <a:cs typeface="+mn-cs"/>
                        </a:rPr>
                        <a:t>- участие обучающихся в городских или всероссийских конкурсных мероприятиях школьных медиа</a:t>
                      </a:r>
                      <a:endParaRPr lang="ru-RU" sz="2400" kern="1200" dirty="0">
                        <a:solidFill>
                          <a:schemeClr val="accent2">
                            <a:lumMod val="75000"/>
                          </a:schemeClr>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023852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5436" y="832513"/>
            <a:ext cx="10499678" cy="1241947"/>
          </a:xfrm>
        </p:spPr>
        <p:txBody>
          <a:bodyPr>
            <a:normAutofit fontScale="90000"/>
          </a:bodyPr>
          <a:lstStyle/>
          <a:p>
            <a:r>
              <a:rPr lang="ru-RU" sz="4800" b="1" dirty="0" smtClean="0">
                <a:solidFill>
                  <a:srgbClr val="0070C0"/>
                </a:solidFill>
              </a:rPr>
              <a:t>РАЗДЕЛ 4. «Основные направления самоанализа воспитательной работы»</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4121174"/>
              </p:ext>
            </p:extLst>
          </p:nvPr>
        </p:nvGraphicFramePr>
        <p:xfrm>
          <a:off x="1009933" y="2258025"/>
          <a:ext cx="10045182" cy="3528626"/>
        </p:xfrm>
        <a:graphic>
          <a:graphicData uri="http://schemas.openxmlformats.org/drawingml/2006/table">
            <a:tbl>
              <a:tblPr firstRow="1" bandRow="1">
                <a:tableStyleId>{5C22544A-7EE6-4342-B048-85BDC9FD1C3A}</a:tableStyleId>
              </a:tblPr>
              <a:tblGrid>
                <a:gridCol w="3348394"/>
                <a:gridCol w="3348394"/>
                <a:gridCol w="3348394"/>
              </a:tblGrid>
              <a:tr h="407643">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Направление самоанализа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Критерии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Способы</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40328">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Результаты воспитания, социализации и саморазвития обучающихся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Динамика личностного развития обучающихся каждого класса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Педагогическое наблюдение</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80655">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Состояние организуемой в образовательной организации совместной деятельности обучающихся и взрослых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Наличие в образовательной организации интересной, событийно насыщенной и личностно развивающей совместной деятельности обучающихся и взрослых</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Беседы с обучающимися и родителями, педагогическими работниками, лидерами ученического самоуправления, при необходимости – мониторинг</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43091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555436" y="832513"/>
            <a:ext cx="10499678" cy="900753"/>
          </a:xfrm>
        </p:spPr>
        <p:txBody>
          <a:bodyPr>
            <a:normAutofit/>
          </a:bodyPr>
          <a:lstStyle/>
          <a:p>
            <a:r>
              <a:rPr lang="ru-RU" sz="4800" b="1" dirty="0" smtClean="0">
                <a:solidFill>
                  <a:srgbClr val="0070C0"/>
                </a:solidFill>
              </a:rPr>
              <a:t>РАЗРАБОТКА КАЛЕНДАРНОГО ПЛАНА</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13814740"/>
              </p:ext>
            </p:extLst>
          </p:nvPr>
        </p:nvGraphicFramePr>
        <p:xfrm>
          <a:off x="1214653" y="1783998"/>
          <a:ext cx="9840461" cy="4739635"/>
        </p:xfrm>
        <a:graphic>
          <a:graphicData uri="http://schemas.openxmlformats.org/drawingml/2006/table">
            <a:tbl>
              <a:tblPr firstRow="1" firstCol="1" bandRow="1">
                <a:tableStyleId>{5C22544A-7EE6-4342-B048-85BDC9FD1C3A}</a:tableStyleId>
              </a:tblPr>
              <a:tblGrid>
                <a:gridCol w="2459345"/>
                <a:gridCol w="2460372"/>
                <a:gridCol w="2460372"/>
                <a:gridCol w="2460372"/>
              </a:tblGrid>
              <a:tr h="330711">
                <a:tc gridSpan="4">
                  <a:txBody>
                    <a:bodyPr/>
                    <a:lstStyle/>
                    <a:p>
                      <a:pPr algn="ctr">
                        <a:lnSpc>
                          <a:spcPct val="115000"/>
                        </a:lnSpc>
                        <a:spcAft>
                          <a:spcPts val="0"/>
                        </a:spcAft>
                      </a:pPr>
                      <a:r>
                        <a:rPr lang="ru-RU" sz="1200">
                          <a:effectLst/>
                        </a:rPr>
                        <a:t>ПЛАН ВОСПИТАТЕЛЬНОЙ РАБОТЫ ШКОЛЫ НА _____/_____УЧЕБНЫЙ ГОД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30711">
                <a:tc gridSpan="4">
                  <a:txBody>
                    <a:bodyPr/>
                    <a:lstStyle/>
                    <a:p>
                      <a:pPr algn="ctr">
                        <a:lnSpc>
                          <a:spcPct val="115000"/>
                        </a:lnSpc>
                        <a:spcAft>
                          <a:spcPts val="0"/>
                        </a:spcAft>
                      </a:pPr>
                      <a:r>
                        <a:rPr lang="ru-RU" sz="1200">
                          <a:effectLst/>
                        </a:rPr>
                        <a:t>Ключевые общешкольные дела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85760">
                <a:tc>
                  <a:txBody>
                    <a:bodyPr/>
                    <a:lstStyle/>
                    <a:p>
                      <a:pPr algn="ctr">
                        <a:lnSpc>
                          <a:spcPct val="115000"/>
                        </a:lnSpc>
                        <a:spcAft>
                          <a:spcPts val="0"/>
                        </a:spcAft>
                      </a:pPr>
                      <a:r>
                        <a:rPr lang="ru-RU" sz="1200">
                          <a:effectLst/>
                        </a:rPr>
                        <a:t>дела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классы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сроки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Ответственные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760">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760">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711">
                <a:tc gridSpan="4">
                  <a:txBody>
                    <a:bodyPr/>
                    <a:lstStyle/>
                    <a:p>
                      <a:pPr algn="ctr">
                        <a:lnSpc>
                          <a:spcPct val="115000"/>
                        </a:lnSpc>
                        <a:spcAft>
                          <a:spcPts val="0"/>
                        </a:spcAft>
                      </a:pPr>
                      <a:r>
                        <a:rPr lang="ru-RU" sz="1200">
                          <a:effectLst/>
                        </a:rPr>
                        <a:t>Курсы внеурочной деятельности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85760">
                <a:tc>
                  <a:txBody>
                    <a:bodyPr/>
                    <a:lstStyle/>
                    <a:p>
                      <a:pPr algn="ctr">
                        <a:lnSpc>
                          <a:spcPct val="115000"/>
                        </a:lnSpc>
                        <a:spcAft>
                          <a:spcPts val="0"/>
                        </a:spcAft>
                      </a:pPr>
                      <a:r>
                        <a:rPr lang="ru-RU" sz="1200">
                          <a:effectLst/>
                        </a:rPr>
                        <a:t>Название курса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классы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Сроки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ответственные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760">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760">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0711">
                <a:tc gridSpan="4">
                  <a:txBody>
                    <a:bodyPr/>
                    <a:lstStyle/>
                    <a:p>
                      <a:pPr algn="ctr">
                        <a:lnSpc>
                          <a:spcPct val="115000"/>
                        </a:lnSpc>
                        <a:spcAft>
                          <a:spcPts val="0"/>
                        </a:spcAft>
                      </a:pPr>
                      <a:r>
                        <a:rPr lang="ru-RU" sz="1200">
                          <a:effectLst/>
                        </a:rPr>
                        <a:t>Школьный урок</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30711">
                <a:tc gridSpan="4">
                  <a:txBody>
                    <a:bodyPr/>
                    <a:lstStyle/>
                    <a:p>
                      <a:pPr algn="ctr">
                        <a:lnSpc>
                          <a:spcPct val="115000"/>
                        </a:lnSpc>
                        <a:spcAft>
                          <a:spcPts val="0"/>
                        </a:spcAft>
                      </a:pPr>
                      <a:r>
                        <a:rPr lang="ru-RU" sz="1200">
                          <a:effectLst/>
                        </a:rPr>
                        <a:t>Согласно индивидуальным планам работы учителей-предметников</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r>
              <a:tr h="385760">
                <a:tc>
                  <a:txBody>
                    <a:bodyPr/>
                    <a:lstStyle/>
                    <a:p>
                      <a:pP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5760">
                <a:tc>
                  <a:txBody>
                    <a:bodyPr/>
                    <a:lstStyle/>
                    <a:p>
                      <a:pP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u-RU" sz="1400" dirty="0">
                          <a:effectLst/>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9075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196469" y="1044657"/>
            <a:ext cx="5071567" cy="1058532"/>
          </a:xfrm>
        </p:spPr>
        <p:txBody>
          <a:bodyPr>
            <a:noAutofit/>
          </a:bodyPr>
          <a:lstStyle/>
          <a:p>
            <a:r>
              <a:rPr lang="ru-RU" sz="4000" b="1" dirty="0" smtClean="0">
                <a:solidFill>
                  <a:srgbClr val="0070C0"/>
                </a:solidFill>
              </a:rPr>
              <a:t>5 шагов по разработке программы </a:t>
            </a:r>
            <a:endParaRPr lang="ru-RU" sz="40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4" name="Прямоугольник 3"/>
          <p:cNvSpPr/>
          <p:nvPr/>
        </p:nvSpPr>
        <p:spPr>
          <a:xfrm>
            <a:off x="441278" y="2089224"/>
            <a:ext cx="4403678" cy="4339650"/>
          </a:xfrm>
          <a:prstGeom prst="rect">
            <a:avLst/>
          </a:prstGeom>
        </p:spPr>
        <p:txBody>
          <a:bodyPr wrap="square">
            <a:spAutoFit/>
          </a:bodyPr>
          <a:lstStyle/>
          <a:p>
            <a:pPr marL="342900" lvl="0" indent="-342900">
              <a:lnSpc>
                <a:spcPct val="115000"/>
              </a:lnSpc>
              <a:spcAft>
                <a:spcPts val="0"/>
              </a:spcAft>
              <a:buFont typeface="+mj-lt"/>
              <a:buAutoNum type="arabicPeriod"/>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Создание рабочей группы</a:t>
            </a:r>
            <a:endParaRPr lang="ru-RU"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000" b="1" dirty="0" smtClean="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Изучение нормативно-правовых документов</a:t>
            </a:r>
            <a:endParaRPr lang="ru-RU" sz="2000" b="1"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Систематизация всей имеющейся в школе практики воспитания</a:t>
            </a:r>
            <a:endParaRPr lang="ru-RU"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u-RU" sz="2000" b="1" dirty="0" smtClean="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Упорядочение форм работы относительно цели и задач школы</a:t>
            </a:r>
            <a:endParaRPr lang="ru-RU" sz="2000" b="1" dirty="0" smtClean="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ru-RU" sz="2000" b="1" dirty="0" smtClean="0">
                <a:effectLst/>
                <a:latin typeface="Times New Roman" panose="02020603050405020304" pitchFamily="18" charset="0"/>
                <a:ea typeface="Calibri" panose="020F0502020204030204" pitchFamily="34" charset="0"/>
                <a:cs typeface="Times New Roman" panose="02020603050405020304" pitchFamily="18" charset="0"/>
              </a:rPr>
              <a:t>Оформление рабочей программы воспитания и календарного плана</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Заголовок 1"/>
          <p:cNvSpPr txBox="1">
            <a:spLocks/>
          </p:cNvSpPr>
          <p:nvPr/>
        </p:nvSpPr>
        <p:spPr>
          <a:xfrm>
            <a:off x="5459530" y="847202"/>
            <a:ext cx="5581509" cy="10585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solidFill>
                  <a:srgbClr val="0070C0"/>
                </a:solidFill>
              </a:rPr>
              <a:t>Алгоритм разработки программы воспитания</a:t>
            </a:r>
            <a:endParaRPr lang="ru-RU" sz="4000" b="1" dirty="0">
              <a:solidFill>
                <a:srgbClr val="0070C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83685565"/>
              </p:ext>
            </p:extLst>
          </p:nvPr>
        </p:nvGraphicFramePr>
        <p:xfrm>
          <a:off x="5089766" y="1799375"/>
          <a:ext cx="6927726" cy="4953605"/>
        </p:xfrm>
        <a:graphic>
          <a:graphicData uri="http://schemas.openxmlformats.org/drawingml/2006/table">
            <a:tbl>
              <a:tblPr firstRow="1" firstCol="1" bandRow="1">
                <a:tableStyleId>{5C22544A-7EE6-4342-B048-85BDC9FD1C3A}</a:tableStyleId>
              </a:tblPr>
              <a:tblGrid>
                <a:gridCol w="2083914"/>
                <a:gridCol w="2274695"/>
                <a:gridCol w="2569117"/>
              </a:tblGrid>
              <a:tr h="199314">
                <a:tc>
                  <a:txBody>
                    <a:bodyPr/>
                    <a:lstStyle/>
                    <a:p>
                      <a:pPr>
                        <a:lnSpc>
                          <a:spcPct val="115000"/>
                        </a:lnSpc>
                        <a:spcAft>
                          <a:spcPts val="0"/>
                        </a:spcAft>
                      </a:pPr>
                      <a:r>
                        <a:rPr lang="ru-RU" sz="1400" dirty="0">
                          <a:effectLst/>
                        </a:rPr>
                        <a:t>Раздел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Что делаем?</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a:effectLst/>
                        </a:rPr>
                        <a:t>Где берем?</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r>
              <a:tr h="1217076">
                <a:tc>
                  <a:txBody>
                    <a:bodyPr/>
                    <a:lstStyle/>
                    <a:p>
                      <a:pPr>
                        <a:lnSpc>
                          <a:spcPct val="115000"/>
                        </a:lnSpc>
                        <a:spcAft>
                          <a:spcPts val="0"/>
                        </a:spcAft>
                      </a:pPr>
                      <a:r>
                        <a:rPr lang="ru-RU" sz="1400" dirty="0">
                          <a:effectLst/>
                        </a:rPr>
                        <a:t>Раздел 1 «Особенности организуемого в школе воспитательного процесса»</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Кратко раскрывается информация о </a:t>
                      </a:r>
                      <a:r>
                        <a:rPr lang="ru-RU" sz="1400" dirty="0" smtClean="0">
                          <a:effectLst/>
                        </a:rPr>
                        <a:t>значимых </a:t>
                      </a:r>
                      <a:r>
                        <a:rPr lang="ru-RU" sz="1400" dirty="0">
                          <a:effectLst/>
                        </a:rPr>
                        <a:t>для воспитательной деятельности особенностях школы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a:effectLst/>
                        </a:rPr>
                        <a:t>Сведения могут быть заимствованы из Основной образовательной программы. Объем не должен превышать 0,5 -1 стр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r>
              <a:tr h="1027781">
                <a:tc>
                  <a:txBody>
                    <a:bodyPr/>
                    <a:lstStyle/>
                    <a:p>
                      <a:pPr>
                        <a:lnSpc>
                          <a:spcPct val="115000"/>
                        </a:lnSpc>
                        <a:spcAft>
                          <a:spcPts val="0"/>
                        </a:spcAft>
                      </a:pPr>
                      <a:r>
                        <a:rPr lang="ru-RU" sz="1400" dirty="0">
                          <a:effectLst/>
                        </a:rPr>
                        <a:t>Раздел 2 «Цель и задачи воспитания»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Формулируется цель и задачи воспитания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Раздел «Цель» полностью заимствуем из примерной программы. Задачи берем из примерной программы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r>
              <a:tr h="996571">
                <a:tc>
                  <a:txBody>
                    <a:bodyPr/>
                    <a:lstStyle/>
                    <a:p>
                      <a:pPr>
                        <a:lnSpc>
                          <a:spcPct val="115000"/>
                        </a:lnSpc>
                        <a:spcAft>
                          <a:spcPts val="0"/>
                        </a:spcAft>
                      </a:pPr>
                      <a:r>
                        <a:rPr lang="ru-RU" sz="1400">
                          <a:effectLst/>
                        </a:rPr>
                        <a:t>Раздел 3 «Виды, формы и содержание деятельности»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a:effectLst/>
                        </a:rPr>
                        <a:t>Описывается содержание модулей исходя из особенностей образовательной организации</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Модули берем из примерной программы, удаляем неактуальные и при необходимости добавляем свои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r>
              <a:tr h="996571">
                <a:tc>
                  <a:txBody>
                    <a:bodyPr/>
                    <a:lstStyle/>
                    <a:p>
                      <a:pPr>
                        <a:lnSpc>
                          <a:spcPct val="115000"/>
                        </a:lnSpc>
                        <a:spcAft>
                          <a:spcPts val="0"/>
                        </a:spcAft>
                      </a:pPr>
                      <a:r>
                        <a:rPr lang="ru-RU" sz="1400">
                          <a:effectLst/>
                        </a:rPr>
                        <a:t>Раздел 4 «Основные направления самоанализа воспитательной работы»</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Выбирается направление, критерии и способы самоанализа воспитательной работы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c>
                  <a:txBody>
                    <a:bodyPr/>
                    <a:lstStyle/>
                    <a:p>
                      <a:pPr>
                        <a:lnSpc>
                          <a:spcPct val="115000"/>
                        </a:lnSpc>
                        <a:spcAft>
                          <a:spcPts val="0"/>
                        </a:spcAft>
                      </a:pPr>
                      <a:r>
                        <a:rPr lang="ru-RU" sz="1400" dirty="0">
                          <a:effectLst/>
                        </a:rPr>
                        <a:t>Направления, критерии и способы берем из предложенных примерной программой или разрабатываем свои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tc>
              </a:tr>
            </a:tbl>
          </a:graphicData>
        </a:graphic>
      </p:graphicFrame>
    </p:spTree>
    <p:extLst>
      <p:ext uri="{BB962C8B-B14F-4D97-AF65-F5344CB8AC3E}">
        <p14:creationId xmlns:p14="http://schemas.microsoft.com/office/powerpoint/2010/main" val="341764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7285"/>
            <a:ext cx="12192000" cy="6858000"/>
          </a:xfrm>
          <a:prstGeom prst="rect">
            <a:avLst/>
          </a:prstGeom>
        </p:spPr>
      </p:pic>
      <p:sp>
        <p:nvSpPr>
          <p:cNvPr id="2" name="Заголовок 1"/>
          <p:cNvSpPr>
            <a:spLocks noGrp="1"/>
          </p:cNvSpPr>
          <p:nvPr>
            <p:ph type="ctrTitle"/>
          </p:nvPr>
        </p:nvSpPr>
        <p:spPr>
          <a:xfrm>
            <a:off x="441277" y="1108865"/>
            <a:ext cx="11036490" cy="738272"/>
          </a:xfrm>
        </p:spPr>
        <p:txBody>
          <a:bodyPr>
            <a:noAutofit/>
          </a:bodyPr>
          <a:lstStyle/>
          <a:p>
            <a:r>
              <a:rPr lang="ru-RU" sz="4800" b="1" dirty="0" smtClean="0">
                <a:solidFill>
                  <a:srgbClr val="0070C0"/>
                </a:solidFill>
              </a:rPr>
              <a:t>Когда уроки становятся воспитывающими?</a:t>
            </a:r>
            <a:endParaRPr lang="ru-RU" sz="4800" b="1" dirty="0">
              <a:solidFill>
                <a:srgbClr val="0070C0"/>
              </a:solidFill>
            </a:endParaRPr>
          </a:p>
        </p:txBody>
      </p:sp>
      <p:sp>
        <p:nvSpPr>
          <p:cNvPr id="3" name="Подзаголовок 2"/>
          <p:cNvSpPr>
            <a:spLocks noGrp="1"/>
          </p:cNvSpPr>
          <p:nvPr>
            <p:ph type="subTitle" idx="1"/>
          </p:nvPr>
        </p:nvSpPr>
        <p:spPr>
          <a:xfrm>
            <a:off x="566381" y="1984209"/>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4" name="Прямоугольник 3"/>
          <p:cNvSpPr/>
          <p:nvPr/>
        </p:nvSpPr>
        <p:spPr>
          <a:xfrm>
            <a:off x="900752" y="2089224"/>
            <a:ext cx="10426890" cy="3893374"/>
          </a:xfrm>
          <a:prstGeom prst="rect">
            <a:avLst/>
          </a:prstGeom>
        </p:spPr>
        <p:txBody>
          <a:bodyPr wrap="square">
            <a:spAutoFit/>
          </a:bodyPr>
          <a:lstStyle/>
          <a:p>
            <a:pPr lvl="0"/>
            <a:r>
              <a:rPr lang="ru-RU" sz="3200" dirty="0" smtClean="0"/>
              <a:t>1. Когда </a:t>
            </a:r>
            <a:r>
              <a:rPr lang="ru-RU" sz="3200" dirty="0"/>
              <a:t>они интересны школьникам, и те с удовольствием включаются в организуемую учителем деятельность; </a:t>
            </a:r>
          </a:p>
          <a:p>
            <a:pPr lvl="0"/>
            <a:r>
              <a:rPr lang="ru-RU" sz="3200" dirty="0" smtClean="0">
                <a:solidFill>
                  <a:schemeClr val="accent2">
                    <a:lumMod val="75000"/>
                  </a:schemeClr>
                </a:solidFill>
              </a:rPr>
              <a:t>2.Когда </a:t>
            </a:r>
            <a:r>
              <a:rPr lang="ru-RU" sz="3200" dirty="0">
                <a:solidFill>
                  <a:schemeClr val="accent2">
                    <a:lumMod val="75000"/>
                  </a:schemeClr>
                </a:solidFill>
              </a:rPr>
              <a:t>они побуждают школьников задуматься о ценностях, нравственных вопросах, жизненных проблемах; </a:t>
            </a:r>
          </a:p>
          <a:p>
            <a:pPr lvl="0"/>
            <a:r>
              <a:rPr lang="ru-RU" sz="3200" dirty="0" smtClean="0"/>
              <a:t>3. Когда </a:t>
            </a:r>
            <a:r>
              <a:rPr lang="ru-RU" sz="3200" dirty="0"/>
              <a:t>время от времени на них используются игры, дискуссии и другие парные или групповые формы работы.</a:t>
            </a:r>
          </a:p>
          <a:p>
            <a:pPr lvl="0">
              <a:lnSpc>
                <a:spcPct val="115000"/>
              </a:lnSpc>
              <a:spcAft>
                <a:spcPts val="0"/>
              </a:spcAft>
            </a:pP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871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7285"/>
            <a:ext cx="12192000" cy="6858000"/>
          </a:xfrm>
          <a:prstGeom prst="rect">
            <a:avLst/>
          </a:prstGeom>
        </p:spPr>
      </p:pic>
      <p:sp>
        <p:nvSpPr>
          <p:cNvPr id="3" name="Подзаголовок 2"/>
          <p:cNvSpPr>
            <a:spLocks noGrp="1"/>
          </p:cNvSpPr>
          <p:nvPr>
            <p:ph type="subTitle" idx="1"/>
          </p:nvPr>
        </p:nvSpPr>
        <p:spPr>
          <a:xfrm>
            <a:off x="566381" y="1984209"/>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634089" y="3201613"/>
            <a:ext cx="5765030" cy="738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smtClean="0">
                <a:solidFill>
                  <a:srgbClr val="0070C0"/>
                </a:solidFill>
              </a:rPr>
              <a:t>Делаем урок интересным </a:t>
            </a:r>
            <a:endParaRPr lang="ru-RU" sz="3600" b="1" dirty="0">
              <a:solidFill>
                <a:srgbClr val="0070C0"/>
              </a:solidFill>
            </a:endParaRPr>
          </a:p>
        </p:txBody>
      </p:sp>
      <p:graphicFrame>
        <p:nvGraphicFramePr>
          <p:cNvPr id="10" name="Схема 9"/>
          <p:cNvGraphicFramePr/>
          <p:nvPr>
            <p:extLst>
              <p:ext uri="{D42A27DB-BD31-4B8C-83A1-F6EECF244321}">
                <p14:modId xmlns:p14="http://schemas.microsoft.com/office/powerpoint/2010/main" val="837203544"/>
              </p:ext>
            </p:extLst>
          </p:nvPr>
        </p:nvGraphicFramePr>
        <p:xfrm>
          <a:off x="1595271" y="1105469"/>
          <a:ext cx="8613254" cy="5539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2215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33865"/>
            <a:ext cx="12192000" cy="6858000"/>
          </a:xfrm>
          <a:prstGeom prst="rect">
            <a:avLst/>
          </a:prstGeom>
        </p:spPr>
      </p:pic>
      <p:sp>
        <p:nvSpPr>
          <p:cNvPr id="3" name="Подзаголовок 2"/>
          <p:cNvSpPr>
            <a:spLocks noGrp="1"/>
          </p:cNvSpPr>
          <p:nvPr>
            <p:ph type="subTitle" idx="1"/>
          </p:nvPr>
        </p:nvSpPr>
        <p:spPr>
          <a:xfrm>
            <a:off x="566381" y="1984209"/>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599325" y="3393267"/>
            <a:ext cx="5765030" cy="7382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smtClean="0">
                <a:solidFill>
                  <a:srgbClr val="0070C0"/>
                </a:solidFill>
              </a:rPr>
              <a:t>Делаем урок интересным </a:t>
            </a:r>
            <a:endParaRPr lang="ru-RU" sz="3600" b="1" dirty="0">
              <a:solidFill>
                <a:srgbClr val="0070C0"/>
              </a:solidFill>
            </a:endParaRPr>
          </a:p>
        </p:txBody>
      </p:sp>
      <p:graphicFrame>
        <p:nvGraphicFramePr>
          <p:cNvPr id="2" name="Схема 1"/>
          <p:cNvGraphicFramePr/>
          <p:nvPr>
            <p:extLst>
              <p:ext uri="{D42A27DB-BD31-4B8C-83A1-F6EECF244321}">
                <p14:modId xmlns:p14="http://schemas.microsoft.com/office/powerpoint/2010/main" val="1582048091"/>
              </p:ext>
            </p:extLst>
          </p:nvPr>
        </p:nvGraphicFramePr>
        <p:xfrm>
          <a:off x="196470" y="1237038"/>
          <a:ext cx="6971887" cy="54078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Схема 10"/>
          <p:cNvGraphicFramePr/>
          <p:nvPr>
            <p:extLst>
              <p:ext uri="{D42A27DB-BD31-4B8C-83A1-F6EECF244321}">
                <p14:modId xmlns:p14="http://schemas.microsoft.com/office/powerpoint/2010/main" val="2722639677"/>
              </p:ext>
            </p:extLst>
          </p:nvPr>
        </p:nvGraphicFramePr>
        <p:xfrm>
          <a:off x="5503302" y="1235179"/>
          <a:ext cx="6971887" cy="54078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0220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sp>
        <p:nvSpPr>
          <p:cNvPr id="3" name="Подзаголовок 2"/>
          <p:cNvSpPr>
            <a:spLocks noGrp="1"/>
          </p:cNvSpPr>
          <p:nvPr>
            <p:ph type="subTitle" idx="1"/>
          </p:nvPr>
        </p:nvSpPr>
        <p:spPr>
          <a:xfrm>
            <a:off x="566381" y="1984209"/>
            <a:ext cx="11059237" cy="4660709"/>
          </a:xfrm>
        </p:spPr>
        <p:txBody>
          <a:bodyPr>
            <a:noAutofit/>
          </a:bodyPr>
          <a:lstStyle/>
          <a:p>
            <a:pPr algn="l"/>
            <a:endParaRPr lang="ru-RU" sz="2800" dirty="0">
              <a:solidFill>
                <a:schemeClr val="accent2">
                  <a:lumMod val="75000"/>
                </a:schemeClr>
              </a:solidFill>
            </a:endParaRP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050061" y="3668347"/>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 y="857251"/>
            <a:ext cx="11995530" cy="7383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smtClean="0">
                <a:solidFill>
                  <a:srgbClr val="0070C0"/>
                </a:solidFill>
              </a:rPr>
              <a:t>Воспитывающий урок – урок с  воспитывающим содержанием</a:t>
            </a:r>
            <a:endParaRPr lang="ru-RU" sz="3600" b="1" dirty="0">
              <a:solidFill>
                <a:srgbClr val="0070C0"/>
              </a:solidFill>
            </a:endParaRPr>
          </a:p>
        </p:txBody>
      </p:sp>
      <p:pic>
        <p:nvPicPr>
          <p:cNvPr id="5" name="Рисунок 4"/>
          <p:cNvPicPr>
            <a:picLocks noChangeAspect="1"/>
          </p:cNvPicPr>
          <p:nvPr/>
        </p:nvPicPr>
        <p:blipFill>
          <a:blip r:embed="rId4"/>
          <a:stretch>
            <a:fillRect/>
          </a:stretch>
        </p:blipFill>
        <p:spPr>
          <a:xfrm rot="5400000">
            <a:off x="-141506" y="2876554"/>
            <a:ext cx="3026217" cy="1930771"/>
          </a:xfrm>
          <a:prstGeom prst="rect">
            <a:avLst/>
          </a:prstGeom>
        </p:spPr>
      </p:pic>
      <p:sp>
        <p:nvSpPr>
          <p:cNvPr id="12" name="Прямоугольник 11"/>
          <p:cNvSpPr/>
          <p:nvPr/>
        </p:nvSpPr>
        <p:spPr>
          <a:xfrm>
            <a:off x="2292824" y="1618285"/>
            <a:ext cx="9899175" cy="5355312"/>
          </a:xfrm>
          <a:prstGeom prst="rect">
            <a:avLst/>
          </a:prstGeom>
        </p:spPr>
        <p:txBody>
          <a:bodyPr wrap="square">
            <a:spAutoFit/>
          </a:bodyPr>
          <a:lstStyle/>
          <a:p>
            <a:r>
              <a:rPr lang="ru-RU" sz="1900" dirty="0" smtClean="0"/>
              <a:t>- Может ли наука быть безнравственной? (физика)</a:t>
            </a:r>
          </a:p>
          <a:p>
            <a:r>
              <a:rPr lang="ru-RU" sz="1900" dirty="0" smtClean="0">
                <a:solidFill>
                  <a:schemeClr val="accent2">
                    <a:lumMod val="75000"/>
                  </a:schemeClr>
                </a:solidFill>
              </a:rPr>
              <a:t>- Что было бы, если А. Эйнштейн не эмигрировал из нацистской Германии? (физика)</a:t>
            </a:r>
          </a:p>
          <a:p>
            <a:r>
              <a:rPr lang="ru-RU" sz="1900" dirty="0" smtClean="0"/>
              <a:t> - Человек – царь природы? (окружающий мир)</a:t>
            </a:r>
          </a:p>
          <a:p>
            <a:r>
              <a:rPr lang="ru-RU" sz="1900" dirty="0" smtClean="0"/>
              <a:t> </a:t>
            </a:r>
            <a:r>
              <a:rPr lang="ru-RU" sz="1900" dirty="0" smtClean="0">
                <a:solidFill>
                  <a:schemeClr val="accent2">
                    <a:lumMod val="75000"/>
                  </a:schemeClr>
                </a:solidFill>
              </a:rPr>
              <a:t>- Использование животных для опытов: научная необходимость или жестокость людей? (биология) </a:t>
            </a:r>
          </a:p>
          <a:p>
            <a:r>
              <a:rPr lang="ru-RU" sz="1900" dirty="0" smtClean="0"/>
              <a:t>- Как улучшить качество питьевой воды в школе? (химия) </a:t>
            </a:r>
          </a:p>
          <a:p>
            <a:r>
              <a:rPr lang="ru-RU" sz="1900" dirty="0" smtClean="0">
                <a:solidFill>
                  <a:schemeClr val="accent2">
                    <a:lumMod val="75000"/>
                  </a:schemeClr>
                </a:solidFill>
              </a:rPr>
              <a:t>- Химический состав популярных детских напитков и проблемы здоровья (химия)</a:t>
            </a:r>
          </a:p>
          <a:p>
            <a:r>
              <a:rPr lang="ru-RU" sz="1900" dirty="0" smtClean="0"/>
              <a:t> - Является ли экономический рост в мире безусловным благом для людей? (обществознание)</a:t>
            </a:r>
          </a:p>
          <a:p>
            <a:r>
              <a:rPr lang="ru-RU" sz="1900" dirty="0" smtClean="0"/>
              <a:t> </a:t>
            </a:r>
            <a:r>
              <a:rPr lang="ru-RU" sz="1900" dirty="0" smtClean="0">
                <a:solidFill>
                  <a:schemeClr val="accent2">
                    <a:lumMod val="75000"/>
                  </a:schemeClr>
                </a:solidFill>
              </a:rPr>
              <a:t>- Что значит «свобода» и легко ли быть свободным человеком? (обществознание)</a:t>
            </a:r>
          </a:p>
          <a:p>
            <a:r>
              <a:rPr lang="ru-RU" sz="1900" dirty="0" smtClean="0"/>
              <a:t> - Нужно ли малым народам стремиться сохранять свой язык и культуру? (география)</a:t>
            </a:r>
          </a:p>
          <a:p>
            <a:r>
              <a:rPr lang="ru-RU" sz="1900" dirty="0" smtClean="0">
                <a:solidFill>
                  <a:schemeClr val="accent2">
                    <a:lumMod val="75000"/>
                  </a:schemeClr>
                </a:solidFill>
              </a:rPr>
              <a:t> - Последствия процессов глобализации в современной экономике (география)</a:t>
            </a:r>
          </a:p>
          <a:p>
            <a:r>
              <a:rPr lang="ru-RU" sz="1900" dirty="0" smtClean="0"/>
              <a:t> - Согласны ли вы со словами И. Карамазова «Если Бога нет, значит все позволено»? (литература)</a:t>
            </a:r>
          </a:p>
          <a:p>
            <a:r>
              <a:rPr lang="ru-RU" sz="1900" dirty="0" smtClean="0"/>
              <a:t> </a:t>
            </a:r>
            <a:r>
              <a:rPr lang="ru-RU" sz="1900" dirty="0" smtClean="0">
                <a:solidFill>
                  <a:schemeClr val="accent2">
                    <a:lumMod val="75000"/>
                  </a:schemeClr>
                </a:solidFill>
              </a:rPr>
              <a:t>- </a:t>
            </a:r>
            <a:r>
              <a:rPr lang="ru-RU" sz="1900" dirty="0" err="1" smtClean="0">
                <a:solidFill>
                  <a:schemeClr val="accent2">
                    <a:lumMod val="75000"/>
                  </a:schemeClr>
                </a:solidFill>
              </a:rPr>
              <a:t>Булгаковский</a:t>
            </a:r>
            <a:r>
              <a:rPr lang="ru-RU" sz="1900" dirty="0" smtClean="0">
                <a:solidFill>
                  <a:schemeClr val="accent2">
                    <a:lumMod val="75000"/>
                  </a:schemeClr>
                </a:solidFill>
              </a:rPr>
              <a:t> </a:t>
            </a:r>
            <a:r>
              <a:rPr lang="ru-RU" sz="1900" dirty="0" err="1" smtClean="0">
                <a:solidFill>
                  <a:schemeClr val="accent2">
                    <a:lumMod val="75000"/>
                  </a:schemeClr>
                </a:solidFill>
              </a:rPr>
              <a:t>Иешуа</a:t>
            </a:r>
            <a:r>
              <a:rPr lang="ru-RU" sz="1900" dirty="0" smtClean="0">
                <a:solidFill>
                  <a:schemeClr val="accent2">
                    <a:lumMod val="75000"/>
                  </a:schemeClr>
                </a:solidFill>
              </a:rPr>
              <a:t> никогда не будет героем нашего времени? (литература) </a:t>
            </a:r>
          </a:p>
          <a:p>
            <a:r>
              <a:rPr lang="ru-RU" sz="1900" dirty="0" smtClean="0"/>
              <a:t>- Реформы Петра I – шаг к цивилизованному обществу или насилие над страной? (история) </a:t>
            </a:r>
          </a:p>
          <a:p>
            <a:r>
              <a:rPr lang="ru-RU" sz="1900" dirty="0" smtClean="0">
                <a:solidFill>
                  <a:schemeClr val="accent2">
                    <a:lumMod val="75000"/>
                  </a:schemeClr>
                </a:solidFill>
              </a:rPr>
              <a:t>- Западники и славянофилы: чьи взгляды вам ближе? (история)</a:t>
            </a:r>
          </a:p>
          <a:p>
            <a:r>
              <a:rPr lang="ru-RU" sz="1900" dirty="0" smtClean="0"/>
              <a:t> - Опасна ли для общества агрессия в кино и на телевидении? (искусство) и т.п.</a:t>
            </a:r>
            <a:endParaRPr lang="ru-RU" sz="1900" dirty="0"/>
          </a:p>
        </p:txBody>
      </p:sp>
    </p:spTree>
    <p:extLst>
      <p:ext uri="{BB962C8B-B14F-4D97-AF65-F5344CB8AC3E}">
        <p14:creationId xmlns:p14="http://schemas.microsoft.com/office/powerpoint/2010/main" val="180833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787021" y="951480"/>
            <a:ext cx="10499678" cy="1511782"/>
          </a:xfrm>
        </p:spPr>
        <p:txBody>
          <a:bodyPr>
            <a:normAutofit fontScale="90000"/>
          </a:bodyPr>
          <a:lstStyle/>
          <a:p>
            <a:r>
              <a:rPr lang="ru-RU" b="1" dirty="0" smtClean="0">
                <a:solidFill>
                  <a:schemeClr val="accent5">
                    <a:lumMod val="75000"/>
                  </a:schemeClr>
                </a:solidFill>
              </a:rPr>
              <a:t>Нормативные акты и методические материалы по воспитанию</a:t>
            </a:r>
            <a:endParaRPr lang="ru-RU" b="1" dirty="0">
              <a:solidFill>
                <a:schemeClr val="accent5">
                  <a:lumMod val="75000"/>
                </a:schemeClr>
              </a:solidFill>
            </a:endParaRPr>
          </a:p>
        </p:txBody>
      </p:sp>
      <p:sp>
        <p:nvSpPr>
          <p:cNvPr id="3" name="Подзаголовок 2"/>
          <p:cNvSpPr>
            <a:spLocks noGrp="1"/>
          </p:cNvSpPr>
          <p:nvPr>
            <p:ph type="subTitle" idx="1"/>
          </p:nvPr>
        </p:nvSpPr>
        <p:spPr>
          <a:xfrm>
            <a:off x="787020" y="2442949"/>
            <a:ext cx="11059237" cy="4434344"/>
          </a:xfrm>
        </p:spPr>
        <p:txBody>
          <a:bodyPr>
            <a:noAutofit/>
          </a:bodyPr>
          <a:lstStyle/>
          <a:p>
            <a:pPr algn="l"/>
            <a:r>
              <a:rPr lang="ru-RU" b="1" dirty="0" smtClean="0"/>
              <a:t>- </a:t>
            </a:r>
            <a:r>
              <a:rPr lang="ru-RU" sz="2800" b="1" dirty="0" smtClean="0"/>
              <a:t>Федеральный закон </a:t>
            </a:r>
            <a:r>
              <a:rPr lang="ru-RU" sz="2800" b="1" dirty="0"/>
              <a:t>от 31.07.2020 № 304-ФЗ «О внесении изменений в Федеральный закон </a:t>
            </a:r>
            <a:r>
              <a:rPr lang="ru-RU" sz="2800" b="1" dirty="0" smtClean="0"/>
              <a:t>«Об </a:t>
            </a:r>
            <a:r>
              <a:rPr lang="ru-RU" sz="2800" b="1" dirty="0"/>
              <a:t>образовании в Российской </a:t>
            </a:r>
            <a:r>
              <a:rPr lang="ru-RU" sz="2800" b="1" dirty="0" smtClean="0"/>
              <a:t>Федерации» </a:t>
            </a:r>
            <a:r>
              <a:rPr lang="ru-RU" sz="2800" b="1" dirty="0"/>
              <a:t>по вопросам воспитания обучающихся</a:t>
            </a:r>
            <a:r>
              <a:rPr lang="ru-RU" sz="2800" b="1" dirty="0" smtClean="0"/>
              <a:t>»</a:t>
            </a:r>
          </a:p>
          <a:p>
            <a:pPr algn="l"/>
            <a:r>
              <a:rPr lang="ru-RU" sz="2800" b="1" dirty="0" smtClean="0">
                <a:solidFill>
                  <a:schemeClr val="accent2">
                    <a:lumMod val="75000"/>
                  </a:schemeClr>
                </a:solidFill>
              </a:rPr>
              <a:t>- Примерная </a:t>
            </a:r>
            <a:r>
              <a:rPr lang="ru-RU" sz="2800" b="1" dirty="0">
                <a:solidFill>
                  <a:schemeClr val="accent2">
                    <a:lumMod val="75000"/>
                  </a:schemeClr>
                </a:solidFill>
              </a:rPr>
              <a:t>программа воспитания для уровней начального, основного и среднего общего образования разработана Министерством просвещения совместно с Институтом стратегии развития образования РАО в 2019 </a:t>
            </a:r>
            <a:r>
              <a:rPr lang="ru-RU" sz="2800" b="1" dirty="0" smtClean="0">
                <a:solidFill>
                  <a:schemeClr val="accent2">
                    <a:lumMod val="75000"/>
                  </a:schemeClr>
                </a:solidFill>
              </a:rPr>
              <a:t>году</a:t>
            </a:r>
          </a:p>
          <a:p>
            <a:pPr algn="l"/>
            <a:r>
              <a:rPr lang="ru-RU" sz="2800" b="1" dirty="0" smtClean="0"/>
              <a:t>- Письмо </a:t>
            </a:r>
            <a:r>
              <a:rPr lang="ru-RU" sz="2800" b="1" dirty="0"/>
              <a:t>Министерства просвещения РФ от 12 мая 2020 г. N ВБ-1011/08 </a:t>
            </a:r>
            <a:r>
              <a:rPr lang="ru-RU" sz="2800" b="1" dirty="0" smtClean="0"/>
              <a:t>«О </a:t>
            </a:r>
            <a:r>
              <a:rPr lang="ru-RU" sz="2800" b="1" dirty="0"/>
              <a:t>методических </a:t>
            </a:r>
            <a:r>
              <a:rPr lang="ru-RU" sz="2800" b="1" dirty="0" smtClean="0"/>
              <a:t>рекомендациях»</a:t>
            </a:r>
          </a:p>
          <a:p>
            <a:pPr algn="l"/>
            <a:r>
              <a:rPr lang="ru-RU" sz="2800" b="1" dirty="0" smtClean="0">
                <a:solidFill>
                  <a:schemeClr val="accent2">
                    <a:lumMod val="75000"/>
                  </a:schemeClr>
                </a:solidFill>
              </a:rPr>
              <a:t>- Приказ </a:t>
            </a:r>
            <a:r>
              <a:rPr lang="ru-RU" sz="2800" b="1" dirty="0" err="1">
                <a:solidFill>
                  <a:schemeClr val="accent2">
                    <a:lumMod val="75000"/>
                  </a:schemeClr>
                </a:solidFill>
              </a:rPr>
              <a:t>Минпросвещения</a:t>
            </a:r>
            <a:r>
              <a:rPr lang="ru-RU" sz="2800" b="1" dirty="0">
                <a:solidFill>
                  <a:schemeClr val="accent2">
                    <a:lumMod val="75000"/>
                  </a:schemeClr>
                </a:solidFill>
              </a:rPr>
              <a:t> России от 20.11.2020 № 655</a:t>
            </a:r>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2615541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050061" y="3668347"/>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11399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solidFill>
                  <a:srgbClr val="0070C0"/>
                </a:solidFill>
              </a:rPr>
              <a:t>Воспитывающий урок – урок с  воспитывающим содержанием</a:t>
            </a:r>
            <a:endParaRPr lang="ru-RU" sz="4000" b="1" dirty="0">
              <a:solidFill>
                <a:srgbClr val="0070C0"/>
              </a:solidFill>
            </a:endParaRPr>
          </a:p>
        </p:txBody>
      </p:sp>
      <p:pic>
        <p:nvPicPr>
          <p:cNvPr id="5" name="Рисунок 4"/>
          <p:cNvPicPr>
            <a:picLocks noChangeAspect="1"/>
          </p:cNvPicPr>
          <p:nvPr/>
        </p:nvPicPr>
        <p:blipFill>
          <a:blip r:embed="rId4"/>
          <a:stretch>
            <a:fillRect/>
          </a:stretch>
        </p:blipFill>
        <p:spPr>
          <a:xfrm rot="5400000">
            <a:off x="-141506" y="2876554"/>
            <a:ext cx="3026217" cy="1930771"/>
          </a:xfrm>
          <a:prstGeom prst="rect">
            <a:avLst/>
          </a:prstGeom>
        </p:spPr>
      </p:pic>
      <p:sp>
        <p:nvSpPr>
          <p:cNvPr id="12" name="Прямоугольник 11"/>
          <p:cNvSpPr/>
          <p:nvPr/>
        </p:nvSpPr>
        <p:spPr>
          <a:xfrm>
            <a:off x="2336988" y="2176777"/>
            <a:ext cx="9752270" cy="4524315"/>
          </a:xfrm>
          <a:prstGeom prst="rect">
            <a:avLst/>
          </a:prstGeom>
        </p:spPr>
        <p:txBody>
          <a:bodyPr wrap="square">
            <a:spAutoFit/>
          </a:bodyPr>
          <a:lstStyle/>
          <a:p>
            <a:pPr algn="ctr"/>
            <a:r>
              <a:rPr lang="ru-RU" sz="2400" dirty="0" smtClean="0">
                <a:solidFill>
                  <a:schemeClr val="accent2">
                    <a:lumMod val="75000"/>
                  </a:schemeClr>
                </a:solidFill>
              </a:rPr>
              <a:t>ВАЖНО!</a:t>
            </a:r>
          </a:p>
          <a:p>
            <a:pPr algn="ctr"/>
            <a:endParaRPr lang="ru-RU" sz="2400" dirty="0" smtClean="0"/>
          </a:p>
          <a:p>
            <a:pPr algn="ctr"/>
            <a:r>
              <a:rPr lang="ru-RU" sz="2400" dirty="0" smtClean="0"/>
              <a:t>Поиск воспитывающей информации в </a:t>
            </a:r>
            <a:r>
              <a:rPr lang="ru-RU" sz="2400" dirty="0"/>
              <a:t>самых разных предметных областях </a:t>
            </a:r>
            <a:r>
              <a:rPr lang="ru-RU" sz="2400" dirty="0" smtClean="0"/>
              <a:t>знания</a:t>
            </a:r>
          </a:p>
          <a:p>
            <a:pPr algn="ctr"/>
            <a:r>
              <a:rPr lang="ru-RU" sz="2400" dirty="0" smtClean="0"/>
              <a:t>+</a:t>
            </a:r>
            <a:endParaRPr lang="ru-RU" sz="2400" dirty="0"/>
          </a:p>
          <a:p>
            <a:pPr algn="ctr"/>
            <a:r>
              <a:rPr lang="ru-RU" sz="2400" dirty="0" smtClean="0"/>
              <a:t>Организация работы </a:t>
            </a:r>
            <a:r>
              <a:rPr lang="ru-RU" sz="2400" dirty="0"/>
              <a:t>с этой информацией, предлагая обсуждать ее, высказывать по ее поводу свое мнение, вырабатывать по отношению к ней свою </a:t>
            </a:r>
            <a:r>
              <a:rPr lang="ru-RU" sz="2400" dirty="0" smtClean="0"/>
              <a:t>позицию</a:t>
            </a:r>
          </a:p>
          <a:p>
            <a:pPr algn="ctr"/>
            <a:r>
              <a:rPr lang="ru-RU" sz="2400" dirty="0" smtClean="0"/>
              <a:t>=</a:t>
            </a:r>
            <a:endParaRPr lang="ru-RU" sz="2400" dirty="0"/>
          </a:p>
          <a:p>
            <a:pPr algn="ctr"/>
            <a:r>
              <a:rPr lang="ru-RU" sz="2400" dirty="0" smtClean="0">
                <a:solidFill>
                  <a:schemeClr val="accent2">
                    <a:lumMod val="75000"/>
                  </a:schemeClr>
                </a:solidFill>
              </a:rPr>
              <a:t>Соотнесение собственного отношения ребенка </a:t>
            </a:r>
            <a:r>
              <a:rPr lang="ru-RU" sz="2400" dirty="0">
                <a:solidFill>
                  <a:schemeClr val="accent2">
                    <a:lumMod val="75000"/>
                  </a:schemeClr>
                </a:solidFill>
              </a:rPr>
              <a:t>к рассматриваемому на уроке вопросу с отношениями других детей, будут способствовать коррекции этих </a:t>
            </a:r>
            <a:r>
              <a:rPr lang="ru-RU" sz="2400" dirty="0" smtClean="0">
                <a:solidFill>
                  <a:schemeClr val="accent2">
                    <a:lumMod val="75000"/>
                  </a:schemeClr>
                </a:solidFill>
              </a:rPr>
              <a:t>отношений</a:t>
            </a:r>
            <a:endParaRPr lang="ru-RU" sz="2400" dirty="0">
              <a:solidFill>
                <a:schemeClr val="accent2">
                  <a:lumMod val="75000"/>
                </a:schemeClr>
              </a:solidFill>
            </a:endParaRPr>
          </a:p>
        </p:txBody>
      </p:sp>
    </p:spTree>
    <p:extLst>
      <p:ext uri="{BB962C8B-B14F-4D97-AF65-F5344CB8AC3E}">
        <p14:creationId xmlns:p14="http://schemas.microsoft.com/office/powerpoint/2010/main" val="4220917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050061" y="3668347"/>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smtClean="0">
                <a:solidFill>
                  <a:srgbClr val="0070C0"/>
                </a:solidFill>
              </a:rPr>
              <a:t>Активные формы работы на уроке</a:t>
            </a:r>
            <a:endParaRPr lang="ru-RU" sz="40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graphicFrame>
        <p:nvGraphicFramePr>
          <p:cNvPr id="2" name="Схема 1"/>
          <p:cNvGraphicFramePr/>
          <p:nvPr>
            <p:extLst>
              <p:ext uri="{D42A27DB-BD31-4B8C-83A1-F6EECF244321}">
                <p14:modId xmlns:p14="http://schemas.microsoft.com/office/powerpoint/2010/main" val="3605574776"/>
              </p:ext>
            </p:extLst>
          </p:nvPr>
        </p:nvGraphicFramePr>
        <p:xfrm>
          <a:off x="1318099" y="1831369"/>
          <a:ext cx="9623188" cy="4418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5084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2050061" y="3668347"/>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Учебные дискуссии</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graphicFrame>
        <p:nvGraphicFramePr>
          <p:cNvPr id="3" name="Схема 2"/>
          <p:cNvGraphicFramePr/>
          <p:nvPr>
            <p:extLst>
              <p:ext uri="{D42A27DB-BD31-4B8C-83A1-F6EECF244321}">
                <p14:modId xmlns:p14="http://schemas.microsoft.com/office/powerpoint/2010/main" val="1458894537"/>
              </p:ext>
            </p:extLst>
          </p:nvPr>
        </p:nvGraphicFramePr>
        <p:xfrm>
          <a:off x="885587" y="1719618"/>
          <a:ext cx="10455703" cy="4708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9579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1938605" y="3605554"/>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Пример Учебной дискуссии</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154984"/>
          </a:xfrm>
          <a:prstGeom prst="rect">
            <a:avLst/>
          </a:prstGeom>
        </p:spPr>
        <p:txBody>
          <a:bodyPr wrap="square">
            <a:spAutoFit/>
          </a:bodyPr>
          <a:lstStyle/>
          <a:p>
            <a:pPr marL="285750" indent="-285750">
              <a:buFontTx/>
              <a:buChar char="-"/>
            </a:pPr>
            <a:r>
              <a:rPr lang="ru-RU" sz="2400" dirty="0" smtClean="0">
                <a:effectLst/>
                <a:ea typeface="Calibri" panose="020F0502020204030204" pitchFamily="34" charset="0"/>
                <a:cs typeface="Segoe UI" panose="020B0502040204020203" pitchFamily="34" charset="0"/>
              </a:rPr>
              <a:t>Уточняющие вопросы </a:t>
            </a:r>
            <a:r>
              <a:rPr lang="ru-RU" sz="2400" dirty="0" smtClean="0">
                <a:solidFill>
                  <a:schemeClr val="accent2">
                    <a:lumMod val="75000"/>
                  </a:schemeClr>
                </a:solidFill>
                <a:effectLst/>
                <a:ea typeface="Calibri" panose="020F0502020204030204" pitchFamily="34" charset="0"/>
                <a:cs typeface="Segoe UI" panose="020B0502040204020203" pitchFamily="34" charset="0"/>
              </a:rPr>
              <a:t>(«Ты сказал, что это лучше. Чем именно лучше?»); </a:t>
            </a:r>
          </a:p>
          <a:p>
            <a:pPr marL="285750" indent="-285750">
              <a:buFontTx/>
              <a:buChar char="-"/>
            </a:pPr>
            <a:r>
              <a:rPr lang="ru-RU" sz="2400" dirty="0" smtClean="0">
                <a:effectLst/>
                <a:ea typeface="Calibri" panose="020F0502020204030204" pitchFamily="34" charset="0"/>
                <a:cs typeface="Segoe UI" panose="020B0502040204020203" pitchFamily="34" charset="0"/>
              </a:rPr>
              <a:t>Демонстрация непонимания </a:t>
            </a:r>
            <a:r>
              <a:rPr lang="ru-RU" sz="2400" dirty="0" smtClean="0">
                <a:solidFill>
                  <a:schemeClr val="accent2">
                    <a:lumMod val="75000"/>
                  </a:schemeClr>
                </a:solidFill>
                <a:effectLst/>
                <a:ea typeface="Calibri" panose="020F0502020204030204" pitchFamily="34" charset="0"/>
                <a:cs typeface="Segoe UI" panose="020B0502040204020203" pitchFamily="34" charset="0"/>
              </a:rPr>
              <a:t>(«Не понял, уточни, пожалуйста…»); </a:t>
            </a:r>
          </a:p>
          <a:p>
            <a:pPr marL="285750" indent="-285750">
              <a:buFontTx/>
              <a:buChar char="-"/>
            </a:pPr>
            <a:r>
              <a:rPr lang="ru-RU" sz="2400" dirty="0" smtClean="0">
                <a:effectLst/>
                <a:ea typeface="Calibri" panose="020F0502020204030204" pitchFamily="34" charset="0"/>
                <a:cs typeface="Segoe UI" panose="020B0502040204020203" pitchFamily="34" charset="0"/>
              </a:rPr>
              <a:t>Сомнение </a:t>
            </a:r>
            <a:r>
              <a:rPr lang="ru-RU" sz="2400" dirty="0" smtClean="0">
                <a:solidFill>
                  <a:schemeClr val="accent2">
                    <a:lumMod val="75000"/>
                  </a:schemeClr>
                </a:solidFill>
                <a:effectLst/>
                <a:ea typeface="Calibri" panose="020F0502020204030204" pitchFamily="34" charset="0"/>
                <a:cs typeface="Segoe UI" panose="020B0502040204020203" pitchFamily="34" charset="0"/>
              </a:rPr>
              <a:t>(«Так ли это?», «Остальные согласны с этим?», «Мне кажется, это слабый аргумент»); </a:t>
            </a:r>
          </a:p>
          <a:p>
            <a:pPr marL="285750" indent="-285750">
              <a:buFontTx/>
              <a:buChar char="-"/>
            </a:pPr>
            <a:r>
              <a:rPr lang="ru-RU" sz="2400" dirty="0" smtClean="0">
                <a:effectLst/>
                <a:ea typeface="Calibri" panose="020F0502020204030204" pitchFamily="34" charset="0"/>
                <a:cs typeface="Segoe UI" panose="020B0502040204020203" pitchFamily="34" charset="0"/>
              </a:rPr>
              <a:t>Нет-стратегия, когда на все высказывания участников дискуссии ведущий говорит «нет», не утруждая себя особо доказательствами </a:t>
            </a:r>
            <a:r>
              <a:rPr lang="ru-RU" sz="2400" dirty="0" smtClean="0">
                <a:solidFill>
                  <a:schemeClr val="accent2">
                    <a:lumMod val="75000"/>
                  </a:schemeClr>
                </a:solidFill>
                <a:effectLst/>
                <a:ea typeface="Calibri" panose="020F0502020204030204" pitchFamily="34" charset="0"/>
                <a:cs typeface="Segoe UI" panose="020B0502040204020203" pitchFamily="34" charset="0"/>
              </a:rPr>
              <a:t>(«Нет, это не так»; «Такого не бывает»; «Этого не может быть»);</a:t>
            </a:r>
            <a:r>
              <a:rPr lang="ru-RU" sz="2400" dirty="0" smtClean="0">
                <a:effectLst/>
                <a:ea typeface="Calibri" panose="020F0502020204030204" pitchFamily="34" charset="0"/>
                <a:cs typeface="Segoe UI" panose="020B0502040204020203" pitchFamily="34" charset="0"/>
              </a:rPr>
              <a:t> </a:t>
            </a:r>
          </a:p>
          <a:p>
            <a:pPr marL="285750" indent="-285750">
              <a:buFontTx/>
              <a:buChar char="-"/>
            </a:pPr>
            <a:r>
              <a:rPr lang="ru-RU" sz="2400" dirty="0" smtClean="0">
                <a:effectLst/>
                <a:ea typeface="Calibri" panose="020F0502020204030204" pitchFamily="34" charset="0"/>
                <a:cs typeface="Segoe UI" panose="020B0502040204020203" pitchFamily="34" charset="0"/>
              </a:rPr>
              <a:t>Парафраз, то есть повторение высказывания с новой интонацией – </a:t>
            </a:r>
            <a:r>
              <a:rPr lang="ru-RU" sz="2400" dirty="0" smtClean="0">
                <a:solidFill>
                  <a:schemeClr val="accent2">
                    <a:lumMod val="75000"/>
                  </a:schemeClr>
                </a:solidFill>
                <a:effectLst/>
                <a:ea typeface="Calibri" panose="020F0502020204030204" pitchFamily="34" charset="0"/>
                <a:cs typeface="Segoe UI" panose="020B0502040204020203" pitchFamily="34" charset="0"/>
              </a:rPr>
              <a:t>это стимулирует переосмысление сказанного, развитие мысли;</a:t>
            </a:r>
            <a:r>
              <a:rPr lang="ru-RU" sz="2400" dirty="0" smtClean="0">
                <a:effectLst/>
                <a:ea typeface="Calibri" panose="020F0502020204030204" pitchFamily="34" charset="0"/>
                <a:cs typeface="Segoe UI" panose="020B0502040204020203" pitchFamily="34" charset="0"/>
              </a:rPr>
              <a:t> </a:t>
            </a:r>
          </a:p>
          <a:p>
            <a:pPr marL="285750" indent="-285750">
              <a:buFontTx/>
              <a:buChar char="-"/>
            </a:pPr>
            <a:r>
              <a:rPr lang="ru-RU" sz="2400" dirty="0" smtClean="0">
                <a:effectLst/>
                <a:ea typeface="Calibri" panose="020F0502020204030204" pitchFamily="34" charset="0"/>
                <a:cs typeface="Segoe UI" panose="020B0502040204020203" pitchFamily="34" charset="0"/>
              </a:rPr>
              <a:t>Просьба </a:t>
            </a:r>
            <a:r>
              <a:rPr lang="ru-RU" sz="2400" dirty="0" smtClean="0">
                <a:solidFill>
                  <a:schemeClr val="accent2">
                    <a:lumMod val="75000"/>
                  </a:schemeClr>
                </a:solidFill>
                <a:effectLst/>
                <a:ea typeface="Calibri" panose="020F0502020204030204" pitchFamily="34" charset="0"/>
                <a:cs typeface="Segoe UI" panose="020B0502040204020203" pitchFamily="34" charset="0"/>
              </a:rPr>
              <a:t>отнестись к высказыванию школьника остальных участников;</a:t>
            </a:r>
          </a:p>
          <a:p>
            <a:pPr marL="285750" indent="-285750">
              <a:buFontTx/>
              <a:buChar char="-"/>
            </a:pPr>
            <a:r>
              <a:rPr lang="ru-RU" sz="2400" dirty="0" smtClean="0">
                <a:effectLst/>
                <a:ea typeface="Calibri" panose="020F0502020204030204" pitchFamily="34" charset="0"/>
                <a:cs typeface="Segoe UI" panose="020B0502040204020203" pitchFamily="34" charset="0"/>
              </a:rPr>
              <a:t>Высказывание </a:t>
            </a:r>
            <a:r>
              <a:rPr lang="ru-RU" sz="2400" dirty="0" smtClean="0">
                <a:solidFill>
                  <a:schemeClr val="accent2">
                    <a:lumMod val="75000"/>
                  </a:schemeClr>
                </a:solidFill>
                <a:effectLst/>
                <a:ea typeface="Calibri" panose="020F0502020204030204" pitchFamily="34" charset="0"/>
                <a:cs typeface="Segoe UI" panose="020B0502040204020203" pitchFamily="34" charset="0"/>
              </a:rPr>
              <a:t>альтернативного тезиса </a:t>
            </a:r>
            <a:r>
              <a:rPr lang="ru-RU" sz="2400" dirty="0" smtClean="0">
                <a:effectLst/>
                <a:ea typeface="Calibri" panose="020F0502020204030204" pitchFamily="34" charset="0"/>
                <a:cs typeface="Segoe UI" panose="020B0502040204020203" pitchFamily="34" charset="0"/>
              </a:rPr>
              <a:t>и т.п.</a:t>
            </a:r>
            <a:endParaRPr lang="ru-RU" sz="2400" dirty="0">
              <a:cs typeface="Segoe UI" panose="020B0502040204020203" pitchFamily="34" charset="0"/>
            </a:endParaRPr>
          </a:p>
        </p:txBody>
      </p:sp>
    </p:spTree>
    <p:extLst>
      <p:ext uri="{BB962C8B-B14F-4D97-AF65-F5344CB8AC3E}">
        <p14:creationId xmlns:p14="http://schemas.microsoft.com/office/powerpoint/2010/main" val="1927113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1938605" y="3605554"/>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Викторины</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
        <p:nvSpPr>
          <p:cNvPr id="3" name="Прямоугольник 2"/>
          <p:cNvSpPr/>
          <p:nvPr/>
        </p:nvSpPr>
        <p:spPr>
          <a:xfrm>
            <a:off x="1318099" y="1690516"/>
            <a:ext cx="9525047" cy="4524315"/>
          </a:xfrm>
          <a:prstGeom prst="rect">
            <a:avLst/>
          </a:prstGeom>
        </p:spPr>
        <p:txBody>
          <a:bodyPr wrap="square">
            <a:spAutoFit/>
          </a:bodyPr>
          <a:lstStyle/>
          <a:p>
            <a:r>
              <a:rPr lang="ru-RU" sz="2400" b="1" dirty="0" smtClean="0"/>
              <a:t>ПРИМЕР</a:t>
            </a:r>
            <a:r>
              <a:rPr lang="ru-RU" sz="2400" dirty="0" smtClean="0"/>
              <a:t>: </a:t>
            </a:r>
          </a:p>
          <a:p>
            <a:r>
              <a:rPr lang="ru-RU" sz="2400" dirty="0" smtClean="0"/>
              <a:t>География в 6-м или 7-м классе. </a:t>
            </a:r>
          </a:p>
          <a:p>
            <a:r>
              <a:rPr lang="ru-RU" sz="2400" dirty="0" smtClean="0"/>
              <a:t>Вопрос викторины: «Запасы этого с каждым годом истощаются, и виной тому – деятельность человека. Если вообразить мировой океан бассейном, то этого там будет всего одна столовая ложка. Если семья сэкономит хотя бы 5-ю часть этого от того, что она использует сейчас, то этим можно будет за год наполнить озеро диаметром 200 метров и глубиной 2 метра. Во время чистки зубов мы можем сэкономить этого до 200 литров в неделю. О чем идет речь?» </a:t>
            </a:r>
          </a:p>
          <a:p>
            <a:r>
              <a:rPr lang="ru-RU" sz="2400" dirty="0" smtClean="0">
                <a:solidFill>
                  <a:schemeClr val="accent2">
                    <a:lumMod val="75000"/>
                  </a:schemeClr>
                </a:solidFill>
              </a:rPr>
              <a:t>Ответ: пресная вода. </a:t>
            </a:r>
          </a:p>
          <a:p>
            <a:r>
              <a:rPr lang="ru-RU" sz="2400" dirty="0" smtClean="0"/>
              <a:t>Обсуждение: ведущий предлагает детям обсудить способы экономии воды в домашних условиях. </a:t>
            </a:r>
            <a:endParaRPr lang="ru-RU" sz="2400" dirty="0"/>
          </a:p>
        </p:txBody>
      </p:sp>
    </p:spTree>
    <p:extLst>
      <p:ext uri="{BB962C8B-B14F-4D97-AF65-F5344CB8AC3E}">
        <p14:creationId xmlns:p14="http://schemas.microsoft.com/office/powerpoint/2010/main" val="418689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1938605" y="3605554"/>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Настольные игры</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
        <p:nvSpPr>
          <p:cNvPr id="3" name="Прямоугольник 2"/>
          <p:cNvSpPr/>
          <p:nvPr/>
        </p:nvSpPr>
        <p:spPr>
          <a:xfrm>
            <a:off x="982639" y="1690516"/>
            <a:ext cx="10563367" cy="5016758"/>
          </a:xfrm>
          <a:prstGeom prst="rect">
            <a:avLst/>
          </a:prstGeom>
        </p:spPr>
        <p:txBody>
          <a:bodyPr wrap="square">
            <a:spAutoFit/>
          </a:bodyPr>
          <a:lstStyle/>
          <a:p>
            <a:r>
              <a:rPr lang="ru-RU" sz="2000" b="1" dirty="0" smtClean="0"/>
              <a:t>ПРИМЕР</a:t>
            </a:r>
            <a:r>
              <a:rPr lang="ru-RU" sz="2000" dirty="0" smtClean="0"/>
              <a:t>: </a:t>
            </a:r>
          </a:p>
          <a:p>
            <a:r>
              <a:rPr lang="ru-RU" sz="2000" dirty="0" smtClean="0"/>
              <a:t>Игра на </a:t>
            </a:r>
            <a:r>
              <a:rPr lang="ru-RU" sz="2000" dirty="0"/>
              <a:t>уроке </a:t>
            </a:r>
            <a:r>
              <a:rPr lang="ru-RU" sz="2000" dirty="0" smtClean="0"/>
              <a:t>истории.  </a:t>
            </a:r>
          </a:p>
          <a:p>
            <a:r>
              <a:rPr lang="ru-RU" sz="2000" dirty="0" smtClean="0"/>
              <a:t>Готовим карточки с </a:t>
            </a:r>
            <a:r>
              <a:rPr lang="ru-RU" sz="2000" dirty="0"/>
              <a:t>именами (например: Жуков, князь Владимир, Ломоносов, Айвазовский, Радищев, Александр II, и т.д., и т.п.). </a:t>
            </a:r>
            <a:endParaRPr lang="ru-RU" sz="2000" dirty="0" smtClean="0"/>
          </a:p>
          <a:p>
            <a:r>
              <a:rPr lang="ru-RU" sz="2000" dirty="0" smtClean="0"/>
              <a:t>Класс </a:t>
            </a:r>
            <a:r>
              <a:rPr lang="ru-RU" sz="2000" dirty="0"/>
              <a:t>можно поделить на две (например, мальчики и девочки) или три (по количеству рядов в учебном кабинете) команды. По очереди представитель каждой команды берет колоду карточек и пытается описать для своей команды того человека, имя которого написано на верхней карточке. Он не имеет права показывать ее другим игрокам, называть имени героя, первой буквы его имени или отдельные слоги. Команда же должна по описаниям отгадать имя. Затем игрок описывает человека, имя которого написано на следующей карточке и так далее. Чем больше имен отгадает команда за 1 или 2 минуты, тем больше очков она получает. Если в процессе отгадывания время в песочных часах истекло, другие команды могут тоже принять участие в отгадывании и тем самым отобрать у первой команды очко. После этого выходит представитель второй команды и пытается для своих игроков описать имена героев, написанных на других карточках. Игра таким образом продолжается до тех пор, пока не будет разыграна вся колода. </a:t>
            </a:r>
          </a:p>
        </p:txBody>
      </p:sp>
    </p:spTree>
    <p:extLst>
      <p:ext uri="{BB962C8B-B14F-4D97-AF65-F5344CB8AC3E}">
        <p14:creationId xmlns:p14="http://schemas.microsoft.com/office/powerpoint/2010/main" val="89873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1938605" y="3605554"/>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Ролевые игры</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
        <p:nvSpPr>
          <p:cNvPr id="4" name="Прямоугольник 3"/>
          <p:cNvSpPr/>
          <p:nvPr/>
        </p:nvSpPr>
        <p:spPr>
          <a:xfrm>
            <a:off x="1155510" y="1705617"/>
            <a:ext cx="10217623" cy="4708981"/>
          </a:xfrm>
          <a:prstGeom prst="rect">
            <a:avLst/>
          </a:prstGeom>
        </p:spPr>
        <p:txBody>
          <a:bodyPr wrap="square">
            <a:spAutoFit/>
          </a:bodyPr>
          <a:lstStyle/>
          <a:p>
            <a:r>
              <a:rPr lang="ru-RU" sz="2000" b="1" dirty="0" smtClean="0"/>
              <a:t>ПРИМЕР</a:t>
            </a:r>
            <a:r>
              <a:rPr lang="ru-RU" sz="2000" dirty="0" smtClean="0"/>
              <a:t>:</a:t>
            </a:r>
          </a:p>
          <a:p>
            <a:r>
              <a:rPr lang="ru-RU" sz="2000" dirty="0" smtClean="0"/>
              <a:t>Урок географии или истории в 6-м или 7-м классе. </a:t>
            </a:r>
          </a:p>
          <a:p>
            <a:r>
              <a:rPr lang="ru-RU" sz="2000" dirty="0" smtClean="0"/>
              <a:t>Тема: «Великие географические открытия». </a:t>
            </a:r>
          </a:p>
          <a:p>
            <a:r>
              <a:rPr lang="ru-RU" sz="2000" dirty="0" smtClean="0"/>
              <a:t>Часть урока можно посвятить ролевой игре «Встреча миров». Учитель вместе со школьниками разыгрывает встречу, которая могла бы состояться между вождями индейских племен и европейскими миссионерами. На встрече происходит диалог по вопросу значения открытия Америки для народов, живших по обе стороны Атлантики. Это своего рода межкультурный диалог, отражающий различие взглядов европейцев и местных жителей на данное открытие. В такой игре учитель может взять на себя роль миссионера, «отстаивая» </a:t>
            </a:r>
            <a:r>
              <a:rPr lang="ru-RU" sz="2000" dirty="0" err="1" smtClean="0"/>
              <a:t>европоцентричную</a:t>
            </a:r>
            <a:r>
              <a:rPr lang="ru-RU" sz="2000" dirty="0" smtClean="0"/>
              <a:t> позицию и «настаивая» на том, что именно «европейцы открыли Американский континент», именно «европейцы несут цивилизацию варварским народам» и именно «европейцы посредством насаждения христианства спасают грешные души местных дикарей». Учащиеся же с позиций местных жителей обычно довольно пылко бросаются оспаривать эту, с их точки зрения, несправедливость, отстаивая ценности равенства культур.</a:t>
            </a:r>
            <a:endParaRPr lang="ru-RU" sz="2000" dirty="0"/>
          </a:p>
        </p:txBody>
      </p:sp>
    </p:spTree>
    <p:extLst>
      <p:ext uri="{BB962C8B-B14F-4D97-AF65-F5344CB8AC3E}">
        <p14:creationId xmlns:p14="http://schemas.microsoft.com/office/powerpoint/2010/main" val="2532792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8" name="Заголовок 1"/>
          <p:cNvSpPr txBox="1">
            <a:spLocks/>
          </p:cNvSpPr>
          <p:nvPr/>
        </p:nvSpPr>
        <p:spPr>
          <a:xfrm rot="16200000">
            <a:off x="-1938605" y="3605554"/>
            <a:ext cx="4550502" cy="4503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200" b="1" dirty="0" smtClean="0">
                <a:solidFill>
                  <a:srgbClr val="0070C0"/>
                </a:solidFill>
              </a:rPr>
              <a:t>Делаем урок интересным </a:t>
            </a:r>
            <a:endParaRPr lang="ru-RU" sz="3200" b="1" dirty="0">
              <a:solidFill>
                <a:srgbClr val="0070C0"/>
              </a:solidFill>
            </a:endParaRPr>
          </a:p>
        </p:txBody>
      </p:sp>
      <p:sp>
        <p:nvSpPr>
          <p:cNvPr id="10" name="Заголовок 1"/>
          <p:cNvSpPr txBox="1">
            <a:spLocks/>
          </p:cNvSpPr>
          <p:nvPr/>
        </p:nvSpPr>
        <p:spPr>
          <a:xfrm>
            <a:off x="196471" y="879889"/>
            <a:ext cx="11995530" cy="8397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800" b="1" dirty="0" smtClean="0">
                <a:solidFill>
                  <a:srgbClr val="0070C0"/>
                </a:solidFill>
              </a:rPr>
              <a:t>Учебные проекты</a:t>
            </a:r>
            <a:endParaRPr lang="ru-RU" sz="48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
        <p:nvSpPr>
          <p:cNvPr id="4" name="Прямоугольник 3"/>
          <p:cNvSpPr/>
          <p:nvPr/>
        </p:nvSpPr>
        <p:spPr>
          <a:xfrm>
            <a:off x="646851" y="1705617"/>
            <a:ext cx="11281291" cy="5170646"/>
          </a:xfrm>
          <a:prstGeom prst="rect">
            <a:avLst/>
          </a:prstGeom>
        </p:spPr>
        <p:txBody>
          <a:bodyPr wrap="square">
            <a:spAutoFit/>
          </a:bodyPr>
          <a:lstStyle/>
          <a:p>
            <a:r>
              <a:rPr lang="ru-RU" sz="2200" b="1" dirty="0" smtClean="0"/>
              <a:t>	</a:t>
            </a:r>
            <a:r>
              <a:rPr lang="ru-RU" sz="2200" b="1" dirty="0" smtClean="0">
                <a:solidFill>
                  <a:schemeClr val="accent2">
                    <a:lumMod val="75000"/>
                  </a:schemeClr>
                </a:solidFill>
              </a:rPr>
              <a:t>Примерная схема действий педагога в работе над проектом</a:t>
            </a:r>
            <a:r>
              <a:rPr lang="ru-RU" sz="2200" dirty="0" smtClean="0">
                <a:solidFill>
                  <a:schemeClr val="accent2">
                    <a:lumMod val="75000"/>
                  </a:schemeClr>
                </a:solidFill>
              </a:rPr>
              <a:t>: </a:t>
            </a:r>
          </a:p>
          <a:p>
            <a:r>
              <a:rPr lang="ru-RU" sz="2200" dirty="0" smtClean="0"/>
              <a:t>1. Объяснение школьникам особенностей их работы на предстоящем этапе. Предупреждение возможных сложностей. Обращение к примерам из других, уже реализованных, детских проектов. </a:t>
            </a:r>
          </a:p>
          <a:p>
            <a:r>
              <a:rPr lang="ru-RU" sz="2200" dirty="0" smtClean="0"/>
              <a:t>	</a:t>
            </a:r>
            <a:r>
              <a:rPr lang="ru-RU" sz="2200" dirty="0" smtClean="0">
                <a:solidFill>
                  <a:schemeClr val="accent2">
                    <a:lumMod val="75000"/>
                  </a:schemeClr>
                </a:solidFill>
              </a:rPr>
              <a:t>2. Индивидуальные консультации для тех школьников, которые нуждаются в них. </a:t>
            </a:r>
          </a:p>
          <a:p>
            <a:r>
              <a:rPr lang="ru-RU" sz="2200" dirty="0" smtClean="0"/>
              <a:t>3. Совместный анализ с ребенком той части работы, которая была выполнена им на данном этапе. Подчеркивание успехов школьника и сильных сторон его работы. Обращение внимания на слабые ее стороны. Предложение исправить, скорректировать, усилить их. Будет лучше, если сначала попытку такого анализа предпримет сам ребенок, затем другие дети (если этот анализ проводится не индивидуально, а в группе, и при условии, что автор проекта будет не против), а затем уже взрослый. </a:t>
            </a:r>
          </a:p>
          <a:p>
            <a:r>
              <a:rPr lang="ru-RU" sz="2200" dirty="0" smtClean="0"/>
              <a:t>	</a:t>
            </a:r>
            <a:r>
              <a:rPr lang="ru-RU" sz="2200" dirty="0" smtClean="0">
                <a:solidFill>
                  <a:schemeClr val="accent2">
                    <a:lumMod val="75000"/>
                  </a:schemeClr>
                </a:solidFill>
              </a:rPr>
              <a:t>4. Повторный анализ результатов работы на данном этапе и подготовка к работе на следующем. Таким образом шаг за шагом школьник при поддержке взрослого осуществляет свой индивидуальный проект – где-то ошибаясь, где-то преуспевая, и, самое главное, обучаясь на своих ошибках и своих успехах.</a:t>
            </a:r>
          </a:p>
        </p:txBody>
      </p:sp>
    </p:spTree>
    <p:extLst>
      <p:ext uri="{BB962C8B-B14F-4D97-AF65-F5344CB8AC3E}">
        <p14:creationId xmlns:p14="http://schemas.microsoft.com/office/powerpoint/2010/main" val="2058098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Заголовок 1"/>
          <p:cNvSpPr txBox="1">
            <a:spLocks/>
          </p:cNvSpPr>
          <p:nvPr/>
        </p:nvSpPr>
        <p:spPr>
          <a:xfrm>
            <a:off x="98236" y="899199"/>
            <a:ext cx="11995530" cy="1090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4000" b="1" dirty="0" smtClean="0">
              <a:solidFill>
                <a:srgbClr val="0070C0"/>
              </a:solidFill>
            </a:endParaRPr>
          </a:p>
          <a:p>
            <a:r>
              <a:rPr lang="ru-RU" sz="4000" b="1" dirty="0" smtClean="0">
                <a:solidFill>
                  <a:srgbClr val="0070C0"/>
                </a:solidFill>
              </a:rPr>
              <a:t>Эффективность деятельности педагогических работников</a:t>
            </a:r>
            <a:endParaRPr lang="ru-RU" sz="40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70487319"/>
              </p:ext>
            </p:extLst>
          </p:nvPr>
        </p:nvGraphicFramePr>
        <p:xfrm>
          <a:off x="491743" y="1951010"/>
          <a:ext cx="11054262" cy="4572000"/>
        </p:xfrm>
        <a:graphic>
          <a:graphicData uri="http://schemas.openxmlformats.org/drawingml/2006/table">
            <a:tbl>
              <a:tblPr firstRow="1" bandRow="1">
                <a:tableStyleId>{5C22544A-7EE6-4342-B048-85BDC9FD1C3A}</a:tableStyleId>
              </a:tblPr>
              <a:tblGrid>
                <a:gridCol w="5527131"/>
                <a:gridCol w="5527131"/>
              </a:tblGrid>
              <a:tr h="347444">
                <a:tc>
                  <a:txBody>
                    <a:bodyPr/>
                    <a:lstStyle/>
                    <a:p>
                      <a:pPr algn="ctr"/>
                      <a:r>
                        <a:rPr lang="ru-RU" sz="1800" kern="1200" dirty="0" smtClean="0">
                          <a:effectLst/>
                        </a:rPr>
                        <a:t>Критерии оценки процесса деятельности</a:t>
                      </a:r>
                      <a:endParaRPr lang="ru-RU" dirty="0"/>
                    </a:p>
                  </a:txBody>
                  <a:tcPr/>
                </a:tc>
                <a:tc>
                  <a:txBody>
                    <a:bodyPr/>
                    <a:lstStyle/>
                    <a:p>
                      <a:pPr algn="ctr"/>
                      <a:r>
                        <a:rPr lang="ru-RU" sz="1800" kern="1200" dirty="0" smtClean="0">
                          <a:effectLst/>
                        </a:rPr>
                        <a:t>Критерии оценки результативности</a:t>
                      </a:r>
                      <a:endParaRPr lang="ru-RU" dirty="0"/>
                    </a:p>
                  </a:txBody>
                  <a:tcPr/>
                </a:tc>
              </a:tr>
              <a:tr h="4197880">
                <a:tc>
                  <a:txBody>
                    <a:bodyPr/>
                    <a:lstStyle/>
                    <a:p>
                      <a:r>
                        <a:rPr lang="ru-RU" sz="1800" b="1" kern="1200" dirty="0" smtClean="0">
                          <a:effectLst/>
                        </a:rPr>
                        <a:t>1. Комплексность как степень охвата в воспитательном процессе направлений, обозначенных в нормативных документах;</a:t>
                      </a:r>
                    </a:p>
                    <a:p>
                      <a:r>
                        <a:rPr lang="ru-RU" sz="1800" b="1" kern="1200" dirty="0" smtClean="0">
                          <a:solidFill>
                            <a:schemeClr val="accent2">
                              <a:lumMod val="75000"/>
                            </a:schemeClr>
                          </a:solidFill>
                          <a:effectLst/>
                        </a:rPr>
                        <a:t>2. Адресность как степень учёта в воспитательном процессе возрастных и личностных особенностей детей, характеристик класса;</a:t>
                      </a:r>
                    </a:p>
                    <a:p>
                      <a:r>
                        <a:rPr lang="ru-RU" sz="1800" b="1" kern="1200" dirty="0" smtClean="0">
                          <a:effectLst/>
                        </a:rPr>
                        <a:t>3. </a:t>
                      </a:r>
                      <a:r>
                        <a:rPr lang="ru-RU" sz="1800" b="1" kern="1200" dirty="0" err="1" smtClean="0">
                          <a:effectLst/>
                        </a:rPr>
                        <a:t>Инновационность</a:t>
                      </a:r>
                      <a:r>
                        <a:rPr lang="ru-RU" sz="1800" b="1" kern="1200" dirty="0" smtClean="0">
                          <a:effectLst/>
                        </a:rPr>
                        <a:t> как степень использования новой по содержанию и формам подачи информации, личностно значимой для современных обучающихся, интересных для них форм и методов взаимодействия, в том числе, </a:t>
                      </a:r>
                      <a:r>
                        <a:rPr lang="ru-RU" sz="1800" b="1" kern="1200" dirty="0" err="1" smtClean="0">
                          <a:effectLst/>
                        </a:rPr>
                        <a:t>интернет-ресурсов</a:t>
                      </a:r>
                      <a:r>
                        <a:rPr lang="ru-RU" sz="1800" b="1" kern="1200" dirty="0" smtClean="0">
                          <a:effectLst/>
                        </a:rPr>
                        <a:t>, сетевых сообществ, ведения блогов и т.д.;</a:t>
                      </a:r>
                    </a:p>
                    <a:p>
                      <a:r>
                        <a:rPr lang="ru-RU" sz="1800" b="1" kern="1200" dirty="0" smtClean="0">
                          <a:solidFill>
                            <a:schemeClr val="accent2">
                              <a:lumMod val="75000"/>
                            </a:schemeClr>
                          </a:solidFill>
                          <a:effectLst/>
                        </a:rPr>
                        <a:t>4. системность как степень </a:t>
                      </a:r>
                      <a:r>
                        <a:rPr lang="ru-RU" sz="1800" b="1" kern="1200" dirty="0" err="1" smtClean="0">
                          <a:solidFill>
                            <a:schemeClr val="accent2">
                              <a:lumMod val="75000"/>
                            </a:schemeClr>
                          </a:solidFill>
                          <a:effectLst/>
                        </a:rPr>
                        <a:t>вовлечённости</a:t>
                      </a:r>
                      <a:r>
                        <a:rPr lang="ru-RU" sz="1800" b="1" kern="1200" dirty="0" smtClean="0">
                          <a:solidFill>
                            <a:schemeClr val="accent2">
                              <a:lumMod val="75000"/>
                            </a:schemeClr>
                          </a:solidFill>
                          <a:effectLst/>
                        </a:rPr>
                        <a:t> в решение воспитательных задач разных субъектов воспитательного процесса.</a:t>
                      </a:r>
                      <a:endParaRPr lang="ru-RU" b="1" dirty="0">
                        <a:solidFill>
                          <a:schemeClr val="accent2">
                            <a:lumMod val="75000"/>
                          </a:schemeClr>
                        </a:solidFill>
                      </a:endParaRPr>
                    </a:p>
                  </a:txBody>
                  <a:tcPr/>
                </a:tc>
                <a:tc>
                  <a:txBody>
                    <a:bodyPr/>
                    <a:lstStyle/>
                    <a:p>
                      <a:r>
                        <a:rPr lang="ru-RU" sz="1800" b="1" kern="1200" dirty="0" smtClean="0">
                          <a:effectLst/>
                        </a:rPr>
                        <a:t>1. </a:t>
                      </a:r>
                      <a:r>
                        <a:rPr lang="ru-RU" sz="1800" b="1" kern="1200" dirty="0" err="1" smtClean="0">
                          <a:effectLst/>
                        </a:rPr>
                        <a:t>Сформированность</a:t>
                      </a:r>
                      <a:r>
                        <a:rPr lang="ru-RU" sz="1800" b="1" kern="1200" dirty="0" smtClean="0">
                          <a:effectLst/>
                        </a:rPr>
                        <a:t> знаний, представлений о системе ценностей гражданина России;</a:t>
                      </a:r>
                    </a:p>
                    <a:p>
                      <a:r>
                        <a:rPr lang="ru-RU" sz="1800" b="1" kern="1200" dirty="0" smtClean="0">
                          <a:solidFill>
                            <a:schemeClr val="accent2">
                              <a:lumMod val="75000"/>
                            </a:schemeClr>
                          </a:solidFill>
                          <a:effectLst/>
                        </a:rPr>
                        <a:t>2 </a:t>
                      </a:r>
                      <a:r>
                        <a:rPr lang="ru-RU" sz="1800" b="1" kern="1200" dirty="0" err="1" smtClean="0">
                          <a:solidFill>
                            <a:schemeClr val="accent2">
                              <a:lumMod val="75000"/>
                            </a:schemeClr>
                          </a:solidFill>
                          <a:effectLst/>
                        </a:rPr>
                        <a:t>Сформированность</a:t>
                      </a:r>
                      <a:r>
                        <a:rPr lang="ru-RU" sz="1800" b="1" kern="1200" dirty="0" smtClean="0">
                          <a:solidFill>
                            <a:schemeClr val="accent2">
                              <a:lumMod val="75000"/>
                            </a:schemeClr>
                          </a:solidFill>
                          <a:effectLst/>
                        </a:rPr>
                        <a:t> позитивной внутренней позиции личности обучающихся в отношении системы ценностей гражданина России</a:t>
                      </a:r>
                      <a:r>
                        <a:rPr lang="ru-RU" sz="1800" b="1" kern="1200" dirty="0" smtClean="0">
                          <a:effectLst/>
                        </a:rPr>
                        <a:t>;</a:t>
                      </a:r>
                    </a:p>
                    <a:p>
                      <a:r>
                        <a:rPr lang="ru-RU" sz="1800" b="1" kern="1200" dirty="0" smtClean="0">
                          <a:effectLst/>
                        </a:rPr>
                        <a:t>3  Наличие опыта деятельности на основе системы ценностей гражданина России.</a:t>
                      </a:r>
                    </a:p>
                    <a:p>
                      <a:endParaRPr lang="ru-RU" b="1" dirty="0"/>
                    </a:p>
                  </a:txBody>
                  <a:tcPr/>
                </a:tc>
              </a:tr>
            </a:tbl>
          </a:graphicData>
        </a:graphic>
      </p:graphicFrame>
    </p:spTree>
    <p:extLst>
      <p:ext uri="{BB962C8B-B14F-4D97-AF65-F5344CB8AC3E}">
        <p14:creationId xmlns:p14="http://schemas.microsoft.com/office/powerpoint/2010/main" val="2317969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Заголовок 1"/>
          <p:cNvSpPr txBox="1">
            <a:spLocks/>
          </p:cNvSpPr>
          <p:nvPr/>
        </p:nvSpPr>
        <p:spPr>
          <a:xfrm>
            <a:off x="1" y="1290719"/>
            <a:ext cx="11995530" cy="1090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4000" b="1" dirty="0" smtClean="0">
              <a:solidFill>
                <a:srgbClr val="0070C0"/>
              </a:solidFill>
            </a:endParaRPr>
          </a:p>
          <a:p>
            <a:r>
              <a:rPr lang="ru-RU" sz="4000" b="1" dirty="0" smtClean="0">
                <a:solidFill>
                  <a:srgbClr val="0070C0"/>
                </a:solidFill>
              </a:rPr>
              <a:t>Методика изучения уровня воспитанности </a:t>
            </a:r>
          </a:p>
          <a:p>
            <a:r>
              <a:rPr lang="ru-RU" sz="4000" b="1" dirty="0" smtClean="0">
                <a:solidFill>
                  <a:srgbClr val="0070C0"/>
                </a:solidFill>
              </a:rPr>
              <a:t>Н.П. Капустина</a:t>
            </a:r>
            <a:endParaRPr lang="ru-RU" sz="40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
        <p:nvSpPr>
          <p:cNvPr id="11" name="Заголовок 1"/>
          <p:cNvSpPr txBox="1">
            <a:spLocks/>
          </p:cNvSpPr>
          <p:nvPr/>
        </p:nvSpPr>
        <p:spPr>
          <a:xfrm>
            <a:off x="532263" y="2842734"/>
            <a:ext cx="11122926" cy="1090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4000" b="1" dirty="0" smtClean="0">
              <a:solidFill>
                <a:srgbClr val="0070C0"/>
              </a:solidFill>
            </a:endParaRPr>
          </a:p>
          <a:p>
            <a:r>
              <a:rPr lang="ru-RU" sz="3200" b="1" dirty="0" smtClean="0"/>
              <a:t>Для 1-4 классов используются мониторинговые карты и сводные оценочные листы</a:t>
            </a:r>
            <a:endParaRPr lang="ru-RU" sz="3200" b="1" dirty="0"/>
          </a:p>
        </p:txBody>
      </p:sp>
      <p:sp>
        <p:nvSpPr>
          <p:cNvPr id="13" name="Заголовок 1"/>
          <p:cNvSpPr txBox="1">
            <a:spLocks/>
          </p:cNvSpPr>
          <p:nvPr/>
        </p:nvSpPr>
        <p:spPr>
          <a:xfrm>
            <a:off x="532263" y="3933254"/>
            <a:ext cx="11122926" cy="1090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4000" b="1" dirty="0" smtClean="0">
              <a:solidFill>
                <a:srgbClr val="0070C0"/>
              </a:solidFill>
            </a:endParaRPr>
          </a:p>
          <a:p>
            <a:pPr algn="l"/>
            <a:r>
              <a:rPr lang="ru-RU" sz="3200" b="1" dirty="0" smtClean="0"/>
              <a:t>Для 5-11 классов используются анкеты</a:t>
            </a:r>
            <a:endParaRPr lang="ru-RU" sz="3200" b="1" dirty="0"/>
          </a:p>
        </p:txBody>
      </p:sp>
    </p:spTree>
    <p:extLst>
      <p:ext uri="{BB962C8B-B14F-4D97-AF65-F5344CB8AC3E}">
        <p14:creationId xmlns:p14="http://schemas.microsoft.com/office/powerpoint/2010/main" val="1000021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787021" y="951480"/>
            <a:ext cx="10499678" cy="1511782"/>
          </a:xfrm>
        </p:spPr>
        <p:txBody>
          <a:bodyPr>
            <a:normAutofit fontScale="90000"/>
          </a:bodyPr>
          <a:lstStyle/>
          <a:p>
            <a:r>
              <a:rPr lang="ru-RU" b="1" dirty="0" smtClean="0">
                <a:solidFill>
                  <a:schemeClr val="accent5">
                    <a:lumMod val="75000"/>
                  </a:schemeClr>
                </a:solidFill>
              </a:rPr>
              <a:t>Результаты освоения программы – это личностные результаты</a:t>
            </a:r>
            <a:endParaRPr lang="ru-RU" b="1" dirty="0">
              <a:solidFill>
                <a:schemeClr val="accent5">
                  <a:lumMod val="75000"/>
                </a:schemeClr>
              </a:solidFill>
            </a:endParaRPr>
          </a:p>
        </p:txBody>
      </p:sp>
      <p:sp>
        <p:nvSpPr>
          <p:cNvPr id="3" name="Подзаголовок 2"/>
          <p:cNvSpPr>
            <a:spLocks noGrp="1"/>
          </p:cNvSpPr>
          <p:nvPr>
            <p:ph type="subTitle" idx="1"/>
          </p:nvPr>
        </p:nvSpPr>
        <p:spPr>
          <a:xfrm>
            <a:off x="787020" y="2442949"/>
            <a:ext cx="11059237" cy="4434344"/>
          </a:xfrm>
        </p:spPr>
        <p:txBody>
          <a:bodyPr>
            <a:noAutofit/>
          </a:bodyPr>
          <a:lstStyle/>
          <a:p>
            <a:pPr algn="l"/>
            <a:r>
              <a:rPr lang="ru-RU" b="1" dirty="0" smtClean="0"/>
              <a:t>- Готовность </a:t>
            </a:r>
            <a:r>
              <a:rPr lang="ru-RU" b="1" dirty="0"/>
              <a:t>и способность обучающихся к саморазвитию и личностному самоопределению;</a:t>
            </a:r>
          </a:p>
          <a:p>
            <a:pPr algn="l"/>
            <a:r>
              <a:rPr lang="ru-RU" b="1" dirty="0" smtClean="0">
                <a:solidFill>
                  <a:schemeClr val="accent2">
                    <a:lumMod val="75000"/>
                  </a:schemeClr>
                </a:solidFill>
              </a:rPr>
              <a:t>- </a:t>
            </a:r>
            <a:r>
              <a:rPr lang="ru-RU" b="1" dirty="0" err="1" smtClean="0">
                <a:solidFill>
                  <a:schemeClr val="accent2">
                    <a:lumMod val="75000"/>
                  </a:schemeClr>
                </a:solidFill>
              </a:rPr>
              <a:t>Сформированность</a:t>
            </a:r>
            <a:r>
              <a:rPr lang="ru-RU" b="1" dirty="0" smtClean="0">
                <a:solidFill>
                  <a:schemeClr val="accent2">
                    <a:lumMod val="75000"/>
                  </a:schemeClr>
                </a:solidFill>
              </a:rPr>
              <a:t> у детей </a:t>
            </a:r>
            <a:r>
              <a:rPr lang="ru-RU" b="1" dirty="0">
                <a:solidFill>
                  <a:schemeClr val="accent2">
                    <a:lumMod val="75000"/>
                  </a:schemeClr>
                </a:solidFill>
              </a:rPr>
              <a:t>мотивации к обучению и целенаправленной познавательной деятельности;</a:t>
            </a:r>
          </a:p>
          <a:p>
            <a:pPr algn="l"/>
            <a:r>
              <a:rPr lang="ru-RU" b="1" dirty="0" smtClean="0"/>
              <a:t>- Система </a:t>
            </a:r>
            <a:r>
              <a:rPr lang="ru-RU" b="1" dirty="0"/>
              <a:t>значимых социальных и межличностных отношений, ценностно-смысловых установок, отражающих личностные и гражданские позиции в деятельности;</a:t>
            </a:r>
          </a:p>
          <a:p>
            <a:pPr algn="l"/>
            <a:r>
              <a:rPr lang="ru-RU" b="1" dirty="0" smtClean="0">
                <a:solidFill>
                  <a:schemeClr val="accent2">
                    <a:lumMod val="75000"/>
                  </a:schemeClr>
                </a:solidFill>
              </a:rPr>
              <a:t>- Социальные </a:t>
            </a:r>
            <a:r>
              <a:rPr lang="ru-RU" b="1" dirty="0">
                <a:solidFill>
                  <a:schemeClr val="accent2">
                    <a:lumMod val="75000"/>
                  </a:schemeClr>
                </a:solidFill>
              </a:rPr>
              <a:t>компетенции, правосознание, способность ставить цели и строить жизненные планы;</a:t>
            </a:r>
          </a:p>
          <a:p>
            <a:pPr algn="l"/>
            <a:r>
              <a:rPr lang="ru-RU" b="1" dirty="0" smtClean="0"/>
              <a:t>- Способность </a:t>
            </a:r>
            <a:r>
              <a:rPr lang="ru-RU" b="1" dirty="0"/>
              <a:t>к осознанию российской идентичности в поликультурном социуме.</a:t>
            </a: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2124933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1" y="0"/>
            <a:ext cx="12192000" cy="6858000"/>
          </a:xfrm>
          <a:prstGeom prst="rect">
            <a:avLst/>
          </a:prstGeom>
        </p:spPr>
      </p:pic>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
        <p:nvSpPr>
          <p:cNvPr id="10" name="Заголовок 1"/>
          <p:cNvSpPr txBox="1">
            <a:spLocks/>
          </p:cNvSpPr>
          <p:nvPr/>
        </p:nvSpPr>
        <p:spPr>
          <a:xfrm>
            <a:off x="1" y="1290719"/>
            <a:ext cx="11995530" cy="10903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4000" b="1" dirty="0" smtClean="0">
              <a:solidFill>
                <a:srgbClr val="0070C0"/>
              </a:solidFill>
            </a:endParaRPr>
          </a:p>
          <a:p>
            <a:r>
              <a:rPr lang="ru-RU" sz="4000" b="1" dirty="0" smtClean="0">
                <a:solidFill>
                  <a:srgbClr val="0070C0"/>
                </a:solidFill>
              </a:rPr>
              <a:t>Спасибо за внимание!</a:t>
            </a:r>
            <a:endParaRPr lang="ru-RU" sz="4000" b="1" dirty="0">
              <a:solidFill>
                <a:srgbClr val="0070C0"/>
              </a:solidFill>
            </a:endParaRPr>
          </a:p>
        </p:txBody>
      </p:sp>
      <p:sp>
        <p:nvSpPr>
          <p:cNvPr id="12" name="Прямоугольник 11"/>
          <p:cNvSpPr/>
          <p:nvPr/>
        </p:nvSpPr>
        <p:spPr>
          <a:xfrm>
            <a:off x="1318101" y="1835894"/>
            <a:ext cx="9752270" cy="461665"/>
          </a:xfrm>
          <a:prstGeom prst="rect">
            <a:avLst/>
          </a:prstGeom>
        </p:spPr>
        <p:txBody>
          <a:bodyPr wrap="square">
            <a:spAutoFit/>
          </a:bodyPr>
          <a:lstStyle/>
          <a:p>
            <a:pPr algn="ctr"/>
            <a:endParaRPr lang="ru-RU" sz="2400" dirty="0">
              <a:solidFill>
                <a:schemeClr val="accent2">
                  <a:lumMod val="75000"/>
                </a:schemeClr>
              </a:solidFill>
            </a:endParaRPr>
          </a:p>
        </p:txBody>
      </p:sp>
      <p:sp>
        <p:nvSpPr>
          <p:cNvPr id="2" name="Прямоугольник 1"/>
          <p:cNvSpPr/>
          <p:nvPr/>
        </p:nvSpPr>
        <p:spPr>
          <a:xfrm>
            <a:off x="982639" y="1951010"/>
            <a:ext cx="10563367" cy="461665"/>
          </a:xfrm>
          <a:prstGeom prst="rect">
            <a:avLst/>
          </a:prstGeom>
        </p:spPr>
        <p:txBody>
          <a:bodyPr wrap="square">
            <a:spAutoFit/>
          </a:bodyPr>
          <a:lstStyle/>
          <a:p>
            <a:endParaRPr lang="ru-RU" sz="2400" dirty="0">
              <a:cs typeface="Segoe UI" panose="020B0502040204020203" pitchFamily="34" charset="0"/>
            </a:endParaRPr>
          </a:p>
        </p:txBody>
      </p:sp>
    </p:spTree>
    <p:extLst>
      <p:ext uri="{BB962C8B-B14F-4D97-AF65-F5344CB8AC3E}">
        <p14:creationId xmlns:p14="http://schemas.microsoft.com/office/powerpoint/2010/main" val="787703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787021" y="951480"/>
            <a:ext cx="10499678" cy="1511782"/>
          </a:xfrm>
        </p:spPr>
        <p:txBody>
          <a:bodyPr>
            <a:normAutofit fontScale="90000"/>
          </a:bodyPr>
          <a:lstStyle/>
          <a:p>
            <a:r>
              <a:rPr lang="ru-RU" b="1" dirty="0" smtClean="0">
                <a:solidFill>
                  <a:schemeClr val="accent5">
                    <a:lumMod val="75000"/>
                  </a:schemeClr>
                </a:solidFill>
              </a:rPr>
              <a:t>Особенности примерной программы воспитания</a:t>
            </a:r>
            <a:endParaRPr lang="ru-RU" b="1" dirty="0">
              <a:solidFill>
                <a:schemeClr val="accent5">
                  <a:lumMod val="75000"/>
                </a:schemeClr>
              </a:solidFill>
            </a:endParaRPr>
          </a:p>
        </p:txBody>
      </p:sp>
      <p:sp>
        <p:nvSpPr>
          <p:cNvPr id="3" name="Подзаголовок 2"/>
          <p:cNvSpPr>
            <a:spLocks noGrp="1"/>
          </p:cNvSpPr>
          <p:nvPr>
            <p:ph type="subTitle" idx="1"/>
          </p:nvPr>
        </p:nvSpPr>
        <p:spPr>
          <a:xfrm>
            <a:off x="787020" y="2442949"/>
            <a:ext cx="11059237" cy="4285397"/>
          </a:xfrm>
        </p:spPr>
        <p:txBody>
          <a:bodyPr>
            <a:noAutofit/>
          </a:bodyPr>
          <a:lstStyle/>
          <a:p>
            <a:pPr lvl="0" algn="l"/>
            <a:r>
              <a:rPr lang="ru-RU" sz="2200" b="1" dirty="0" smtClean="0"/>
              <a:t>- ПРОГРАММА-КОНСТРУКТОР </a:t>
            </a:r>
            <a:r>
              <a:rPr lang="ru-RU" sz="2200" b="1" dirty="0"/>
              <a:t>(упрощает процесс разработки собственных программ воспитания) </a:t>
            </a:r>
          </a:p>
          <a:p>
            <a:pPr lvl="0" algn="l"/>
            <a:r>
              <a:rPr lang="ru-RU" sz="2200" b="1" dirty="0" smtClean="0">
                <a:solidFill>
                  <a:schemeClr val="accent2">
                    <a:lumMod val="75000"/>
                  </a:schemeClr>
                </a:solidFill>
              </a:rPr>
              <a:t>- ЕДИНСТВО </a:t>
            </a:r>
            <a:r>
              <a:rPr lang="ru-RU" sz="2200" b="1" dirty="0">
                <a:solidFill>
                  <a:schemeClr val="accent2">
                    <a:lumMod val="75000"/>
                  </a:schemeClr>
                </a:solidFill>
              </a:rPr>
              <a:t>ЦЕЛИ – ЕДИНСТВО ВОСПИТАНИЯ (формулируется на основе базовых ценностей, объединяющих наше общество) </a:t>
            </a:r>
          </a:p>
          <a:p>
            <a:pPr lvl="0" algn="l"/>
            <a:r>
              <a:rPr lang="ru-RU" sz="2200" b="1" dirty="0" smtClean="0"/>
              <a:t>- ОДНА </a:t>
            </a:r>
            <a:r>
              <a:rPr lang="ru-RU" sz="2200" b="1" dirty="0"/>
              <a:t>ШКОЛА – ОДНА ПРОГРАММА (сокращает объем и количество обязательной школьной документации) </a:t>
            </a:r>
          </a:p>
          <a:p>
            <a:pPr lvl="0" algn="l"/>
            <a:r>
              <a:rPr lang="ru-RU" sz="2200" b="1" dirty="0" smtClean="0">
                <a:solidFill>
                  <a:schemeClr val="accent2">
                    <a:lumMod val="75000"/>
                  </a:schemeClr>
                </a:solidFill>
              </a:rPr>
              <a:t>- МОДУЛЬНЫЙ </a:t>
            </a:r>
            <a:r>
              <a:rPr lang="ru-RU" sz="2200" b="1" dirty="0">
                <a:solidFill>
                  <a:schemeClr val="accent2">
                    <a:lumMod val="75000"/>
                  </a:schemeClr>
                </a:solidFill>
              </a:rPr>
              <a:t>ПРИНЦИП ПОСТРОЕНИЯ ПРОГРАММЫ (делает программу гибкой и вариативной, образовательная организация может на своё усмотрение исключать модули или добавлять свои</a:t>
            </a:r>
            <a:r>
              <a:rPr lang="ru-RU" sz="2200" b="1" dirty="0"/>
              <a:t>) </a:t>
            </a:r>
          </a:p>
          <a:p>
            <a:pPr lvl="0" algn="l"/>
            <a:r>
              <a:rPr lang="ru-RU" sz="2200" b="1" dirty="0" smtClean="0"/>
              <a:t>- ДЕЯТЕЛЬНОСТНЫЙ </a:t>
            </a:r>
            <a:r>
              <a:rPr lang="ru-RU" sz="2200" b="1" dirty="0"/>
              <a:t>ХАРАКТЕР ПРОГРАММЫ (позволяет преодолеть </a:t>
            </a:r>
            <a:r>
              <a:rPr lang="ru-RU" sz="2200" b="1" dirty="0" err="1"/>
              <a:t>мероприятийный</a:t>
            </a:r>
            <a:r>
              <a:rPr lang="ru-RU" sz="2200" b="1" dirty="0"/>
              <a:t> подход, где преобладают мероприятия, как правило, приуроченные к определенным датам, в которых большинство обучающихся играет пассивную роль)</a:t>
            </a: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127700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787021" y="951480"/>
            <a:ext cx="10499678" cy="986502"/>
          </a:xfrm>
        </p:spPr>
        <p:txBody>
          <a:bodyPr>
            <a:normAutofit fontScale="90000"/>
          </a:bodyPr>
          <a:lstStyle/>
          <a:p>
            <a:r>
              <a:rPr lang="ru-RU" b="1" dirty="0" smtClean="0">
                <a:solidFill>
                  <a:schemeClr val="accent5">
                    <a:lumMod val="75000"/>
                  </a:schemeClr>
                </a:solidFill>
              </a:rPr>
              <a:t>Структура программы воспитания</a:t>
            </a:r>
            <a:endParaRPr lang="ru-RU" b="1" dirty="0">
              <a:solidFill>
                <a:schemeClr val="accent5">
                  <a:lumMod val="75000"/>
                </a:schemeClr>
              </a:solidFill>
            </a:endParaRPr>
          </a:p>
        </p:txBody>
      </p:sp>
      <p:sp>
        <p:nvSpPr>
          <p:cNvPr id="3" name="Подзаголовок 2"/>
          <p:cNvSpPr>
            <a:spLocks noGrp="1"/>
          </p:cNvSpPr>
          <p:nvPr>
            <p:ph type="subTitle" idx="1"/>
          </p:nvPr>
        </p:nvSpPr>
        <p:spPr>
          <a:xfrm>
            <a:off x="787020" y="2183643"/>
            <a:ext cx="11059237" cy="4408226"/>
          </a:xfrm>
        </p:spPr>
        <p:txBody>
          <a:bodyPr>
            <a:noAutofit/>
          </a:bodyPr>
          <a:lstStyle/>
          <a:p>
            <a:pPr algn="l"/>
            <a:r>
              <a:rPr lang="ru-RU" sz="2800" b="1" dirty="0"/>
              <a:t>Раздел 1. «Особенности организуемого в школе воспитательного процесса</a:t>
            </a:r>
            <a:r>
              <a:rPr lang="ru-RU" sz="2800" b="1" dirty="0" smtClean="0"/>
              <a:t>»</a:t>
            </a:r>
          </a:p>
          <a:p>
            <a:pPr algn="l"/>
            <a:endParaRPr lang="ru-RU" sz="2800" b="1" dirty="0"/>
          </a:p>
          <a:p>
            <a:pPr algn="l"/>
            <a:r>
              <a:rPr lang="ru-RU" sz="2800" b="1" dirty="0">
                <a:solidFill>
                  <a:schemeClr val="accent2">
                    <a:lumMod val="75000"/>
                  </a:schemeClr>
                </a:solidFill>
              </a:rPr>
              <a:t>Раздел 2. «Цель и задачи воспитания</a:t>
            </a:r>
            <a:r>
              <a:rPr lang="ru-RU" sz="2800" b="1" dirty="0" smtClean="0">
                <a:solidFill>
                  <a:schemeClr val="accent2">
                    <a:lumMod val="75000"/>
                  </a:schemeClr>
                </a:solidFill>
              </a:rPr>
              <a:t>»</a:t>
            </a:r>
          </a:p>
          <a:p>
            <a:pPr algn="l"/>
            <a:endParaRPr lang="ru-RU" sz="2800" b="1" dirty="0">
              <a:solidFill>
                <a:schemeClr val="accent2">
                  <a:lumMod val="75000"/>
                </a:schemeClr>
              </a:solidFill>
            </a:endParaRPr>
          </a:p>
          <a:p>
            <a:pPr algn="l"/>
            <a:r>
              <a:rPr lang="ru-RU" sz="2800" b="1" dirty="0"/>
              <a:t>Раздел 3. «Виды, формы и содержание деятельности</a:t>
            </a:r>
            <a:r>
              <a:rPr lang="ru-RU" sz="2800" b="1" dirty="0" smtClean="0"/>
              <a:t>»</a:t>
            </a:r>
          </a:p>
          <a:p>
            <a:pPr algn="l"/>
            <a:endParaRPr lang="ru-RU" sz="2800" b="1" dirty="0"/>
          </a:p>
          <a:p>
            <a:pPr algn="l"/>
            <a:r>
              <a:rPr lang="ru-RU" sz="2800" b="1" dirty="0">
                <a:solidFill>
                  <a:schemeClr val="accent2">
                    <a:lumMod val="75000"/>
                  </a:schemeClr>
                </a:solidFill>
              </a:rPr>
              <a:t>Раздел 4. «Основные направления самоанализа воспитательной работы»</a:t>
            </a:r>
          </a:p>
          <a:p>
            <a:pPr algn="l"/>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305009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50544" y="818867"/>
            <a:ext cx="10499678" cy="1460310"/>
          </a:xfrm>
        </p:spPr>
        <p:txBody>
          <a:bodyPr>
            <a:normAutofit/>
          </a:bodyPr>
          <a:lstStyle/>
          <a:p>
            <a:r>
              <a:rPr lang="ru-RU" sz="4800" b="1" dirty="0">
                <a:solidFill>
                  <a:srgbClr val="0070C0"/>
                </a:solidFill>
              </a:rPr>
              <a:t>РАЗДЕЛ 1. </a:t>
            </a:r>
            <a:r>
              <a:rPr lang="ru-RU" sz="4800" b="1" dirty="0" smtClean="0">
                <a:solidFill>
                  <a:srgbClr val="0070C0"/>
                </a:solidFill>
              </a:rPr>
              <a:t>«Особенности реализуемого в школе воспитательного процесса»</a:t>
            </a:r>
            <a:endParaRPr lang="ru-RU" sz="4800" b="1" dirty="0">
              <a:solidFill>
                <a:srgbClr val="0070C0"/>
              </a:solidFill>
            </a:endParaRPr>
          </a:p>
        </p:txBody>
      </p:sp>
      <p:sp>
        <p:nvSpPr>
          <p:cNvPr id="3" name="Подзаголовок 2"/>
          <p:cNvSpPr>
            <a:spLocks noGrp="1"/>
          </p:cNvSpPr>
          <p:nvPr>
            <p:ph type="subTitle" idx="1"/>
          </p:nvPr>
        </p:nvSpPr>
        <p:spPr>
          <a:xfrm>
            <a:off x="787020" y="2388358"/>
            <a:ext cx="11059237" cy="4469641"/>
          </a:xfrm>
        </p:spPr>
        <p:txBody>
          <a:bodyPr>
            <a:noAutofit/>
          </a:bodyPr>
          <a:lstStyle/>
          <a:p>
            <a:pPr marL="457200" indent="-457200" algn="l">
              <a:buFontTx/>
              <a:buChar char="-"/>
            </a:pPr>
            <a:r>
              <a:rPr lang="ru-RU" sz="2800" b="1" dirty="0" smtClean="0"/>
              <a:t>Специфика </a:t>
            </a:r>
            <a:r>
              <a:rPr lang="ru-RU" sz="2800" b="1" dirty="0"/>
              <a:t>расположения школы, </a:t>
            </a:r>
            <a:endParaRPr lang="ru-RU" sz="2800" b="1" dirty="0" smtClean="0"/>
          </a:p>
          <a:p>
            <a:pPr marL="457200" indent="-457200" algn="l">
              <a:buFontTx/>
              <a:buChar char="-"/>
            </a:pPr>
            <a:r>
              <a:rPr lang="ru-RU" sz="2800" b="1" dirty="0" smtClean="0">
                <a:solidFill>
                  <a:schemeClr val="accent2">
                    <a:lumMod val="75000"/>
                  </a:schemeClr>
                </a:solidFill>
              </a:rPr>
              <a:t>Особенности </a:t>
            </a:r>
            <a:r>
              <a:rPr lang="ru-RU" sz="2800" b="1" dirty="0">
                <a:solidFill>
                  <a:schemeClr val="accent2">
                    <a:lumMod val="75000"/>
                  </a:schemeClr>
                </a:solidFill>
              </a:rPr>
              <a:t>социального окружения школы, </a:t>
            </a:r>
            <a:endParaRPr lang="ru-RU" sz="2800" b="1" dirty="0" smtClean="0">
              <a:solidFill>
                <a:schemeClr val="accent2">
                  <a:lumMod val="75000"/>
                </a:schemeClr>
              </a:solidFill>
            </a:endParaRPr>
          </a:p>
          <a:p>
            <a:pPr marL="457200" indent="-457200" algn="l">
              <a:buFontTx/>
              <a:buChar char="-"/>
            </a:pPr>
            <a:r>
              <a:rPr lang="ru-RU" sz="2800" b="1" dirty="0" smtClean="0"/>
              <a:t>Источники </a:t>
            </a:r>
            <a:r>
              <a:rPr lang="ru-RU" sz="2800" b="1" dirty="0"/>
              <a:t>положительного или отрицательного влияния на обучающихся, </a:t>
            </a:r>
            <a:endParaRPr lang="ru-RU" sz="2800" b="1" dirty="0" smtClean="0"/>
          </a:p>
          <a:p>
            <a:pPr marL="457200" indent="-457200" algn="l">
              <a:buFontTx/>
              <a:buChar char="-"/>
            </a:pPr>
            <a:r>
              <a:rPr lang="ru-RU" sz="2800" b="1" dirty="0" smtClean="0">
                <a:solidFill>
                  <a:schemeClr val="accent2">
                    <a:lumMod val="75000"/>
                  </a:schemeClr>
                </a:solidFill>
              </a:rPr>
              <a:t>Значимые партнеры, </a:t>
            </a:r>
          </a:p>
          <a:p>
            <a:pPr marL="457200" indent="-457200" algn="l">
              <a:buFontTx/>
              <a:buChar char="-"/>
            </a:pPr>
            <a:r>
              <a:rPr lang="ru-RU" sz="2800" b="1" dirty="0" smtClean="0"/>
              <a:t>Особенности </a:t>
            </a:r>
            <a:r>
              <a:rPr lang="ru-RU" sz="2800" b="1" dirty="0"/>
              <a:t>контингента обучающихся, </a:t>
            </a:r>
            <a:endParaRPr lang="ru-RU" sz="2800" b="1" dirty="0" smtClean="0"/>
          </a:p>
          <a:p>
            <a:pPr marL="457200" indent="-457200" algn="l">
              <a:buFontTx/>
              <a:buChar char="-"/>
            </a:pPr>
            <a:r>
              <a:rPr lang="ru-RU" sz="2800" b="1" dirty="0" smtClean="0">
                <a:solidFill>
                  <a:schemeClr val="accent2">
                    <a:lumMod val="75000"/>
                  </a:schemeClr>
                </a:solidFill>
              </a:rPr>
              <a:t>Важные </a:t>
            </a:r>
            <a:r>
              <a:rPr lang="ru-RU" sz="2800" b="1" dirty="0">
                <a:solidFill>
                  <a:schemeClr val="accent2">
                    <a:lumMod val="75000"/>
                  </a:schemeClr>
                </a:solidFill>
              </a:rPr>
              <a:t>для школы принципы и традиции воспитания</a:t>
            </a:r>
            <a:r>
              <a:rPr lang="ru-RU" sz="2800" b="1" dirty="0" smtClean="0">
                <a:solidFill>
                  <a:schemeClr val="accent2">
                    <a:lumMod val="75000"/>
                  </a:schemeClr>
                </a:solidFill>
              </a:rPr>
              <a:t>.</a:t>
            </a:r>
          </a:p>
          <a:p>
            <a:pPr marL="457200" indent="-457200" algn="l">
              <a:buFontTx/>
              <a:buChar char="-"/>
            </a:pPr>
            <a:endParaRPr lang="ru-RU" sz="2800" b="1" dirty="0"/>
          </a:p>
          <a:p>
            <a:pPr marL="457200" indent="-457200" algn="l">
              <a:buFont typeface="Wingdings" panose="05000000000000000000" pitchFamily="2" charset="2"/>
              <a:buChar char="v"/>
            </a:pPr>
            <a:r>
              <a:rPr lang="ru-RU" sz="2800" dirty="0"/>
              <a:t>не должен превышать 1 страницы текста </a:t>
            </a:r>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33209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50544" y="818867"/>
            <a:ext cx="10499678" cy="1132763"/>
          </a:xfrm>
        </p:spPr>
        <p:txBody>
          <a:bodyPr>
            <a:normAutofit/>
          </a:bodyPr>
          <a:lstStyle/>
          <a:p>
            <a:r>
              <a:rPr lang="ru-RU" sz="4800" b="1" dirty="0">
                <a:solidFill>
                  <a:srgbClr val="0070C0"/>
                </a:solidFill>
              </a:rPr>
              <a:t>РАЗДЕЛ </a:t>
            </a:r>
            <a:r>
              <a:rPr lang="ru-RU" sz="4800" b="1" dirty="0" smtClean="0">
                <a:solidFill>
                  <a:srgbClr val="0070C0"/>
                </a:solidFill>
              </a:rPr>
              <a:t>2. «Цель и задачи воспитания»</a:t>
            </a:r>
            <a:endParaRPr lang="ru-RU" sz="4800" b="1" dirty="0">
              <a:solidFill>
                <a:srgbClr val="0070C0"/>
              </a:solidFill>
            </a:endParaRPr>
          </a:p>
        </p:txBody>
      </p:sp>
      <p:sp>
        <p:nvSpPr>
          <p:cNvPr id="3" name="Подзаголовок 2"/>
          <p:cNvSpPr>
            <a:spLocks noGrp="1"/>
          </p:cNvSpPr>
          <p:nvPr>
            <p:ph type="subTitle" idx="1"/>
          </p:nvPr>
        </p:nvSpPr>
        <p:spPr>
          <a:xfrm>
            <a:off x="787020" y="2197290"/>
            <a:ext cx="11059237" cy="4660709"/>
          </a:xfrm>
        </p:spPr>
        <p:txBody>
          <a:bodyPr>
            <a:noAutofit/>
          </a:bodyPr>
          <a:lstStyle/>
          <a:p>
            <a:pPr algn="l"/>
            <a:r>
              <a:rPr lang="ru-RU" sz="2800" dirty="0"/>
              <a:t>Общая цель воспитания для всех образовательных организаций – </a:t>
            </a:r>
            <a:r>
              <a:rPr lang="ru-RU" sz="2800" b="1" dirty="0"/>
              <a:t>это личностное развитие школьников</a:t>
            </a:r>
            <a:r>
              <a:rPr lang="ru-RU" sz="2800" dirty="0"/>
              <a:t>, проявляющееся: </a:t>
            </a:r>
          </a:p>
          <a:p>
            <a:pPr algn="l"/>
            <a:r>
              <a:rPr lang="ru-RU" sz="2800" dirty="0">
                <a:solidFill>
                  <a:schemeClr val="accent2">
                    <a:lumMod val="75000"/>
                  </a:schemeClr>
                </a:solidFill>
              </a:rPr>
              <a:t>- в усвоении ими знаний основных норм, которые общество выработало на основе этих ценностей (т.е. в усвоении ими </a:t>
            </a:r>
            <a:r>
              <a:rPr lang="ru-RU" sz="2800" b="1" dirty="0">
                <a:solidFill>
                  <a:schemeClr val="accent2">
                    <a:lumMod val="75000"/>
                  </a:schemeClr>
                </a:solidFill>
              </a:rPr>
              <a:t>социально значимых знаний</a:t>
            </a:r>
            <a:r>
              <a:rPr lang="ru-RU" sz="2800" dirty="0">
                <a:solidFill>
                  <a:schemeClr val="accent2">
                    <a:lumMod val="75000"/>
                  </a:schemeClr>
                </a:solidFill>
              </a:rPr>
              <a:t>) </a:t>
            </a:r>
          </a:p>
          <a:p>
            <a:pPr algn="l"/>
            <a:r>
              <a:rPr lang="ru-RU" sz="2800" dirty="0"/>
              <a:t>- в развитии их позитивных отношений к этим общественным ценностям (т.е. в развитии их </a:t>
            </a:r>
            <a:r>
              <a:rPr lang="ru-RU" sz="2800" b="1" dirty="0"/>
              <a:t>социально значимых отношений</a:t>
            </a:r>
            <a:r>
              <a:rPr lang="ru-RU" sz="2800" dirty="0"/>
              <a:t>) </a:t>
            </a:r>
          </a:p>
          <a:p>
            <a:pPr algn="l"/>
            <a:r>
              <a:rPr lang="ru-RU" sz="2800" dirty="0">
                <a:solidFill>
                  <a:schemeClr val="accent2">
                    <a:lumMod val="75000"/>
                  </a:schemeClr>
                </a:solidFill>
              </a:rPr>
              <a:t>- в приобретении соответствующего этим ценностям опыта поведения, опыта применения сформированных знаний и отношений на практике (т. е. в приобретении опыта осуществления </a:t>
            </a:r>
            <a:r>
              <a:rPr lang="ru-RU" sz="2800" b="1" dirty="0">
                <a:solidFill>
                  <a:schemeClr val="accent2">
                    <a:lumMod val="75000"/>
                  </a:schemeClr>
                </a:solidFill>
              </a:rPr>
              <a:t>социально значимых дел</a:t>
            </a:r>
            <a:r>
              <a:rPr lang="ru-RU" sz="2800" dirty="0">
                <a:solidFill>
                  <a:schemeClr val="accent2">
                    <a:lumMod val="75000"/>
                  </a:schemeClr>
                </a:solidFill>
              </a:rPr>
              <a:t>)</a:t>
            </a:r>
          </a:p>
          <a:p>
            <a:pPr marL="457200" indent="-457200" algn="l">
              <a:buFontTx/>
              <a:buChar char="-"/>
            </a:pPr>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178238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0"/>
            <a:ext cx="12192000" cy="6858000"/>
          </a:xfrm>
          <a:prstGeom prst="rect">
            <a:avLst/>
          </a:prstGeom>
        </p:spPr>
      </p:pic>
      <p:sp>
        <p:nvSpPr>
          <p:cNvPr id="2" name="Заголовок 1"/>
          <p:cNvSpPr>
            <a:spLocks noGrp="1"/>
          </p:cNvSpPr>
          <p:nvPr>
            <p:ph type="ctrTitle"/>
          </p:nvPr>
        </p:nvSpPr>
        <p:spPr>
          <a:xfrm>
            <a:off x="650544" y="818867"/>
            <a:ext cx="10499678" cy="1132763"/>
          </a:xfrm>
        </p:spPr>
        <p:txBody>
          <a:bodyPr>
            <a:normAutofit/>
          </a:bodyPr>
          <a:lstStyle/>
          <a:p>
            <a:r>
              <a:rPr lang="ru-RU" sz="4800" b="1" dirty="0">
                <a:solidFill>
                  <a:srgbClr val="0070C0"/>
                </a:solidFill>
              </a:rPr>
              <a:t>РАЗДЕЛ </a:t>
            </a:r>
            <a:r>
              <a:rPr lang="ru-RU" sz="4800" b="1" dirty="0" smtClean="0">
                <a:solidFill>
                  <a:srgbClr val="0070C0"/>
                </a:solidFill>
              </a:rPr>
              <a:t>2. «Цель и задачи воспитания»</a:t>
            </a:r>
            <a:endParaRPr lang="ru-RU" sz="4800" b="1" dirty="0">
              <a:solidFill>
                <a:srgbClr val="0070C0"/>
              </a:solidFill>
            </a:endParaRPr>
          </a:p>
        </p:txBody>
      </p:sp>
      <p:sp>
        <p:nvSpPr>
          <p:cNvPr id="3" name="Подзаголовок 2"/>
          <p:cNvSpPr>
            <a:spLocks noGrp="1"/>
          </p:cNvSpPr>
          <p:nvPr>
            <p:ph type="subTitle" idx="1"/>
          </p:nvPr>
        </p:nvSpPr>
        <p:spPr>
          <a:xfrm>
            <a:off x="787020" y="2074460"/>
            <a:ext cx="11059237" cy="4660709"/>
          </a:xfrm>
        </p:spPr>
        <p:txBody>
          <a:bodyPr>
            <a:noAutofit/>
          </a:bodyPr>
          <a:lstStyle/>
          <a:p>
            <a:pPr algn="l"/>
            <a:r>
              <a:rPr lang="ru-RU" sz="2800" b="1" dirty="0" smtClean="0"/>
              <a:t>Целевые приоритеты к разным возрастным категориям детей</a:t>
            </a:r>
            <a:r>
              <a:rPr lang="ru-RU" sz="2800" dirty="0" smtClean="0"/>
              <a:t>:</a:t>
            </a:r>
          </a:p>
          <a:p>
            <a:pPr marL="457200" indent="-457200" algn="l">
              <a:buFontTx/>
              <a:buChar char="-"/>
            </a:pPr>
            <a:r>
              <a:rPr lang="ru-RU" sz="2800" b="1" dirty="0" smtClean="0">
                <a:solidFill>
                  <a:schemeClr val="accent2">
                    <a:lumMod val="75000"/>
                  </a:schemeClr>
                </a:solidFill>
              </a:rPr>
              <a:t>Уровень </a:t>
            </a:r>
            <a:r>
              <a:rPr lang="ru-RU" sz="2800" b="1" dirty="0">
                <a:solidFill>
                  <a:schemeClr val="accent2">
                    <a:lumMod val="75000"/>
                  </a:schemeClr>
                </a:solidFill>
              </a:rPr>
              <a:t>начального общего образования </a:t>
            </a:r>
            <a:r>
              <a:rPr lang="ru-RU" sz="2800" dirty="0" smtClean="0">
                <a:solidFill>
                  <a:schemeClr val="accent2">
                    <a:lumMod val="75000"/>
                  </a:schemeClr>
                </a:solidFill>
              </a:rPr>
              <a:t>- создание </a:t>
            </a:r>
            <a:r>
              <a:rPr lang="ru-RU" sz="2800" dirty="0">
                <a:solidFill>
                  <a:schemeClr val="accent2">
                    <a:lumMod val="75000"/>
                  </a:schemeClr>
                </a:solidFill>
              </a:rPr>
              <a:t>благоприятных условий для усвоения обучающимися </a:t>
            </a:r>
            <a:r>
              <a:rPr lang="ru-RU" sz="2800" b="1" dirty="0">
                <a:solidFill>
                  <a:schemeClr val="accent2">
                    <a:lumMod val="75000"/>
                  </a:schemeClr>
                </a:solidFill>
              </a:rPr>
              <a:t>социально значимых знаний</a:t>
            </a:r>
            <a:r>
              <a:rPr lang="ru-RU" sz="2800" dirty="0">
                <a:solidFill>
                  <a:schemeClr val="accent2">
                    <a:lumMod val="75000"/>
                  </a:schemeClr>
                </a:solidFill>
              </a:rPr>
              <a:t> – знаний основных норм и традиций того общества, в котором они </a:t>
            </a:r>
            <a:r>
              <a:rPr lang="ru-RU" sz="2800" dirty="0" smtClean="0">
                <a:solidFill>
                  <a:schemeClr val="accent2">
                    <a:lumMod val="75000"/>
                  </a:schemeClr>
                </a:solidFill>
              </a:rPr>
              <a:t>живут</a:t>
            </a:r>
          </a:p>
          <a:p>
            <a:pPr marL="457200" indent="-457200" algn="l">
              <a:buFontTx/>
              <a:buChar char="-"/>
            </a:pPr>
            <a:r>
              <a:rPr lang="ru-RU" sz="2800" b="1" dirty="0" smtClean="0"/>
              <a:t>Уровень основного общего образования </a:t>
            </a:r>
            <a:r>
              <a:rPr lang="ru-RU" sz="2800" dirty="0" smtClean="0"/>
              <a:t>- создание благоприятных условий для развития </a:t>
            </a:r>
            <a:r>
              <a:rPr lang="ru-RU" sz="2800" b="1" dirty="0" smtClean="0"/>
              <a:t>социально значимых отношений </a:t>
            </a:r>
            <a:r>
              <a:rPr lang="ru-RU" sz="2800" dirty="0" smtClean="0"/>
              <a:t>обучающихся</a:t>
            </a:r>
          </a:p>
          <a:p>
            <a:pPr algn="l"/>
            <a:r>
              <a:rPr lang="ru-RU" sz="2800" dirty="0" smtClean="0">
                <a:solidFill>
                  <a:schemeClr val="accent2">
                    <a:lumMod val="75000"/>
                  </a:schemeClr>
                </a:solidFill>
              </a:rPr>
              <a:t>- </a:t>
            </a:r>
            <a:r>
              <a:rPr lang="ru-RU" sz="2800" b="1" dirty="0" smtClean="0">
                <a:solidFill>
                  <a:schemeClr val="accent2">
                    <a:lumMod val="75000"/>
                  </a:schemeClr>
                </a:solidFill>
              </a:rPr>
              <a:t>Уровень </a:t>
            </a:r>
            <a:r>
              <a:rPr lang="ru-RU" sz="2800" b="1" dirty="0">
                <a:solidFill>
                  <a:schemeClr val="accent2">
                    <a:lumMod val="75000"/>
                  </a:schemeClr>
                </a:solidFill>
              </a:rPr>
              <a:t>среднего общего образования </a:t>
            </a:r>
            <a:r>
              <a:rPr lang="ru-RU" sz="2800" dirty="0" smtClean="0">
                <a:solidFill>
                  <a:schemeClr val="accent2">
                    <a:lumMod val="75000"/>
                  </a:schemeClr>
                </a:solidFill>
              </a:rPr>
              <a:t>- создание </a:t>
            </a:r>
            <a:r>
              <a:rPr lang="ru-RU" sz="2800" dirty="0">
                <a:solidFill>
                  <a:schemeClr val="accent2">
                    <a:lumMod val="75000"/>
                  </a:schemeClr>
                </a:solidFill>
              </a:rPr>
              <a:t>благоприятных условий для приобретения обучающимися опыта осуществления </a:t>
            </a:r>
            <a:r>
              <a:rPr lang="ru-RU" sz="2800" b="1" dirty="0">
                <a:solidFill>
                  <a:schemeClr val="accent2">
                    <a:lumMod val="75000"/>
                  </a:schemeClr>
                </a:solidFill>
              </a:rPr>
              <a:t>социально значимых дел</a:t>
            </a:r>
          </a:p>
          <a:p>
            <a:pPr algn="l"/>
            <a:endParaRPr lang="ru-RU" sz="2800" dirty="0">
              <a:solidFill>
                <a:schemeClr val="accent2">
                  <a:lumMod val="75000"/>
                </a:schemeClr>
              </a:solidFill>
            </a:endParaRPr>
          </a:p>
          <a:p>
            <a:pPr marL="457200" indent="-457200" algn="l">
              <a:buFontTx/>
              <a:buChar char="-"/>
            </a:pPr>
            <a:endParaRPr lang="ru-RU" sz="2800" b="1" dirty="0"/>
          </a:p>
        </p:txBody>
      </p:sp>
      <p:pic>
        <p:nvPicPr>
          <p:cNvPr id="7" name="Рисунок 6"/>
          <p:cNvPicPr>
            <a:picLocks noChangeAspect="1"/>
          </p:cNvPicPr>
          <p:nvPr/>
        </p:nvPicPr>
        <p:blipFill>
          <a:blip r:embed="rId3"/>
          <a:stretch>
            <a:fillRect/>
          </a:stretch>
        </p:blipFill>
        <p:spPr>
          <a:xfrm>
            <a:off x="196470" y="19293"/>
            <a:ext cx="590550" cy="952500"/>
          </a:xfrm>
          <a:prstGeom prst="rect">
            <a:avLst/>
          </a:prstGeom>
        </p:spPr>
      </p:pic>
      <p:sp>
        <p:nvSpPr>
          <p:cNvPr id="9" name="Подзаголовок 2"/>
          <p:cNvSpPr txBox="1">
            <a:spLocks/>
          </p:cNvSpPr>
          <p:nvPr/>
        </p:nvSpPr>
        <p:spPr>
          <a:xfrm>
            <a:off x="787020" y="424988"/>
            <a:ext cx="7614600" cy="5264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dirty="0" smtClean="0">
                <a:solidFill>
                  <a:schemeClr val="bg1"/>
                </a:solidFill>
              </a:rPr>
              <a:t>Управление образования Администрации </a:t>
            </a:r>
            <a:r>
              <a:rPr lang="ru-RU" dirty="0" err="1" smtClean="0">
                <a:solidFill>
                  <a:schemeClr val="bg1"/>
                </a:solidFill>
              </a:rPr>
              <a:t>Артинского</a:t>
            </a:r>
            <a:r>
              <a:rPr lang="ru-RU" dirty="0" smtClean="0">
                <a:solidFill>
                  <a:schemeClr val="bg1"/>
                </a:solidFill>
              </a:rPr>
              <a:t> ГО</a:t>
            </a:r>
            <a:endParaRPr lang="ru-RU" dirty="0">
              <a:solidFill>
                <a:schemeClr val="bg1"/>
              </a:solidFill>
            </a:endParaRPr>
          </a:p>
        </p:txBody>
      </p:sp>
    </p:spTree>
    <p:extLst>
      <p:ext uri="{BB962C8B-B14F-4D97-AF65-F5344CB8AC3E}">
        <p14:creationId xmlns:p14="http://schemas.microsoft.com/office/powerpoint/2010/main" val="3823807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TotalTime>
  <Words>3746</Words>
  <Application>Microsoft Office PowerPoint</Application>
  <PresentationFormat>Произвольный</PresentationFormat>
  <Paragraphs>442</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Критерии эффективности учебного занятия в соответствии с программами воспитания</vt:lpstr>
      <vt:lpstr>Что нового с 01.09.2021 г.?</vt:lpstr>
      <vt:lpstr>Нормативные акты и методические материалы по воспитанию</vt:lpstr>
      <vt:lpstr>Результаты освоения программы – это личностные результаты</vt:lpstr>
      <vt:lpstr>Особенности примерной программы воспитания</vt:lpstr>
      <vt:lpstr>Структура программы воспитания</vt:lpstr>
      <vt:lpstr>РАЗДЕЛ 1. «Особенности реализуемого в школе воспитательного процесса»</vt:lpstr>
      <vt:lpstr>РАЗДЕЛ 2. «Цель и задачи воспитания»</vt:lpstr>
      <vt:lpstr>РАЗДЕЛ 2. «Цель и задачи воспитания»</vt:lpstr>
      <vt:lpstr>РАЗДЕЛ 3. «Виды, формы и содержание деятельности»</vt:lpstr>
      <vt:lpstr>Модули программы воспитания</vt:lpstr>
      <vt:lpstr>Модуль «Школьный урок»</vt:lpstr>
      <vt:lpstr>Модуль «Работа с родителями»</vt:lpstr>
      <vt:lpstr>Модуль «Курсы внеурочной деятельности»</vt:lpstr>
      <vt:lpstr>Модуль «Классное руководство»</vt:lpstr>
      <vt:lpstr>Модуль «Профориентация»</vt:lpstr>
      <vt:lpstr>Модуль «Самоуправление»</vt:lpstr>
      <vt:lpstr>Модуль «Детские общественные объединения»</vt:lpstr>
      <vt:lpstr>Модуль «Экскурсии, экспедиции, походы»</vt:lpstr>
      <vt:lpstr>Модуль «Ключевые общешкольные дела»</vt:lpstr>
      <vt:lpstr>Модуль «Организация предметно-эстетической среды»</vt:lpstr>
      <vt:lpstr>Модуль «Школьные медиа»</vt:lpstr>
      <vt:lpstr>РАЗДЕЛ 4. «Основные направления самоанализа воспитательной работы»</vt:lpstr>
      <vt:lpstr>РАЗРАБОТКА КАЛЕНДАРНОГО ПЛАНА</vt:lpstr>
      <vt:lpstr>5 шагов по разработке программы </vt:lpstr>
      <vt:lpstr>Когда уроки становятся воспитывающими?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Критерии эффективности учебного занятия в соответствии с программами воспитания</dc:title>
  <dc:creator>admin</dc:creator>
  <cp:lastModifiedBy>Zheltysheva I V</cp:lastModifiedBy>
  <cp:revision>70</cp:revision>
  <dcterms:created xsi:type="dcterms:W3CDTF">2021-03-14T09:26:02Z</dcterms:created>
  <dcterms:modified xsi:type="dcterms:W3CDTF">2021-03-23T11:06:46Z</dcterms:modified>
</cp:coreProperties>
</file>