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4" r:id="rId5"/>
    <p:sldId id="265" r:id="rId6"/>
    <p:sldId id="266" r:id="rId7"/>
    <p:sldId id="258" r:id="rId8"/>
    <p:sldId id="259" r:id="rId9"/>
    <p:sldId id="260" r:id="rId10"/>
    <p:sldId id="261" r:id="rId11"/>
    <p:sldId id="262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dsoo.ru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63600" y="1590530"/>
            <a:ext cx="7374467" cy="2323815"/>
          </a:xfrm>
        </p:spPr>
        <p:txBody>
          <a:bodyPr>
            <a:normAutofit/>
          </a:bodyPr>
          <a:lstStyle/>
          <a:p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Обновленный ФГОС СОО: основные изменения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7122" y="4900302"/>
            <a:ext cx="5150224" cy="48587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Реализация с 01.09.2023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6974" y="298452"/>
            <a:ext cx="2857501" cy="987424"/>
          </a:xfrm>
        </p:spPr>
        <p:txBody>
          <a:bodyPr/>
          <a:lstStyle/>
          <a:p>
            <a:r>
              <a:rPr lang="ru-RU" b="1" dirty="0" smtClean="0"/>
              <a:t>Учебный план 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76" r="1736"/>
          <a:stretch/>
        </p:blipFill>
        <p:spPr>
          <a:xfrm>
            <a:off x="982089" y="1400176"/>
            <a:ext cx="6761736" cy="435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68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1100" y="193677"/>
            <a:ext cx="6438900" cy="301623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/>
              <a:t>Программа коррекционной работы </a:t>
            </a:r>
            <a:endParaRPr lang="ru-RU" sz="20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0664808"/>
              </p:ext>
            </p:extLst>
          </p:nvPr>
        </p:nvGraphicFramePr>
        <p:xfrm>
          <a:off x="0" y="581023"/>
          <a:ext cx="9144000" cy="6276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44148"/>
                <a:gridCol w="4399852"/>
              </a:tblGrid>
              <a:tr h="540280"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solidFill>
                            <a:srgbClr val="222222"/>
                          </a:solidFill>
                          <a:effectLst/>
                          <a:latin typeface="Proxima Nova Rg Inner"/>
                        </a:rPr>
                        <a:t>Разделы по ФГОС СОО до 23.09.2022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solidFill>
                            <a:srgbClr val="222222"/>
                          </a:solidFill>
                          <a:effectLst/>
                          <a:latin typeface="Proxima Nova Rg Inner"/>
                        </a:rPr>
                        <a:t>Разделы по ФГОС СОО с учетом </a:t>
                      </a:r>
                      <a:r>
                        <a:rPr lang="ru-RU" sz="1200" b="0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Proxima Nova Rg Inner"/>
                        </a:rPr>
                        <a:t>приказа Минпросвещения от 12.08.2022 № 732</a:t>
                      </a:r>
                      <a:endParaRPr lang="ru-RU" sz="1200" dirty="0">
                        <a:solidFill>
                          <a:srgbClr val="FFFFFF"/>
                        </a:solidFill>
                      </a:endParaRPr>
                    </a:p>
                  </a:txBody>
                  <a:tcPr/>
                </a:tc>
              </a:tr>
              <a:tr h="976509">
                <a:tc>
                  <a:txBody>
                    <a:bodyPr/>
                    <a:lstStyle/>
                    <a:p>
                      <a:pPr algn="just"/>
                      <a:r>
                        <a:rPr lang="ru-RU" sz="1300" dirty="0" smtClean="0"/>
                        <a:t>Цели и задачи коррекционной работы с обучающимися с особыми образовательными потребностями, в том числе с ограниченными возможностями здоровья и инвалидами, при получении среднего общего образования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Цели и задачи коррекционной работы с обучающимися при получении среднего общего образования</a:t>
                      </a:r>
                      <a:endParaRPr lang="ru-RU" sz="1300" dirty="0"/>
                    </a:p>
                  </a:txBody>
                  <a:tcPr/>
                </a:tc>
              </a:tr>
              <a:tr h="1126293">
                <a:tc>
                  <a:txBody>
                    <a:bodyPr/>
                    <a:lstStyle/>
                    <a:p>
                      <a:pPr algn="just"/>
                      <a:r>
                        <a:rPr lang="ru-RU" sz="1300" dirty="0" smtClean="0"/>
                        <a:t>Перечень и содержание комплексных, индивидуально ориентированных коррекционных мероприятий, включающих использование индивидуальных методов обучения и воспитания; проведение индивидуальных и групповых занятий под руководством специалистов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Перечень и содержание индивидуально</a:t>
                      </a:r>
                      <a:r>
                        <a:rPr lang="ru-RU" sz="13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ориентированных направлений работы</a:t>
                      </a:r>
                      <a:endParaRPr lang="ru-RU" sz="1300" dirty="0"/>
                    </a:p>
                  </a:txBody>
                  <a:tcPr/>
                </a:tc>
              </a:tr>
              <a:tr h="976509">
                <a:tc>
                  <a:txBody>
                    <a:bodyPr/>
                    <a:lstStyle/>
                    <a:p>
                      <a:pPr marL="0" marR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Система комплексного психолого-медико-социального сопровождения и поддержки обучающихся с особыми образовательными потребностями, в том числе с ограниченными возможностями здоровья и инвалидов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Система комплексного психолого-медико-социального сопровождения и поддержки учеников с ОВЗ, которое включает комплексное обследование, мониторинг динамики развития, успешности освоения ООП СОО</a:t>
                      </a:r>
                      <a:endParaRPr lang="ru-RU" sz="1300" dirty="0"/>
                    </a:p>
                  </a:txBody>
                  <a:tcPr/>
                </a:tc>
              </a:tr>
              <a:tr h="1856968">
                <a:tc>
                  <a:txBody>
                    <a:bodyPr/>
                    <a:lstStyle/>
                    <a:p>
                      <a:pPr marL="0" marR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Механизм взаимодействия, предусматривающий общую целевую и единую стратегическую направленность работы учителей, специалистов в области коррекционной и специальной педагогики, специальной психологии, медицинских работников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Механизм взаимодействия, который предусматривает общую целевую и единую стратегическую направленность работы с учетом вариативно-деятельностной тактики педагогических работников, специалистов в области коррекционной педагогики, специальной психологии, медицинских работников образовательной организации и институтов общества, реализующийся в единстве урочной, внеурочной и внешкольной деятельности</a:t>
                      </a:r>
                      <a:endParaRPr lang="ru-RU" sz="1300" dirty="0"/>
                    </a:p>
                  </a:txBody>
                  <a:tcPr/>
                </a:tc>
              </a:tr>
              <a:tr h="800417">
                <a:tc>
                  <a:txBody>
                    <a:bodyPr/>
                    <a:lstStyle/>
                    <a:p>
                      <a:pPr marL="0" marR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Планируемые результаты работы с обучающимися с особыми образовательными потребностями, в том числе с ограниченными возможностями здоровья и инвалидами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Планируемые результаты коррекционной работы</a:t>
                      </a:r>
                      <a:endParaRPr lang="ru-RU" sz="13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447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00" y="115330"/>
            <a:ext cx="4514335" cy="55894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7809" y="922636"/>
            <a:ext cx="4386191" cy="547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93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806" y="140042"/>
            <a:ext cx="4353241" cy="54040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8476" y="877973"/>
            <a:ext cx="4440195" cy="5480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50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4733" y="365127"/>
            <a:ext cx="6079068" cy="371474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/>
              <a:t>Дорожная карта перехода на обновленный ФГОС СОО </a:t>
            </a:r>
            <a:endParaRPr lang="ru-RU" sz="20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2174139"/>
              </p:ext>
            </p:extLst>
          </p:nvPr>
        </p:nvGraphicFramePr>
        <p:xfrm>
          <a:off x="982132" y="897468"/>
          <a:ext cx="6620935" cy="54126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1668"/>
                <a:gridCol w="3259667"/>
                <a:gridCol w="246607"/>
                <a:gridCol w="1099593"/>
                <a:gridCol w="483137"/>
                <a:gridCol w="1320263"/>
              </a:tblGrid>
              <a:tr h="1211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Мероприятия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Сроки исполнения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Результат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</a:tr>
              <a:tr h="121186">
                <a:tc gridSpan="6">
                  <a:txBody>
                    <a:bodyPr/>
                    <a:lstStyle/>
                    <a:p>
                      <a:pPr marL="228600" indent="-228600" algn="ctr">
                        <a:buAutoNum type="arabicPeriod"/>
                      </a:pPr>
                      <a:endParaRPr lang="ru-RU" sz="900" b="1" dirty="0" smtClean="0">
                        <a:effectLst/>
                      </a:endParaRPr>
                    </a:p>
                    <a:p>
                      <a:pPr marL="228600" indent="-228600" algn="ctr">
                        <a:buAutoNum type="arabicPeriod"/>
                      </a:pPr>
                      <a:r>
                        <a:rPr lang="ru-RU" sz="900" b="1" dirty="0" smtClean="0">
                          <a:effectLst/>
                        </a:rPr>
                        <a:t>Организационно-информационное </a:t>
                      </a:r>
                      <a:r>
                        <a:rPr lang="ru-RU" sz="900" b="1" dirty="0">
                          <a:effectLst/>
                        </a:rPr>
                        <a:t>обеспечение </a:t>
                      </a:r>
                      <a:endParaRPr lang="ru-RU" sz="900" b="1" dirty="0" smtClean="0">
                        <a:effectLst/>
                      </a:endParaRPr>
                    </a:p>
                    <a:p>
                      <a:pPr marL="228600" indent="-228600" algn="ctr">
                        <a:buAutoNum type="arabicPeriod"/>
                      </a:pPr>
                      <a:endParaRPr lang="ru-RU" sz="9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8247">
                <a:tc>
                  <a:txBody>
                    <a:bodyPr/>
                    <a:lstStyle/>
                    <a:p>
                      <a:r>
                        <a:rPr lang="en-US" sz="900" dirty="0">
                          <a:effectLst/>
                        </a:rPr>
                        <a:t>1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</a:rPr>
                        <a:t>Создание рабочей группы по обеспечению перехода на обновленный ФГОС СОО 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effectLst/>
                        </a:rPr>
                        <a:t>Ноябрь 2022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hMerge="1">
                  <a:txBody>
                    <a:bodyPr/>
                    <a:lstStyle/>
                    <a:p>
                      <a:pPr algn="ctr"/>
                      <a:endParaRPr lang="ru-RU" sz="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gridSpan="2"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</a:rPr>
                        <a:t>Приказ о создании рабочей группы по обеспечению перехода на ФГОС СОО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hMerge="1">
                  <a:txBody>
                    <a:bodyPr/>
                    <a:lstStyle/>
                    <a:p>
                      <a:endParaRPr lang="ru-RU" sz="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</a:tr>
              <a:tr h="530012">
                <a:tc>
                  <a:txBody>
                    <a:bodyPr/>
                    <a:lstStyle/>
                    <a:p>
                      <a:r>
                        <a:rPr lang="ru-RU" sz="9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>
                  <a:txBody>
                    <a:bodyPr/>
                    <a:lstStyle/>
                    <a:p>
                      <a:r>
                        <a:rPr lang="ru-RU" sz="900">
                          <a:effectLst/>
                        </a:rPr>
                        <a:t>Проведение образовательного события «Ярмарка профилей» для учащихся 9-х классов 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effectLst/>
                        </a:rPr>
                        <a:t>Декабрь 2022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hMerge="1">
                  <a:txBody>
                    <a:bodyPr/>
                    <a:lstStyle/>
                    <a:p>
                      <a:pPr algn="ctr"/>
                      <a:endParaRPr lang="ru-RU" sz="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gridSpan="2"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</a:rPr>
                        <a:t>Информирование учащихся об особенностях профильного обучения на уровне СОО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hMerge="1">
                  <a:txBody>
                    <a:bodyPr/>
                    <a:lstStyle/>
                    <a:p>
                      <a:endParaRPr lang="ru-RU" sz="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</a:tr>
              <a:tr h="530012">
                <a:tc>
                  <a:txBody>
                    <a:bodyPr/>
                    <a:lstStyle/>
                    <a:p>
                      <a:r>
                        <a:rPr lang="ru-RU" sz="9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</a:rPr>
                        <a:t>Проведение общешкольного родительского собрания в 9-х классах, посвященного переходу на обновленный ФГОС СОО с 01.09.2023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900">
                          <a:effectLst/>
                        </a:rPr>
                        <a:t>Апрель 2023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hMerge="1">
                  <a:txBody>
                    <a:bodyPr/>
                    <a:lstStyle/>
                    <a:p>
                      <a:pPr algn="ctr"/>
                      <a:endParaRPr lang="ru-RU" sz="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gridSpan="2"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</a:rPr>
                        <a:t>Протокол общешкольного родительского собрания в 9-х классах 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hMerge="1">
                  <a:txBody>
                    <a:bodyPr/>
                    <a:lstStyle/>
                    <a:p>
                      <a:endParaRPr lang="ru-RU" sz="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</a:tr>
              <a:tr h="693542">
                <a:tc>
                  <a:txBody>
                    <a:bodyPr/>
                    <a:lstStyle/>
                    <a:p>
                      <a:r>
                        <a:rPr lang="ru-RU" sz="900">
                          <a:effectLst/>
                        </a:rPr>
                        <a:t>4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>
                  <a:txBody>
                    <a:bodyPr/>
                    <a:lstStyle/>
                    <a:p>
                      <a:r>
                        <a:rPr lang="ru-RU" sz="900">
                          <a:effectLst/>
                        </a:rPr>
                        <a:t>Анализ имеющихся в образовательной организации условий и ресурсного обеспечения реализации ООП СОО 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900">
                          <a:effectLst/>
                        </a:rPr>
                        <a:t>Январь-февраль </a:t>
                      </a:r>
                      <a:r>
                        <a:rPr lang="en-US" sz="900">
                          <a:effectLst/>
                        </a:rPr>
                        <a:t>2023 года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hMerge="1">
                  <a:txBody>
                    <a:bodyPr/>
                    <a:lstStyle/>
                    <a:p>
                      <a:pPr algn="ctr"/>
                      <a:endParaRPr lang="ru-RU" sz="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gridSpan="2"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</a:rPr>
                        <a:t>Аналитическая справка об оценке условий образовательной организации с учетом требований обновленных ФГОС СОО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hMerge="1">
                  <a:txBody>
                    <a:bodyPr/>
                    <a:lstStyle/>
                    <a:p>
                      <a:endParaRPr lang="ru-RU" sz="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</a:tr>
              <a:tr h="775308">
                <a:tc>
                  <a:txBody>
                    <a:bodyPr/>
                    <a:lstStyle/>
                    <a:p>
                      <a:r>
                        <a:rPr lang="ru-RU" sz="900">
                          <a:effectLst/>
                        </a:rPr>
                        <a:t>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>
                  <a:txBody>
                    <a:bodyPr/>
                    <a:lstStyle/>
                    <a:p>
                      <a:r>
                        <a:rPr lang="ru-RU" sz="900">
                          <a:effectLst/>
                        </a:rPr>
                        <a:t>Мониторинг образовательных потребностей (запросов) обучающихся и родителей (законных представителей) для проектирования профильных учебных планов СОО и планов внеурочной деятельности 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900">
                          <a:effectLst/>
                        </a:rPr>
                        <a:t>Март  2023 года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hMerge="1">
                  <a:txBody>
                    <a:bodyPr/>
                    <a:lstStyle/>
                    <a:p>
                      <a:pPr algn="ctr"/>
                      <a:endParaRPr lang="ru-RU" sz="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gridSpan="2"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</a:rPr>
                        <a:t>Аналитическая справка замдиректора по УВР</a:t>
                      </a:r>
                    </a:p>
                    <a:p>
                      <a:r>
                        <a:rPr lang="ru-RU" sz="900" dirty="0">
                          <a:effectLst/>
                        </a:rPr>
                        <a:t>Аналитическая справка замдиректора по ВР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hMerge="1">
                  <a:txBody>
                    <a:bodyPr/>
                    <a:lstStyle/>
                    <a:p>
                      <a:endParaRPr lang="ru-RU" sz="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</a:tr>
              <a:tr h="874548">
                <a:tc>
                  <a:txBody>
                    <a:bodyPr/>
                    <a:lstStyle/>
                    <a:p>
                      <a:r>
                        <a:rPr lang="ru-RU" sz="900">
                          <a:effectLst/>
                        </a:rPr>
                        <a:t>6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>
                  <a:txBody>
                    <a:bodyPr/>
                    <a:lstStyle/>
                    <a:p>
                      <a:r>
                        <a:rPr lang="ru-RU" sz="900">
                          <a:effectLst/>
                        </a:rPr>
                        <a:t>Разработка и реализация моделей сетевого взаимодействия образовательной организации и учреждений дополнительного образования детей, учреждений культуры и спорта, средних специальных и высших учебных заведений, учреждений культуры, обеспечивающих реализацию ООП СОО 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900">
                          <a:effectLst/>
                        </a:rPr>
                        <a:t>Октябрь 2022 – май 2023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hMerge="1">
                  <a:txBody>
                    <a:bodyPr/>
                    <a:lstStyle/>
                    <a:p>
                      <a:pPr algn="ctr"/>
                      <a:endParaRPr lang="ru-RU" sz="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gridSpan="2"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</a:rPr>
                        <a:t>Модели сетевого взаимодействия</a:t>
                      </a:r>
                    </a:p>
                    <a:p>
                      <a:r>
                        <a:rPr lang="ru-RU" sz="900" dirty="0">
                          <a:effectLst/>
                        </a:rPr>
                        <a:t>Договоры о сетевом взаимодействии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hMerge="1">
                  <a:txBody>
                    <a:bodyPr/>
                    <a:lstStyle/>
                    <a:p>
                      <a:endParaRPr lang="ru-RU" sz="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</a:tr>
              <a:tr h="938838">
                <a:tc>
                  <a:txBody>
                    <a:bodyPr/>
                    <a:lstStyle/>
                    <a:p>
                      <a:r>
                        <a:rPr lang="ru-RU" sz="900">
                          <a:effectLst/>
                        </a:rPr>
                        <a:t>7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>
                  <a:txBody>
                    <a:bodyPr/>
                    <a:lstStyle/>
                    <a:p>
                      <a:r>
                        <a:rPr lang="ru-RU" sz="900">
                          <a:effectLst/>
                        </a:rPr>
                        <a:t>Организация набора учащихся в профильные классы, комплектование 10 класса(ов)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900">
                          <a:effectLst/>
                        </a:rPr>
                        <a:t>Июнь-август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hMerge="1">
                  <a:txBody>
                    <a:bodyPr/>
                    <a:lstStyle/>
                    <a:p>
                      <a:pPr algn="ctr"/>
                      <a:endParaRPr lang="ru-RU" sz="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gridSpan="2"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</a:rPr>
                        <a:t>Информация о приеме в 10 класс(ы) на сайте ОО</a:t>
                      </a:r>
                    </a:p>
                    <a:p>
                      <a:r>
                        <a:rPr lang="ru-RU" sz="900" dirty="0">
                          <a:effectLst/>
                        </a:rPr>
                        <a:t>Работа приемной комиссии в ОО </a:t>
                      </a:r>
                    </a:p>
                    <a:p>
                      <a:r>
                        <a:rPr lang="ru-RU" sz="900" dirty="0">
                          <a:effectLst/>
                        </a:rPr>
                        <a:t>Приказ об индивидуальном отборе в профильные классы, комплектовании 10 класса(</a:t>
                      </a:r>
                      <a:r>
                        <a:rPr lang="ru-RU" sz="900" dirty="0" err="1">
                          <a:effectLst/>
                        </a:rPr>
                        <a:t>ов</a:t>
                      </a:r>
                      <a:r>
                        <a:rPr lang="ru-RU" sz="900" dirty="0">
                          <a:effectLst/>
                        </a:rPr>
                        <a:t>)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  <a:tc hMerge="1">
                  <a:txBody>
                    <a:bodyPr/>
                    <a:lstStyle/>
                    <a:p>
                      <a:endParaRPr lang="ru-RU" sz="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369" marR="18369" marT="18369" marB="18369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18722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4733" y="365127"/>
            <a:ext cx="6079068" cy="371474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/>
              <a:t>Дорожная карта перехода на обновленный ФГОС СОО </a:t>
            </a:r>
            <a:endParaRPr lang="ru-RU" sz="2000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2602143"/>
              </p:ext>
            </p:extLst>
          </p:nvPr>
        </p:nvGraphicFramePr>
        <p:xfrm>
          <a:off x="1092200" y="770467"/>
          <a:ext cx="6629401" cy="55711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3200"/>
                <a:gridCol w="3377549"/>
                <a:gridCol w="1126718"/>
                <a:gridCol w="1921934"/>
              </a:tblGrid>
              <a:tr h="277785">
                <a:tc gridSpan="4">
                  <a:txBody>
                    <a:bodyPr/>
                    <a:lstStyle/>
                    <a:p>
                      <a:pPr algn="ctr"/>
                      <a:r>
                        <a:rPr lang="ru-RU" sz="900" b="1" dirty="0">
                          <a:effectLst/>
                        </a:rPr>
                        <a:t>2. Нормативное обеспечение 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8657">
                <a:tc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</a:rPr>
                        <a:t>8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</a:rPr>
                        <a:t>Формирование банка данных и изучение нормативно-правовых документов федерального, регионального, муниципального уровней, обеспечивающих переход на обновленный ФГОС СОО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effectLst/>
                        </a:rPr>
                        <a:t>В течение всего периода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  <a:tc>
                  <a:txBody>
                    <a:bodyPr/>
                    <a:lstStyle/>
                    <a:p>
                      <a:r>
                        <a:rPr lang="ru-RU" sz="900">
                          <a:effectLst/>
                        </a:rPr>
                        <a:t>Банк данных нормативно-правовых документов федерального, регионального, муниципального уровней, обеспечивающих реализацию </a:t>
                      </a:r>
                      <a:r>
                        <a:rPr lang="en-US" sz="900">
                          <a:effectLst/>
                        </a:rPr>
                        <a:t>ФГОС СОО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</a:tr>
              <a:tr h="1456624">
                <a:tc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</a:rPr>
                        <a:t>9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Разработка приказов, внесение изменений в локальные акты, регламентирующие введение обновленного ФГОС СОО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- приказ «О создании рабочей группы по внесению изменений в ООП среднего общего образования»;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- приказ «О внесении изменений в ООП СОО»;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- Положение об организации профильного обучения в ОО;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- Положение об организации индивидуального отбора в ОО»;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- Положение о формах, периодичности, порядке текущего контроля успеваемости и промежуточной аттестации обучающихся;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- Положение о ВСОКО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effectLst/>
                        </a:rPr>
                        <a:t>Ноябрь – апрель</a:t>
                      </a:r>
                      <a:r>
                        <a:rPr lang="en-US" sz="900" dirty="0">
                          <a:effectLst/>
                        </a:rPr>
                        <a:t> 2023 года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</a:rPr>
                        <a:t>Приказы, локальные акты, регламентирующие переход на обновленный ФГОС СОО 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</a:tr>
              <a:tr h="1062942">
                <a:tc>
                  <a:txBody>
                    <a:bodyPr/>
                    <a:lstStyle/>
                    <a:p>
                      <a:r>
                        <a:rPr lang="en-US" sz="900" dirty="0">
                          <a:effectLst/>
                        </a:rPr>
                        <a:t>10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</a:rPr>
                        <a:t>Разработка на основе примерной основной образовательной программы СОО основной образовательной программы СОО образовательной организации, в том числе рабочей программы воспитания, календарного плана воспитательной работы в соответствии с требованиями обновленного ФГОС СОО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effectLst/>
                        </a:rPr>
                        <a:t>До 01.06.2023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  <a:tc>
                  <a:txBody>
                    <a:bodyPr/>
                    <a:lstStyle/>
                    <a:p>
                      <a:r>
                        <a:rPr lang="ru-RU" sz="900">
                          <a:effectLst/>
                        </a:rPr>
                        <a:t>Протоколы заседаний рабочей группы по разработке основной образовательной программы СОО.</a:t>
                      </a:r>
                    </a:p>
                    <a:p>
                      <a:r>
                        <a:rPr lang="ru-RU" sz="900">
                          <a:effectLst/>
                        </a:rPr>
                        <a:t>Основная образовательная программа СОО,</a:t>
                      </a:r>
                      <a:r>
                        <a:rPr lang="en-US" sz="900">
                          <a:effectLst/>
                        </a:rPr>
                        <a:t> </a:t>
                      </a:r>
                      <a:r>
                        <a:rPr lang="ru-RU" sz="900">
                          <a:effectLst/>
                        </a:rPr>
                        <a:t>в том числе рабочая программа воспитания, календарный план воспитательной работы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</a:tr>
              <a:tr h="582943"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11 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</a:rPr>
                        <a:t>Утверждение основной образовательной программы СОО, в том числе рабочей программы воспитания, календарных планов воспитательной работы на заседании педагогического совета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effectLst/>
                        </a:rPr>
                        <a:t>До 01.09.2023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</a:rPr>
                        <a:t>Протокол</a:t>
                      </a:r>
                      <a:r>
                        <a:rPr lang="en-US" sz="900" dirty="0">
                          <a:effectLst/>
                        </a:rPr>
                        <a:t> </a:t>
                      </a:r>
                      <a:r>
                        <a:rPr lang="ru-RU" sz="900" dirty="0">
                          <a:effectLst/>
                        </a:rPr>
                        <a:t>заседания педагогического</a:t>
                      </a:r>
                      <a:r>
                        <a:rPr lang="en-US" sz="900" dirty="0">
                          <a:effectLst/>
                        </a:rPr>
                        <a:t> </a:t>
                      </a:r>
                      <a:r>
                        <a:rPr lang="ru-RU" sz="900" dirty="0">
                          <a:effectLst/>
                        </a:rPr>
                        <a:t>совета.</a:t>
                      </a:r>
                    </a:p>
                    <a:p>
                      <a:r>
                        <a:rPr lang="ru-RU" sz="900" dirty="0">
                          <a:effectLst/>
                        </a:rPr>
                        <a:t>Приказ о внесении изменений в ООП СОО 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</a:tr>
              <a:tr h="377230">
                <a:tc>
                  <a:txBody>
                    <a:bodyPr/>
                    <a:lstStyle/>
                    <a:p>
                      <a:r>
                        <a:rPr lang="ru-RU" sz="900">
                          <a:effectLst/>
                        </a:rPr>
                        <a:t>12</a:t>
                      </a:r>
                      <a:r>
                        <a:rPr lang="en-US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</a:rPr>
                        <a:t>Разработка проектов учебных планов профилей, планов внеурочной деятельности для 10 класса на 2023/24 учебный год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effectLst/>
                        </a:rPr>
                        <a:t>До 30 мая  2023 года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</a:rPr>
                        <a:t>Проекты учебных планов профилей.</a:t>
                      </a:r>
                    </a:p>
                    <a:p>
                      <a:r>
                        <a:rPr lang="ru-RU" sz="900" dirty="0">
                          <a:effectLst/>
                        </a:rPr>
                        <a:t>План внеурочной деятельности СОО.</a:t>
                      </a:r>
                    </a:p>
                    <a:p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</a:tr>
              <a:tr h="720085">
                <a:tc>
                  <a:txBody>
                    <a:bodyPr/>
                    <a:lstStyle/>
                    <a:p>
                      <a:r>
                        <a:rPr lang="ru-RU" sz="900">
                          <a:effectLst/>
                        </a:rPr>
                        <a:t>13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</a:rPr>
                        <a:t>Разработка и утверждение рабочих программ педагогов по учебным предметам, учебным курсам (в том числе и внеурочной деятельности) и учебным модулям учебного плана для 10 класса (</a:t>
                      </a:r>
                      <a:r>
                        <a:rPr lang="ru-RU" sz="900" dirty="0" err="1">
                          <a:effectLst/>
                        </a:rPr>
                        <a:t>ов</a:t>
                      </a:r>
                      <a:r>
                        <a:rPr lang="ru-RU" sz="900" dirty="0">
                          <a:effectLst/>
                        </a:rPr>
                        <a:t>) на 2023/24 учебный год</a:t>
                      </a:r>
                      <a:r>
                        <a:rPr lang="en-US" sz="900" dirty="0">
                          <a:effectLst/>
                        </a:rPr>
                        <a:t> </a:t>
                      </a:r>
                      <a:r>
                        <a:rPr lang="ru-RU" sz="900" dirty="0">
                          <a:effectLst/>
                        </a:rPr>
                        <a:t>в соответствии с требованиями обновленного ФГОС СОО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effectLst/>
                        </a:rPr>
                        <a:t>До 31 августа 2022 года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</a:rPr>
                        <a:t>Рабочие программы педагогов по учебным предметам, учебным курсам (в том числе и внеурочной деятельности) и учебным модулям учебного плана для 10 класса(</a:t>
                      </a:r>
                      <a:r>
                        <a:rPr lang="ru-RU" sz="900" dirty="0" err="1">
                          <a:effectLst/>
                        </a:rPr>
                        <a:t>ов</a:t>
                      </a:r>
                      <a:r>
                        <a:rPr lang="ru-RU" sz="900" dirty="0">
                          <a:effectLst/>
                        </a:rPr>
                        <a:t>)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</a:tr>
              <a:tr h="240087">
                <a:tc>
                  <a:txBody>
                    <a:bodyPr/>
                    <a:lstStyle/>
                    <a:p>
                      <a:r>
                        <a:rPr lang="ru-RU" sz="900">
                          <a:effectLst/>
                        </a:rPr>
                        <a:t>14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</a:rPr>
                        <a:t>Утверждение списка УМК для уровня СОО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err="1">
                          <a:effectLst/>
                        </a:rPr>
                        <a:t>Ежегодно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</a:rPr>
                        <a:t>Приказ об утверждении списка УМК 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79" marR="15279" marT="15279" marB="15279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30996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4733" y="365127"/>
            <a:ext cx="6079068" cy="371474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/>
              <a:t>Дорожная карта перехода на обновленный ФГОС СОО </a:t>
            </a:r>
            <a:endParaRPr lang="ru-RU" sz="20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9738862"/>
              </p:ext>
            </p:extLst>
          </p:nvPr>
        </p:nvGraphicFramePr>
        <p:xfrm>
          <a:off x="1032931" y="829730"/>
          <a:ext cx="6646335" cy="570114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0936"/>
                <a:gridCol w="3195484"/>
                <a:gridCol w="1475658"/>
                <a:gridCol w="1704257"/>
              </a:tblGrid>
              <a:tr h="145528">
                <a:tc gridSpan="4">
                  <a:txBody>
                    <a:bodyPr/>
                    <a:lstStyle/>
                    <a:p>
                      <a:pPr algn="ctr"/>
                      <a:r>
                        <a:rPr lang="ru-RU" sz="1050" b="1" dirty="0">
                          <a:effectLst/>
                        </a:rPr>
                        <a:t>3. Методическое обеспечение </a:t>
                      </a:r>
                      <a:endParaRPr lang="ru-RU" sz="105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146" marR="22146" marT="22146" marB="22146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29840">
                <a:tc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</a:rPr>
                        <a:t>15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146" marR="22146" marT="22146" marB="22146"/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effectLst/>
                        </a:rPr>
                        <a:t>Корректировка плана методических семинаров внутришкольного повышения квалификации педагогических работников образовательной организации с ориентацией на проблемы перехода на обновленный ФГОС СОО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146" marR="22146" marT="22146" marB="2214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>
                          <a:effectLst/>
                        </a:rPr>
                        <a:t>Июнь, 2023 года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146" marR="22146" marT="22146" marB="22146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</a:rPr>
                        <a:t>План</a:t>
                      </a:r>
                      <a:r>
                        <a:rPr lang="en-US" sz="1050">
                          <a:effectLst/>
                        </a:rPr>
                        <a:t> </a:t>
                      </a:r>
                      <a:r>
                        <a:rPr lang="ru-RU" sz="1050">
                          <a:effectLst/>
                        </a:rPr>
                        <a:t>методических</a:t>
                      </a:r>
                      <a:r>
                        <a:rPr lang="en-US" sz="1050">
                          <a:effectLst/>
                        </a:rPr>
                        <a:t> </a:t>
                      </a:r>
                      <a:r>
                        <a:rPr lang="ru-RU" sz="1050">
                          <a:effectLst/>
                        </a:rPr>
                        <a:t>семинаров</a:t>
                      </a:r>
                      <a:r>
                        <a:rPr lang="en-US" sz="1050">
                          <a:effectLst/>
                        </a:rPr>
                        <a:t> </a:t>
                      </a:r>
                      <a:r>
                        <a:rPr lang="ru-RU" sz="1050">
                          <a:effectLst/>
                        </a:rPr>
                        <a:t>внутришкольного повышения квалификации педагогических работников образовательной организации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146" marR="22146" marT="22146" marB="22146"/>
                </a:tc>
              </a:tr>
              <a:tr h="537684">
                <a:tc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</a:rPr>
                        <a:t>16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146" marR="22146" marT="22146" marB="22146"/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effectLst/>
                        </a:rPr>
                        <a:t>Изучение</a:t>
                      </a:r>
                      <a:r>
                        <a:rPr lang="en-US" sz="1050" dirty="0">
                          <a:effectLst/>
                        </a:rPr>
                        <a:t> </a:t>
                      </a:r>
                      <a:r>
                        <a:rPr lang="ru-RU" sz="1050" dirty="0">
                          <a:effectLst/>
                        </a:rPr>
                        <a:t>нормативных документов по переходу на обновленный ФГОС СОО педагогическим коллективом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146" marR="22146" marT="22146" marB="2214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>
                          <a:effectLst/>
                        </a:rPr>
                        <a:t>В течение учебного года в соответствии с планами кафедр и ШМО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146" marR="22146" marT="22146" marB="22146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</a:rPr>
                        <a:t>Планы работы кафедр и ШМО.</a:t>
                      </a:r>
                    </a:p>
                    <a:p>
                      <a:r>
                        <a:rPr lang="ru-RU" sz="1050">
                          <a:effectLst/>
                        </a:rPr>
                        <a:t>Протоколы заседаний кафедр и ШМО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146" marR="22146" marT="22146" marB="22146"/>
                </a:tc>
              </a:tr>
              <a:tr h="733762">
                <a:tc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</a:rPr>
                        <a:t>17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146" marR="22146" marT="22146" marB="22146"/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effectLst/>
                        </a:rPr>
                        <a:t>Формирование плана функционирования ВСОКО в условиях перехода на обновленный ФГОС СОО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146" marR="22146" marT="22146" marB="2214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>
                          <a:effectLst/>
                        </a:rPr>
                        <a:t>До 1 сентября 2023 года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146" marR="22146" marT="22146" marB="22146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</a:rPr>
                        <a:t>План функционирования ВСОКО на учебный год.</a:t>
                      </a:r>
                    </a:p>
                    <a:p>
                      <a:r>
                        <a:rPr lang="ru-RU" sz="1050">
                          <a:effectLst/>
                        </a:rPr>
                        <a:t>Аналитические справки по результатам ВСОКО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146" marR="22146" marT="22146" marB="22146"/>
                </a:tc>
              </a:tr>
              <a:tr h="145528">
                <a:tc gridSpan="4">
                  <a:txBody>
                    <a:bodyPr/>
                    <a:lstStyle/>
                    <a:p>
                      <a:pPr algn="ctr"/>
                      <a:r>
                        <a:rPr lang="ru-RU" sz="1050" b="1" dirty="0">
                          <a:effectLst/>
                        </a:rPr>
                        <a:t>4. Кадровое обеспечение</a:t>
                      </a:r>
                      <a:r>
                        <a:rPr lang="en-US" sz="1050" b="1" dirty="0">
                          <a:effectLst/>
                        </a:rPr>
                        <a:t> </a:t>
                      </a:r>
                      <a:endParaRPr lang="ru-RU" sz="105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146" marR="22146" marT="22146" marB="22146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5699">
                <a:tc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</a:rPr>
                        <a:t>18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146" marR="22146" marT="22146" marB="22146"/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effectLst/>
                        </a:rPr>
                        <a:t>Диагностика образовательных потребностей и профессиональных затруднений педагогических работников образовательной организации в условиях перехода на обновленный ФГОС СОО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146" marR="22146" marT="22146" marB="2214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>
                          <a:effectLst/>
                        </a:rPr>
                        <a:t>Февраль 2023</a:t>
                      </a:r>
                      <a:r>
                        <a:rPr lang="en-US" sz="1050" dirty="0">
                          <a:effectLst/>
                        </a:rPr>
                        <a:t> </a:t>
                      </a:r>
                      <a:r>
                        <a:rPr lang="ru-RU" sz="1050" dirty="0">
                          <a:effectLst/>
                        </a:rPr>
                        <a:t>года</a:t>
                      </a:r>
                    </a:p>
                    <a:p>
                      <a:r>
                        <a:rPr lang="ru-RU" sz="1050" dirty="0">
                          <a:effectLst/>
                        </a:rPr>
                        <a:t> 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146" marR="22146" marT="22146" marB="22146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</a:rPr>
                        <a:t>Аналитическая справка замдиректора по УМР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146" marR="22146" marT="22146" marB="22146"/>
                </a:tc>
              </a:tr>
              <a:tr h="929840">
                <a:tc>
                  <a:txBody>
                    <a:bodyPr/>
                    <a:lstStyle/>
                    <a:p>
                      <a:r>
                        <a:rPr lang="ru-RU" sz="900" dirty="0">
                          <a:effectLst/>
                        </a:rPr>
                        <a:t>19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146" marR="22146" marT="22146" marB="22146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</a:rPr>
                        <a:t>Разработка и реализация плана-графика курсовой подготовки</a:t>
                      </a:r>
                      <a:r>
                        <a:rPr lang="en-US" sz="1050">
                          <a:effectLst/>
                        </a:rPr>
                        <a:t> </a:t>
                      </a:r>
                      <a:r>
                        <a:rPr lang="ru-RU" sz="1050">
                          <a:effectLst/>
                        </a:rPr>
                        <a:t>педагогических работников, реализующих ООП СОО 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146" marR="22146" marT="22146" marB="2214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>
                          <a:effectLst/>
                        </a:rPr>
                        <a:t>Декабрь 2022, </a:t>
                      </a:r>
                      <a:endParaRPr lang="ru-RU" sz="1050" dirty="0" smtClean="0">
                        <a:effectLst/>
                      </a:endParaRPr>
                    </a:p>
                    <a:p>
                      <a:pPr algn="ctr"/>
                      <a:r>
                        <a:rPr lang="ru-RU" sz="1050" dirty="0" smtClean="0">
                          <a:effectLst/>
                        </a:rPr>
                        <a:t>в </a:t>
                      </a:r>
                      <a:r>
                        <a:rPr lang="ru-RU" sz="1050" dirty="0">
                          <a:effectLst/>
                        </a:rPr>
                        <a:t>течение учебного года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146" marR="22146" marT="22146" marB="22146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</a:rPr>
                        <a:t>План курсовой подготовки с охватом</a:t>
                      </a:r>
                      <a:r>
                        <a:rPr lang="en-US" sz="1050">
                          <a:effectLst/>
                        </a:rPr>
                        <a:t> </a:t>
                      </a:r>
                      <a:r>
                        <a:rPr lang="ru-RU" sz="1050">
                          <a:effectLst/>
                        </a:rPr>
                        <a:t>в 100 процентов педагогических работников, реализующих ООП СОО</a:t>
                      </a:r>
                    </a:p>
                    <a:p>
                      <a:r>
                        <a:rPr lang="ru-RU" sz="105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146" marR="22146" marT="22146" marB="22146"/>
                </a:tc>
              </a:tr>
              <a:tr h="1027879">
                <a:tc>
                  <a:txBody>
                    <a:bodyPr/>
                    <a:lstStyle/>
                    <a:p>
                      <a:r>
                        <a:rPr lang="en-US" sz="900" dirty="0">
                          <a:effectLst/>
                        </a:rPr>
                        <a:t> </a:t>
                      </a:r>
                      <a:r>
                        <a:rPr lang="ru-RU" sz="900" dirty="0">
                          <a:effectLst/>
                        </a:rPr>
                        <a:t>20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146" marR="22146" marT="22146" marB="22146"/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effectLst/>
                        </a:rPr>
                        <a:t>Распределение учебной нагрузки педагогических работников на учебный год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146" marR="22146" marT="22146" marB="2214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>
                          <a:effectLst/>
                        </a:rPr>
                        <a:t>Январь 2023</a:t>
                      </a:r>
                    </a:p>
                    <a:p>
                      <a:pPr algn="ctr"/>
                      <a:r>
                        <a:rPr lang="ru-RU" sz="1050" dirty="0">
                          <a:effectLst/>
                        </a:rPr>
                        <a:t>Июнь 2023</a:t>
                      </a:r>
                    </a:p>
                    <a:p>
                      <a:pPr algn="ctr"/>
                      <a:r>
                        <a:rPr lang="ru-RU" sz="1050" dirty="0">
                          <a:effectLst/>
                        </a:rPr>
                        <a:t>Август 2023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146" marR="22146" marT="22146" marB="22146"/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effectLst/>
                        </a:rPr>
                        <a:t>Предварительное комплектование педагогическими кадрами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Приказ об утверждении учебной нагрузки на 2023/24 учебный год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146" marR="22146" marT="22146" marB="22146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96555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4733" y="365127"/>
            <a:ext cx="6079068" cy="371474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/>
              <a:t>Дорожная карта перехода на обновленный ФГОС СОО </a:t>
            </a:r>
            <a:endParaRPr lang="ru-RU" sz="2000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6759966"/>
              </p:ext>
            </p:extLst>
          </p:nvPr>
        </p:nvGraphicFramePr>
        <p:xfrm>
          <a:off x="1049867" y="1024466"/>
          <a:ext cx="6680200" cy="51658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8800"/>
                <a:gridCol w="2948777"/>
                <a:gridCol w="1493178"/>
                <a:gridCol w="1679445"/>
              </a:tblGrid>
              <a:tr h="240752">
                <a:tc gridSpan="4"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effectLst/>
                        </a:rPr>
                        <a:t>5. Материально – техническое обеспечение 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746" marR="32746" marT="32746" marB="32746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32266"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</a:rPr>
                        <a:t>21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746" marR="32746" marT="32746" marB="32746"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effectLst/>
                        </a:rPr>
                        <a:t>Провести анализ материально-технического обеспечения и определить объем расходов ОО на введение обновленного ФГОС в соответствии с требованиями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746" marR="32746" marT="32746" marB="3274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effectLst/>
                        </a:rPr>
                        <a:t>Январь – август 2023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746" marR="32746" marT="32746" marB="32746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</a:rPr>
                        <a:t>Составление сметы расходов, приобретение средств обучения и воспитания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746" marR="32746" marT="32746" marB="32746"/>
                </a:tc>
              </a:tr>
              <a:tr h="1986649"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</a:rPr>
                        <a:t>22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746" marR="32746" marT="32746" marB="32746"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effectLst/>
                        </a:rPr>
                        <a:t>Комплектование библиотеки УМК по всем предметам учебных планов для реализации обновленного ФГОС СОО соответствии с Федеральным перечнем учебников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746" marR="32746" marT="32746" marB="3274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effectLst/>
                        </a:rPr>
                        <a:t>Ежегодно до 1 сентября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746" marR="32746" marT="32746" marB="32746"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effectLst/>
                        </a:rPr>
                        <a:t>Наличие утвержденного и обоснованного списка учебников для реализации ФГОС СОО.</a:t>
                      </a:r>
                    </a:p>
                    <a:p>
                      <a:r>
                        <a:rPr lang="ru-RU" sz="1100" dirty="0">
                          <a:effectLst/>
                        </a:rPr>
                        <a:t>Формирование ежегодной заявки на обеспечение образовательной организации</a:t>
                      </a:r>
                      <a:r>
                        <a:rPr lang="en-US" sz="1100" dirty="0">
                          <a:effectLst/>
                        </a:rPr>
                        <a:t> </a:t>
                      </a:r>
                      <a:r>
                        <a:rPr lang="ru-RU" sz="1100" dirty="0">
                          <a:effectLst/>
                        </a:rPr>
                        <a:t>учебниками в соответствии с Федеральным перечнем учебников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746" marR="32746" marT="32746" marB="32746"/>
                </a:tc>
              </a:tr>
              <a:tr h="873963"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</a:rPr>
                        <a:t>23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746" marR="32746" marT="32746" marB="32746"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effectLst/>
                        </a:rPr>
                        <a:t>Обеспечение необходимыми ресурсами информационно-библиотечного центра в соответствии с требованиями ФГОС СОО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746" marR="32746" marT="32746" marB="3274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effectLst/>
                        </a:rPr>
                        <a:t>До 31.08.2023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746" marR="32746" marT="32746" marB="32746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</a:rPr>
                        <a:t>Наличие в БИЦ ОО необходимых ресурсов для реализации ООП СОО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746" marR="32746" marT="32746" marB="32746"/>
                </a:tc>
              </a:tr>
              <a:tr h="1032266"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</a:rPr>
                        <a:t>24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746" marR="32746" marT="32746" marB="32746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</a:rPr>
                        <a:t>Обновление (дополнение) ЦОР и ЭОР по всем учебным предметам на уровне СОО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746" marR="32746" marT="32746" marB="3274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effectLst/>
                        </a:rPr>
                        <a:t>В течение учебного года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746" marR="32746" marT="32746" marB="32746"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effectLst/>
                        </a:rPr>
                        <a:t>Обеспечен контролируемый доступ участников образовательной деятельности к ЦОР и ЭОР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746" marR="32746" marT="32746" marB="32746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3766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3600" y="413169"/>
            <a:ext cx="6976533" cy="795801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Приказ Минобрнауки России от 17.05.2012 № 413</a:t>
            </a:r>
            <a:b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«Об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утверждении федерального государственного образовательного стандарта среднего общего 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образования»</a:t>
            </a:r>
            <a:endParaRPr lang="ru-RU" sz="2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1149546" y="3801146"/>
            <a:ext cx="6480175" cy="555625"/>
            <a:chOff x="1248" y="1440"/>
            <a:chExt cx="4082" cy="350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1709" y="1501"/>
              <a:ext cx="3621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1400" dirty="0" smtClean="0">
                  <a:latin typeface="Proxima Nova Rg Inner"/>
                </a:rPr>
                <a:t>В ред. приказа </a:t>
              </a:r>
              <a:r>
                <a:rPr lang="ru-RU" sz="1400" dirty="0">
                  <a:latin typeface="Proxima Nova Rg Inner"/>
                </a:rPr>
                <a:t>Минпросвещения России от </a:t>
              </a:r>
              <a:r>
                <a:rPr lang="ru-RU" sz="1400" dirty="0" smtClean="0">
                  <a:latin typeface="Proxima Nova Rg Inner"/>
                </a:rPr>
                <a:t>24.09.2020 </a:t>
              </a:r>
              <a:r>
                <a:rPr lang="ru-RU" sz="1400" dirty="0">
                  <a:latin typeface="Proxima Nova Rg Inner"/>
                </a:rPr>
                <a:t>года № 519</a:t>
              </a:r>
              <a:endParaRPr lang="en-US" sz="1400" dirty="0"/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1082147" y="1464561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07" y="204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1031346" y="2327344"/>
            <a:ext cx="5105400" cy="555625"/>
            <a:chOff x="1248" y="2640"/>
            <a:chExt cx="3216" cy="350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2256" y="268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1066800" y="3069008"/>
            <a:ext cx="5105400" cy="555625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2256" y="327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1183746" y="4574946"/>
            <a:ext cx="5105400" cy="555625"/>
            <a:chOff x="1248" y="3230"/>
            <a:chExt cx="3216" cy="350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1909" y="3249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grpSp>
        <p:nvGrpSpPr>
          <p:cNvPr id="28" name="Group 7"/>
          <p:cNvGrpSpPr>
            <a:grpSpLocks/>
          </p:cNvGrpSpPr>
          <p:nvPr/>
        </p:nvGrpSpPr>
        <p:grpSpPr bwMode="auto">
          <a:xfrm>
            <a:off x="1183746" y="5383670"/>
            <a:ext cx="5105400" cy="555625"/>
            <a:chOff x="1248" y="2030"/>
            <a:chExt cx="3216" cy="350"/>
          </a:xfrm>
        </p:grpSpPr>
        <p:sp>
          <p:nvSpPr>
            <p:cNvPr id="29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1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32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>
                  <a:solidFill>
                    <a:srgbClr val="FFFFFF"/>
                  </a:solidFill>
                </a:rPr>
                <a:t>6</a:t>
              </a:r>
              <a:endParaRPr lang="en-US" sz="24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793013" y="1607050"/>
            <a:ext cx="603475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222222"/>
                </a:solidFill>
                <a:latin typeface="Proxima Nova Rg Inner"/>
              </a:rPr>
              <a:t>В ред. приказа </a:t>
            </a:r>
            <a:r>
              <a:rPr lang="ru-RU" sz="1400" dirty="0">
                <a:solidFill>
                  <a:srgbClr val="222222"/>
                </a:solidFill>
                <a:latin typeface="Proxima Nova Rg Inner"/>
              </a:rPr>
              <a:t>Минобрнауки России от </a:t>
            </a:r>
            <a:r>
              <a:rPr lang="ru-RU" sz="1400" dirty="0" smtClean="0">
                <a:solidFill>
                  <a:srgbClr val="222222"/>
                </a:solidFill>
                <a:latin typeface="Proxima Nova Rg Inner"/>
              </a:rPr>
              <a:t>29.12.2014 </a:t>
            </a:r>
            <a:r>
              <a:rPr lang="ru-RU" sz="1400" dirty="0">
                <a:solidFill>
                  <a:srgbClr val="222222"/>
                </a:solidFill>
                <a:latin typeface="Proxima Nova Rg Inner"/>
              </a:rPr>
              <a:t>года № 1645</a:t>
            </a:r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05379" y="2303466"/>
            <a:ext cx="594162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Proxima Nova Rg Inner"/>
              </a:rPr>
              <a:t>В ред. приказа </a:t>
            </a:r>
            <a:r>
              <a:rPr lang="ru-RU" sz="1400" dirty="0">
                <a:latin typeface="Proxima Nova Rg Inner"/>
              </a:rPr>
              <a:t>Минобрнауки России от </a:t>
            </a:r>
            <a:r>
              <a:rPr lang="ru-RU" sz="1400" dirty="0" smtClean="0">
                <a:latin typeface="Proxima Nova Rg Inner"/>
              </a:rPr>
              <a:t>31.12. 2015 </a:t>
            </a:r>
            <a:r>
              <a:rPr lang="ru-RU" sz="1400" dirty="0">
                <a:latin typeface="Proxima Nova Rg Inner"/>
              </a:rPr>
              <a:t>года № 1578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40833" y="3133443"/>
            <a:ext cx="578763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222222"/>
                </a:solidFill>
                <a:latin typeface="Proxima Nova Rg Inner"/>
              </a:rPr>
              <a:t>В ред. приказа </a:t>
            </a:r>
            <a:r>
              <a:rPr lang="ru-RU" sz="1400" dirty="0">
                <a:solidFill>
                  <a:srgbClr val="222222"/>
                </a:solidFill>
                <a:latin typeface="Proxima Nova Rg Inner"/>
              </a:rPr>
              <a:t>Минобрнауки России от </a:t>
            </a:r>
            <a:r>
              <a:rPr lang="ru-RU" sz="1400" dirty="0" smtClean="0">
                <a:solidFill>
                  <a:srgbClr val="222222"/>
                </a:solidFill>
                <a:latin typeface="Proxima Nova Rg Inner"/>
              </a:rPr>
              <a:t>29.06.2017 </a:t>
            </a:r>
            <a:r>
              <a:rPr lang="ru-RU" sz="1400" dirty="0">
                <a:solidFill>
                  <a:srgbClr val="222222"/>
                </a:solidFill>
                <a:latin typeface="Proxima Nova Rg Inner"/>
              </a:rPr>
              <a:t>года № 613</a:t>
            </a:r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38535" y="4637156"/>
            <a:ext cx="58656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222222"/>
                </a:solidFill>
                <a:latin typeface="Proxima Nova Rg Inner"/>
              </a:rPr>
              <a:t>В ред. приказа </a:t>
            </a:r>
            <a:r>
              <a:rPr lang="ru-RU" sz="1400" dirty="0">
                <a:solidFill>
                  <a:srgbClr val="222222"/>
                </a:solidFill>
                <a:latin typeface="Proxima Nova Rg Inner"/>
              </a:rPr>
              <a:t>Минпросвещения России от </a:t>
            </a:r>
            <a:r>
              <a:rPr lang="ru-RU" sz="1400" dirty="0" smtClean="0">
                <a:solidFill>
                  <a:srgbClr val="222222"/>
                </a:solidFill>
                <a:latin typeface="Proxima Nova Rg Inner"/>
              </a:rPr>
              <a:t>11.12.2020 </a:t>
            </a:r>
            <a:r>
              <a:rPr lang="ru-RU" sz="1400" dirty="0">
                <a:solidFill>
                  <a:srgbClr val="222222"/>
                </a:solidFill>
                <a:latin typeface="Proxima Nova Rg Inner"/>
              </a:rPr>
              <a:t>года № 712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01158" y="5461442"/>
            <a:ext cx="57500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C00000"/>
                </a:solidFill>
                <a:latin typeface="Proxima Nova Rg Inner"/>
              </a:rPr>
              <a:t>В ред. приказа </a:t>
            </a:r>
            <a:r>
              <a:rPr lang="ru-RU" sz="1400" dirty="0">
                <a:solidFill>
                  <a:srgbClr val="C00000"/>
                </a:solidFill>
                <a:latin typeface="Proxima Nova Rg Inner"/>
              </a:rPr>
              <a:t>Минпросвещения России от </a:t>
            </a:r>
            <a:r>
              <a:rPr lang="ru-RU" sz="1400" dirty="0" smtClean="0">
                <a:solidFill>
                  <a:srgbClr val="C00000"/>
                </a:solidFill>
                <a:latin typeface="Proxima Nova Rg Inner"/>
              </a:rPr>
              <a:t>12.08.2022 </a:t>
            </a:r>
            <a:r>
              <a:rPr lang="ru-RU" sz="1400" dirty="0">
                <a:solidFill>
                  <a:srgbClr val="C00000"/>
                </a:solidFill>
                <a:latin typeface="Proxima Nova Rg Inner"/>
              </a:rPr>
              <a:t>года № 732</a:t>
            </a:r>
          </a:p>
        </p:txBody>
      </p:sp>
    </p:spTree>
    <p:extLst>
      <p:ext uri="{BB962C8B-B14F-4D97-AF65-F5344CB8AC3E}">
        <p14:creationId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8700" y="269877"/>
            <a:ext cx="6600825" cy="4730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/>
              <a:t>Письмо Минпросвещения России от 28.10.2022 № 03-ПГ-МП-41881</a:t>
            </a:r>
            <a:br>
              <a:rPr lang="ru-RU" sz="1800" b="1" dirty="0"/>
            </a:br>
            <a:r>
              <a:rPr lang="ru-RU" sz="1800" b="1" dirty="0" smtClean="0"/>
              <a:t>«О </a:t>
            </a:r>
            <a:r>
              <a:rPr lang="ru-RU" sz="1800" b="1" dirty="0"/>
              <a:t>рассмотрении </a:t>
            </a:r>
            <a:r>
              <a:rPr lang="ru-RU" sz="1800" b="1" dirty="0" smtClean="0"/>
              <a:t>обращения»</a:t>
            </a:r>
            <a:endParaRPr lang="ru-RU" sz="1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2574" y="742951"/>
            <a:ext cx="4829175" cy="571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39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9300" y="527051"/>
            <a:ext cx="4124326" cy="53974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Личностные результаты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47775" y="1285875"/>
            <a:ext cx="6381749" cy="47244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Во </a:t>
            </a:r>
            <a:r>
              <a:rPr lang="ru-RU" dirty="0"/>
              <a:t>ФГОС СОО личностные результаты сгруппировали по направлениям воспитания, как во ФГОС-2021. Всего восемь направлений:</a:t>
            </a:r>
          </a:p>
          <a:p>
            <a:r>
              <a:rPr lang="ru-RU" dirty="0"/>
              <a:t>гражданское;</a:t>
            </a:r>
          </a:p>
          <a:p>
            <a:r>
              <a:rPr lang="ru-RU" dirty="0"/>
              <a:t>патриотическое;</a:t>
            </a:r>
          </a:p>
          <a:p>
            <a:r>
              <a:rPr lang="ru-RU" dirty="0"/>
              <a:t>духовно-нравственное;</a:t>
            </a:r>
          </a:p>
          <a:p>
            <a:r>
              <a:rPr lang="ru-RU" dirty="0"/>
              <a:t>эстетическое;</a:t>
            </a:r>
          </a:p>
          <a:p>
            <a:r>
              <a:rPr lang="ru-RU" dirty="0"/>
              <a:t>физическое;</a:t>
            </a:r>
          </a:p>
          <a:p>
            <a:r>
              <a:rPr lang="ru-RU" dirty="0"/>
              <a:t>трудовое;</a:t>
            </a:r>
          </a:p>
          <a:p>
            <a:r>
              <a:rPr lang="ru-RU" dirty="0"/>
              <a:t>экологическое;</a:t>
            </a:r>
          </a:p>
          <a:p>
            <a:r>
              <a:rPr lang="ru-RU" dirty="0"/>
              <a:t>ценность научного познания.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134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3100" y="422277"/>
            <a:ext cx="4857750" cy="41592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Метапредметные результаты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6806" y="1092200"/>
            <a:ext cx="6510337" cy="474662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/>
              <a:t>Метапредметные </a:t>
            </a:r>
            <a:r>
              <a:rPr lang="ru-RU" sz="2400" dirty="0"/>
              <a:t>результаты </a:t>
            </a:r>
            <a:r>
              <a:rPr lang="ru-RU" sz="2400" dirty="0" smtClean="0"/>
              <a:t>сгруппированы </a:t>
            </a:r>
            <a:r>
              <a:rPr lang="ru-RU" sz="2400" dirty="0"/>
              <a:t>по трем направлениям:</a:t>
            </a:r>
          </a:p>
          <a:p>
            <a:pPr algn="just"/>
            <a:r>
              <a:rPr lang="ru-RU" sz="2400" dirty="0"/>
              <a:t>овладение универсальными учебными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познавательными </a:t>
            </a:r>
            <a:r>
              <a:rPr lang="ru-RU" sz="2400" dirty="0"/>
              <a:t>действиями – базовые логические, базовые исследовательские, работа с информацией;</a:t>
            </a:r>
          </a:p>
          <a:p>
            <a:pPr algn="just"/>
            <a:r>
              <a:rPr lang="ru-RU" sz="2400" dirty="0"/>
              <a:t>овладение универсальными учебными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коммуникативными</a:t>
            </a:r>
            <a:r>
              <a:rPr lang="ru-RU" sz="2400" dirty="0"/>
              <a:t> действиями – общение, совместная деятельность;</a:t>
            </a:r>
          </a:p>
          <a:p>
            <a:pPr algn="just"/>
            <a:r>
              <a:rPr lang="ru-RU" sz="2400" dirty="0"/>
              <a:t>овладение универсальными учебными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регулятивными</a:t>
            </a:r>
            <a:r>
              <a:rPr lang="ru-RU" sz="2400" dirty="0"/>
              <a:t> действиями – самоорганизация, самоконтроль, эмоциональный интеллект, принятие себя и других людей.</a:t>
            </a: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4175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7875" y="479427"/>
            <a:ext cx="4371976" cy="43497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Предметные результаты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0112" y="2072940"/>
            <a:ext cx="6985592" cy="39468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09725" y="1438201"/>
            <a:ext cx="3067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>
                <a:hlinkClick r:id="rId3"/>
              </a:rPr>
              <a:t>https</a:t>
            </a:r>
            <a:r>
              <a:rPr lang="ru-RU" u="sng" dirty="0">
                <a:hlinkClick r:id="rId3"/>
              </a:rPr>
              <a:t>://edsoo.ru</a:t>
            </a:r>
            <a:r>
              <a:rPr lang="ru-RU" u="sng" dirty="0" smtClean="0">
                <a:hlinkClick r:id="rId3"/>
              </a:rPr>
              <a:t>/</a:t>
            </a:r>
            <a:r>
              <a:rPr lang="ru-RU" u="sng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547813" y="1102817"/>
            <a:ext cx="5372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Единое содержание общего образования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940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499129"/>
              </p:ext>
            </p:extLst>
          </p:nvPr>
        </p:nvGraphicFramePr>
        <p:xfrm>
          <a:off x="838199" y="0"/>
          <a:ext cx="6968067" cy="6499477"/>
        </p:xfrm>
        <a:graphic>
          <a:graphicData uri="http://schemas.openxmlformats.org/drawingml/2006/table">
            <a:tbl>
              <a:tblPr firstRow="1" firstCol="1" bandRow="1"/>
              <a:tblGrid>
                <a:gridCol w="2221091"/>
                <a:gridCol w="2373488"/>
                <a:gridCol w="2373488"/>
              </a:tblGrid>
              <a:tr h="5503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900" b="1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Предметная 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область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Учебные 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предметы и уровни изучения по ФГОС </a:t>
                      </a: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СОО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Учебные 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предметы и уровни изучения в новой редакции ФГОС СОО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586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Русский язык и литература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Русский язык (базовый и углубленный уровень)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Русский язык (</a:t>
                      </a:r>
                      <a:r>
                        <a:rPr lang="ru-RU" sz="9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базовый уровень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9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Литература (базовый и углубленный уровень)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Литература (базовый и углубленный уровень)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96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Родной язык и родная литература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Родной язык (базовый и углубленный уровень)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Родной язык (</a:t>
                      </a:r>
                      <a:r>
                        <a:rPr lang="ru-RU" sz="9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базовый уровень</a:t>
                      </a: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4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Родная литература (базовый и углубленный уровень)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Родная литература (</a:t>
                      </a:r>
                      <a:r>
                        <a:rPr lang="ru-RU" sz="9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базовый уровень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447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Иностранные языки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Иностранный язык (базовый и углубленный уровень)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Иностранный язык (базовый и углубленный уровень)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4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Второй иностранный язык (базовый и углубленный уровень)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Второй иностранный язык (</a:t>
                      </a:r>
                      <a:r>
                        <a:rPr lang="ru-RU" sz="9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базовый уровень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585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Математика и информатика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включая алгебру и начала математического анализа, геометрию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(базовый и углубленный уровень) 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включая курсы </a:t>
                      </a:r>
                      <a:r>
                        <a:rPr lang="ru-RU" sz="9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«Алгебра и начала математического анализа», «Геометрия», «Вероятность и статистика»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(базовый и углубленный уровень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5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Информатика (базовый и углубленный уровень)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Информатика (базовый и углубленный уровень)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6894">
                <a:tc row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Общественно-научные предметы 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(предыдущее название – «Общественные науки»)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История (базовый и углубленный уровень)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включая учебные курсы </a:t>
                      </a:r>
                      <a:r>
                        <a:rPr lang="ru-RU" sz="9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«История России» и «Всеобщая история»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(базовый и углубленный уровень)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9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География (базовый и углубленный уровень)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География (базовый и углубленный уровень)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5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Обществознание (базовый уровень)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Обществознание (базовый и </a:t>
                      </a:r>
                      <a:r>
                        <a:rPr lang="ru-RU" sz="9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углубленный уровень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9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Экономика (базовый и углубленный уровень)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9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Право (базовый и углубленный уровень)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9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Россия в мире (базовый уровень)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965">
                <a:tc row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Естественно-научные предметы 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(предыдущее название – «Естественные науки»)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Физика (базовый и углубленный уровень)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Физика (базовый и углубленный уровень)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9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Химия (базовый и углубленный уровень)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Химия (базовый и углубленный уровень)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9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Биология (базовый и углубленный уровень)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Биология (базовый и углубленный уровень)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Астрономия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Естествознание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965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Физическая культура, экология и основы безопасности жизнедеятельности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Физическая культура (базовый уровень)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Физическая культура (базовый уровень)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4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Основы безопасности жизнедеятельности (базовый уровень)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Основы безопасности жизнедеятельности (базовый уровень)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9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Экология (базовый уровень)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751" marR="267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923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02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3075" y="923926"/>
            <a:ext cx="5000625" cy="742950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/>
              <a:t>Объем аудиторной нагрузки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466700"/>
              </p:ext>
            </p:extLst>
          </p:nvPr>
        </p:nvGraphicFramePr>
        <p:xfrm>
          <a:off x="1057274" y="1790700"/>
          <a:ext cx="6343650" cy="30384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14550"/>
                <a:gridCol w="2114550"/>
                <a:gridCol w="2114550"/>
              </a:tblGrid>
              <a:tr h="12477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Границы аудиторной нагрузки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76" marR="651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ФГОС СОО в предыдущей редакции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76" marR="651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ФГОС СОО в новой редакции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76" marR="65176" marT="0" marB="0" anchor="ctr"/>
                </a:tc>
              </a:tr>
              <a:tr h="8286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Минимум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76" marR="651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2 170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76" marR="651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2 170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76" marR="65176" marT="0" marB="0" anchor="ctr"/>
                </a:tc>
              </a:tr>
              <a:tr h="9620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Максимум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76" marR="651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2 590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76" marR="651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2 516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76" marR="65176" marT="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14450" y="5191125"/>
            <a:ext cx="61055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37 часов в неделю </a:t>
            </a:r>
            <a:r>
              <a:rPr lang="en-US" sz="1100" dirty="0"/>
              <a:t>X</a:t>
            </a:r>
            <a:r>
              <a:rPr lang="ru-RU" dirty="0" smtClean="0"/>
              <a:t> </a:t>
            </a:r>
            <a:r>
              <a:rPr lang="en-US" dirty="0" smtClean="0"/>
              <a:t> </a:t>
            </a:r>
            <a:r>
              <a:rPr lang="ru-RU" dirty="0" smtClean="0"/>
              <a:t>34 недели = 1258 за 1 год </a:t>
            </a:r>
          </a:p>
          <a:p>
            <a:r>
              <a:rPr lang="ru-RU" dirty="0" smtClean="0"/>
              <a:t>1258  </a:t>
            </a:r>
            <a:r>
              <a:rPr lang="en-US" sz="1050" dirty="0" smtClean="0"/>
              <a:t>X</a:t>
            </a:r>
            <a:r>
              <a:rPr lang="ru-RU" sz="1050" dirty="0" smtClean="0"/>
              <a:t>  </a:t>
            </a:r>
            <a:r>
              <a:rPr lang="ru-RU" dirty="0" smtClean="0"/>
              <a:t>2 года = максимум 2516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433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1653</Words>
  <Application>Microsoft Office PowerPoint</Application>
  <PresentationFormat>Экран (4:3)</PresentationFormat>
  <Paragraphs>258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Proxima Nova Rg Inner</vt:lpstr>
      <vt:lpstr>Times New Roman</vt:lpstr>
      <vt:lpstr>Тема Office</vt:lpstr>
      <vt:lpstr>Обновленный ФГОС СОО: основные изменения</vt:lpstr>
      <vt:lpstr>Приказ Минобрнауки России от 17.05.2012 № 413 «Об утверждении федерального государственного образовательного стандарта среднего общего образования»</vt:lpstr>
      <vt:lpstr>Письмо Минпросвещения России от 28.10.2022 № 03-ПГ-МП-41881 «О рассмотрении обращения»</vt:lpstr>
      <vt:lpstr>Личностные результаты </vt:lpstr>
      <vt:lpstr>Метапредметные результаты </vt:lpstr>
      <vt:lpstr>Предметные результаты </vt:lpstr>
      <vt:lpstr>Презентация PowerPoint</vt:lpstr>
      <vt:lpstr>Презентация PowerPoint</vt:lpstr>
      <vt:lpstr>Объем аудиторной нагрузки </vt:lpstr>
      <vt:lpstr>Учебный план </vt:lpstr>
      <vt:lpstr>Программа коррекционной работы </vt:lpstr>
      <vt:lpstr>Презентация PowerPoint</vt:lpstr>
      <vt:lpstr>Презентация PowerPoint</vt:lpstr>
      <vt:lpstr>Дорожная карта перехода на обновленный ФГОС СОО </vt:lpstr>
      <vt:lpstr>Дорожная карта перехода на обновленный ФГОС СОО </vt:lpstr>
      <vt:lpstr>Дорожная карта перехода на обновленный ФГОС СОО </vt:lpstr>
      <vt:lpstr>Дорожная карта перехода на обновленный ФГОС СОО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ТкачукЕА</cp:lastModifiedBy>
  <cp:revision>62</cp:revision>
  <dcterms:created xsi:type="dcterms:W3CDTF">2014-11-21T11:00:06Z</dcterms:created>
  <dcterms:modified xsi:type="dcterms:W3CDTF">2022-11-24T08:52:57Z</dcterms:modified>
</cp:coreProperties>
</file>