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mp4" ContentType="video/mp4"/>
  <Override PartName="/ppt/presentation.xml" ContentType="application/vnd.ms-powerpoint.presentation.macroEnabled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5" r:id="rId2"/>
    <p:sldId id="276" r:id="rId3"/>
    <p:sldId id="256" r:id="rId4"/>
    <p:sldId id="258" r:id="rId5"/>
    <p:sldId id="259" r:id="rId6"/>
    <p:sldId id="274" r:id="rId7"/>
    <p:sldId id="261" r:id="rId8"/>
    <p:sldId id="257" r:id="rId9"/>
    <p:sldId id="264" r:id="rId10"/>
    <p:sldId id="265" r:id="rId11"/>
    <p:sldId id="266" r:id="rId12"/>
    <p:sldId id="267" r:id="rId13"/>
    <p:sldId id="268" r:id="rId14"/>
    <p:sldId id="270" r:id="rId15"/>
    <p:sldId id="269" r:id="rId16"/>
    <p:sldId id="272" r:id="rId17"/>
    <p:sldId id="271" r:id="rId18"/>
    <p:sldId id="273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18" autoAdjust="0"/>
    <p:restoredTop sz="94660"/>
  </p:normalViewPr>
  <p:slideViewPr>
    <p:cSldViewPr snapToGrid="0">
      <p:cViewPr varScale="1">
        <p:scale>
          <a:sx n="92" d="100"/>
          <a:sy n="92" d="100"/>
        </p:scale>
        <p:origin x="77" y="4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9AF65-4228-4359-B7F6-6468F738493D}" type="datetimeFigureOut">
              <a:rPr lang="ru-RU" smtClean="0"/>
              <a:t>09.03.2026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AAC91-2831-4BC0-ADD0-8875A7A03A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6423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9AF65-4228-4359-B7F6-6468F738493D}" type="datetimeFigureOut">
              <a:rPr lang="ru-RU" smtClean="0"/>
              <a:t>09.03.2026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AAC91-2831-4BC0-ADD0-8875A7A03A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12562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9AF65-4228-4359-B7F6-6468F738493D}" type="datetimeFigureOut">
              <a:rPr lang="ru-RU" smtClean="0"/>
              <a:t>09.03.2026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AAC91-2831-4BC0-ADD0-8875A7A03A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51502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9AF65-4228-4359-B7F6-6468F738493D}" type="datetimeFigureOut">
              <a:rPr lang="ru-RU" smtClean="0"/>
              <a:t>09.03.2026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AAC91-2831-4BC0-ADD0-8875A7A03A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0365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9AF65-4228-4359-B7F6-6468F738493D}" type="datetimeFigureOut">
              <a:rPr lang="ru-RU" smtClean="0"/>
              <a:t>09.03.2026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AAC91-2831-4BC0-ADD0-8875A7A03A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76667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9AF65-4228-4359-B7F6-6468F738493D}" type="datetimeFigureOut">
              <a:rPr lang="ru-RU" smtClean="0"/>
              <a:t>09.03.2026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AAC91-2831-4BC0-ADD0-8875A7A03A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38229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9AF65-4228-4359-B7F6-6468F738493D}" type="datetimeFigureOut">
              <a:rPr lang="ru-RU" smtClean="0"/>
              <a:t>09.03.2026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AAC91-2831-4BC0-ADD0-8875A7A03A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12183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9AF65-4228-4359-B7F6-6468F738493D}" type="datetimeFigureOut">
              <a:rPr lang="ru-RU" smtClean="0"/>
              <a:t>09.03.2026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AAC91-2831-4BC0-ADD0-8875A7A03A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30211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9AF65-4228-4359-B7F6-6468F738493D}" type="datetimeFigureOut">
              <a:rPr lang="ru-RU" smtClean="0"/>
              <a:t>09.03.2026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AAC91-2831-4BC0-ADD0-8875A7A03A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07759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9AF65-4228-4359-B7F6-6468F738493D}" type="datetimeFigureOut">
              <a:rPr lang="ru-RU" smtClean="0"/>
              <a:t>09.03.2026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AAC91-2831-4BC0-ADD0-8875A7A03A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69133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9AF65-4228-4359-B7F6-6468F738493D}" type="datetimeFigureOut">
              <a:rPr lang="ru-RU" smtClean="0"/>
              <a:t>09.03.2026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AAC91-2831-4BC0-ADD0-8875A7A03A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59673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F9AF65-4228-4359-B7F6-6468F738493D}" type="datetimeFigureOut">
              <a:rPr lang="ru-RU" smtClean="0"/>
              <a:t>09.03.2026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8AAC91-2831-4BC0-ADD0-8875A7A03A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4957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mp3"/><Relationship Id="rId3" Type="http://schemas.microsoft.com/office/2007/relationships/media" Target="../media/media3.mp3"/><Relationship Id="rId7" Type="http://schemas.microsoft.com/office/2007/relationships/media" Target="../media/media5.mp3"/><Relationship Id="rId12" Type="http://schemas.openxmlformats.org/officeDocument/2006/relationships/image" Target="../media/image1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media4.mp3"/><Relationship Id="rId11" Type="http://schemas.openxmlformats.org/officeDocument/2006/relationships/slideLayout" Target="../slideLayouts/slideLayout2.xml"/><Relationship Id="rId5" Type="http://schemas.microsoft.com/office/2007/relationships/media" Target="../media/media4.mp3"/><Relationship Id="rId10" Type="http://schemas.openxmlformats.org/officeDocument/2006/relationships/audio" Target="../media/media6.mp3"/><Relationship Id="rId4" Type="http://schemas.openxmlformats.org/officeDocument/2006/relationships/audio" Target="../media/media3.mp3"/><Relationship Id="rId9" Type="http://schemas.microsoft.com/office/2007/relationships/media" Target="../media/media6.mp3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media" Target="../media/media8.mp4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11.png"/><Relationship Id="rId2" Type="http://schemas.microsoft.com/office/2007/relationships/media" Target="../media/media7.mp4"/><Relationship Id="rId1" Type="http://schemas.openxmlformats.org/officeDocument/2006/relationships/video" Target="NULL" TargetMode="External"/><Relationship Id="rId6" Type="http://schemas.microsoft.com/office/2007/relationships/media" Target="../media/media11.mp4"/><Relationship Id="rId11" Type="http://schemas.openxmlformats.org/officeDocument/2006/relationships/image" Target="../media/image10.png"/><Relationship Id="rId5" Type="http://schemas.microsoft.com/office/2007/relationships/media" Target="../media/media10.mp4"/><Relationship Id="rId10" Type="http://schemas.openxmlformats.org/officeDocument/2006/relationships/image" Target="../media/image9.png"/><Relationship Id="rId4" Type="http://schemas.microsoft.com/office/2007/relationships/media" Target="../media/media9.mp4"/><Relationship Id="rId9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wordwall.net/ru/resource/108995952/&#1089;&#1086;&#1089;&#1090;&#1072;&#1074;&#1080;&#1090;&#1100;-&#1087;&#1088;&#1077;&#1076;&#1083;&#1086;&#1078;&#1077;&#1085;&#1080;&#1103;-&#1080;&#1079;-&#1089;&#1083;&#1086;&#1074;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ordwall.net/ru/myactivities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7992" y="1099906"/>
            <a:ext cx="9144000" cy="4893569"/>
          </a:xfrm>
        </p:spPr>
        <p:txBody>
          <a:bodyPr>
            <a:norm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МАОУ «Артинский лицей»</a:t>
            </a:r>
          </a:p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Григорьева Ольга Викторовна</a:t>
            </a:r>
          </a:p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читель английского языка</a:t>
            </a:r>
          </a:p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высшая квалификационная категория</a:t>
            </a:r>
          </a:p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УМК «Английский в фокусе 2 класс»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“Animals”</a:t>
            </a:r>
          </a:p>
          <a:p>
            <a:endParaRPr 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522182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791277" y="1836547"/>
            <a:ext cx="2926081" cy="4041934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swim </a:t>
            </a:r>
          </a:p>
          <a:p>
            <a:pPr>
              <a:lnSpc>
                <a:spcPct val="150000"/>
              </a:lnSpc>
            </a:pP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climb</a:t>
            </a:r>
          </a:p>
          <a:p>
            <a:pPr>
              <a:lnSpc>
                <a:spcPct val="150000"/>
              </a:lnSpc>
            </a:pP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fly</a:t>
            </a:r>
          </a:p>
          <a:p>
            <a:pPr>
              <a:lnSpc>
                <a:spcPct val="150000"/>
              </a:lnSpc>
            </a:pP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sing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16391" y="324343"/>
            <a:ext cx="6915834" cy="91940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fish </a:t>
            </a:r>
            <a:r>
              <a:rPr lang="en-US" sz="4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 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4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can’t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… .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7016" y="2299435"/>
            <a:ext cx="600572" cy="53949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7827" y="3260637"/>
            <a:ext cx="438950" cy="445047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4620" y="4209755"/>
            <a:ext cx="438950" cy="445047"/>
          </a:xfrm>
          <a:prstGeom prst="rect">
            <a:avLst/>
          </a:prstGeom>
        </p:spPr>
      </p:pic>
      <p:pic>
        <p:nvPicPr>
          <p:cNvPr id="3074" name="Picture 2" descr="https://yaart-web-alice-images.s3.yandex.net/remixed_c155d6871b7c11f181108aa4a5dd82bc_2109269733_generation_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961" y="2030413"/>
            <a:ext cx="3699528" cy="3699528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7369" y="5126926"/>
            <a:ext cx="438950" cy="445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244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32122" y="1131121"/>
            <a:ext cx="6915834" cy="91940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 can swim like a fish.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32122" y="2250421"/>
            <a:ext cx="6915834" cy="91940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 can fly like a bird.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32122" y="3369721"/>
            <a:ext cx="6915834" cy="91940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 can dance like a chimp.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32122" y="4489021"/>
            <a:ext cx="6915834" cy="91940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 can jump like a frog.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32122" y="5688823"/>
            <a:ext cx="6915834" cy="91940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 can run like a horse.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1">
            <a:extLst>
              <a:ext uri="{FF2B5EF4-FFF2-40B4-BE49-F238E27FC236}">
                <a16:creationId xmlns:a16="http://schemas.microsoft.com/office/drawing/2014/main" id="{70AF7F9E-6F78-DA0A-E61B-6E167F8B09DD}"/>
              </a:ext>
            </a:extLst>
          </p:cNvPr>
          <p:cNvSpPr/>
          <p:nvPr/>
        </p:nvSpPr>
        <p:spPr>
          <a:xfrm>
            <a:off x="3748675" y="99101"/>
            <a:ext cx="4231543" cy="832121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  <a:latin typeface="Cooper Black" pitchFamily="18" charset="0"/>
              </a:rPr>
              <a:t>Listen, read and do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10" name="37a8c802087df4e2d4a1c523faef8f3f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7847849" y="1361357"/>
            <a:ext cx="487363" cy="487363"/>
          </a:xfrm>
          <a:prstGeom prst="rect">
            <a:avLst/>
          </a:prstGeom>
        </p:spPr>
      </p:pic>
      <p:pic>
        <p:nvPicPr>
          <p:cNvPr id="11" name="59a81df748e8e14324f778704b23fbc0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7847850" y="2508320"/>
            <a:ext cx="487363" cy="487363"/>
          </a:xfrm>
          <a:prstGeom prst="rect">
            <a:avLst/>
          </a:prstGeom>
        </p:spPr>
      </p:pic>
      <p:pic>
        <p:nvPicPr>
          <p:cNvPr id="13" name="5f1e85aeddfb3251705d7afce8564582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7914352" y="4705039"/>
            <a:ext cx="487363" cy="487363"/>
          </a:xfrm>
          <a:prstGeom prst="rect">
            <a:avLst/>
          </a:prstGeom>
        </p:spPr>
      </p:pic>
      <p:pic>
        <p:nvPicPr>
          <p:cNvPr id="17" name="0d852520dc7f103f598463b87f09c5b6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7914351" y="3606679"/>
            <a:ext cx="487363" cy="487363"/>
          </a:xfrm>
          <a:prstGeom prst="rect">
            <a:avLst/>
          </a:prstGeom>
        </p:spPr>
      </p:pic>
      <p:pic>
        <p:nvPicPr>
          <p:cNvPr id="2" name="ae726cd6092462c7964d75a7cc57ea25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7980218" y="589066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7132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3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232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84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416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184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600"/>
                            </p:stCondLst>
                            <p:childTnLst>
                              <p:par>
                                <p:cTn id="1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2184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784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1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061ca851b8111f19ff41aa0aa73427e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1441"/>
                </p14:media>
              </p:ext>
            </p:extLst>
          </p:nvPr>
        </p:nvPicPr>
        <p:blipFill rotWithShape="1">
          <a:blip r:embed="rId8"/>
          <a:srcRect b="7139"/>
          <a:stretch/>
        </p:blipFill>
        <p:spPr>
          <a:xfrm>
            <a:off x="620481" y="98275"/>
            <a:ext cx="3029489" cy="2813222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8" name="de020211b8a11f1ac1836e844118f87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3">
                  <p14:trim end="1441"/>
                </p14:media>
              </p:ext>
            </p:extLst>
          </p:nvPr>
        </p:nvPicPr>
        <p:blipFill rotWithShape="1">
          <a:blip r:embed="rId9"/>
          <a:srcRect b="8510"/>
          <a:stretch/>
        </p:blipFill>
        <p:spPr>
          <a:xfrm>
            <a:off x="8242566" y="139840"/>
            <a:ext cx="3029489" cy="2771657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9" name="40561ef1b8c11f1a855c2f9c646de97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4">
                  <p14:trim end="1441"/>
                </p14:media>
              </p:ext>
            </p:extLst>
          </p:nvPr>
        </p:nvPicPr>
        <p:blipFill rotWithShape="1">
          <a:blip r:embed="rId10"/>
          <a:srcRect b="7683"/>
          <a:stretch/>
        </p:blipFill>
        <p:spPr>
          <a:xfrm>
            <a:off x="1955627" y="3456574"/>
            <a:ext cx="2982133" cy="2753033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0" name="a5cac4b1b8c11f1a85076bca0aecf50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5">
                  <p14:trim end="1441"/>
                </p14:media>
              </p:ext>
            </p:extLst>
          </p:nvPr>
        </p:nvPicPr>
        <p:blipFill rotWithShape="1">
          <a:blip r:embed="rId11"/>
          <a:srcRect b="7962"/>
          <a:stretch>
            <a:fillRect/>
          </a:stretch>
        </p:blipFill>
        <p:spPr>
          <a:xfrm>
            <a:off x="4456462" y="123214"/>
            <a:ext cx="3029489" cy="2788283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1" name="94661411b8d11f1b393469704840e45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6">
                  <p14:trim end="1441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6619068" y="3425151"/>
            <a:ext cx="2815878" cy="2815878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322887" y="2746470"/>
            <a:ext cx="3624676" cy="57888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 can swim like a fish.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294947" y="2746470"/>
            <a:ext cx="3449427" cy="57888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 can fly like a bird.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905889" y="2746470"/>
            <a:ext cx="4131071" cy="57888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 can dance like a chimp.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496646" y="6051388"/>
            <a:ext cx="3748685" cy="57888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 can jump like a frog.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195594" y="6051388"/>
            <a:ext cx="3662825" cy="57888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 can run like a horse.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8983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1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018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01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8036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01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2054"/>
                            </p:stCondLst>
                            <p:childTnLst>
                              <p:par>
                                <p:cTn id="1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401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6072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401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9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4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5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0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 vol="80000">
                <p:cTn id="31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3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43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8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1">
            <a:extLst>
              <a:ext uri="{FF2B5EF4-FFF2-40B4-BE49-F238E27FC236}">
                <a16:creationId xmlns:a16="http://schemas.microsoft.com/office/drawing/2014/main" id="{70AF7F9E-6F78-DA0A-E61B-6E167F8B09DD}"/>
              </a:ext>
            </a:extLst>
          </p:cNvPr>
          <p:cNvSpPr/>
          <p:nvPr/>
        </p:nvSpPr>
        <p:spPr>
          <a:xfrm>
            <a:off x="3748675" y="99101"/>
            <a:ext cx="5682404" cy="832121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  <a:latin typeface="Cooper Black" pitchFamily="18" charset="0"/>
              </a:rPr>
              <a:t>Choose the answer and click 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9218" name="Picture 2" descr="https://yaart-web-alice-images.s3.yandex.net/remixed_ba7706021b8d11f1b33906597154ed89_77411357_generation_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340" y="2489931"/>
            <a:ext cx="4053372" cy="4053372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1">
            <a:extLst>
              <a:ext uri="{FF2B5EF4-FFF2-40B4-BE49-F238E27FC236}">
                <a16:creationId xmlns:a16="http://schemas.microsoft.com/office/drawing/2014/main" id="{FA34C793-0DCA-FDA2-7560-4E00BF751764}"/>
              </a:ext>
            </a:extLst>
          </p:cNvPr>
          <p:cNvSpPr txBox="1"/>
          <p:nvPr/>
        </p:nvSpPr>
        <p:spPr>
          <a:xfrm>
            <a:off x="2530432" y="1156578"/>
            <a:ext cx="7432275" cy="1107996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600" dirty="0">
                <a:highlight>
                  <a:srgbClr val="FFFFFF"/>
                </a:highlight>
                <a:latin typeface="Cooper Black" panose="0208090404030B020404" pitchFamily="18" charset="0"/>
              </a:rPr>
              <a:t>Can </a:t>
            </a:r>
            <a:r>
              <a:rPr lang="en-US" sz="6600" dirty="0" smtClean="0">
                <a:highlight>
                  <a:srgbClr val="FFFFFF"/>
                </a:highlight>
                <a:latin typeface="Cooper Black" panose="0208090404030B020404" pitchFamily="18" charset="0"/>
              </a:rPr>
              <a:t>a horse run?  </a:t>
            </a:r>
            <a:endParaRPr lang="ru-RU" sz="6600" dirty="0">
              <a:highlight>
                <a:srgbClr val="FFFFFF"/>
              </a:highlight>
            </a:endParaRPr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BEDE827E-DD93-E5E2-3472-B6977ECA1098}"/>
              </a:ext>
            </a:extLst>
          </p:cNvPr>
          <p:cNvSpPr/>
          <p:nvPr/>
        </p:nvSpPr>
        <p:spPr>
          <a:xfrm>
            <a:off x="6833124" y="2734480"/>
            <a:ext cx="3980188" cy="141221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dirty="0">
                <a:solidFill>
                  <a:schemeClr val="tx1"/>
                </a:solidFill>
                <a:latin typeface="Cooper Black" panose="0208090404030B020404" pitchFamily="18" charset="0"/>
              </a:rPr>
              <a:t>Yes, </a:t>
            </a:r>
            <a:r>
              <a:rPr lang="en-US" sz="2800" dirty="0" smtClean="0">
                <a:solidFill>
                  <a:schemeClr val="tx1"/>
                </a:solidFill>
                <a:latin typeface="Cooper Black" panose="0208090404030B020404" pitchFamily="18" charset="0"/>
              </a:rPr>
              <a:t>it </a:t>
            </a:r>
            <a:r>
              <a:rPr lang="en-US" sz="2800" dirty="0">
                <a:solidFill>
                  <a:schemeClr val="tx1"/>
                </a:solidFill>
                <a:latin typeface="Cooper Black" panose="0208090404030B020404" pitchFamily="18" charset="0"/>
              </a:rPr>
              <a:t>can.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BEDE827E-DD93-E5E2-3472-B6977ECA1098}"/>
              </a:ext>
            </a:extLst>
          </p:cNvPr>
          <p:cNvSpPr/>
          <p:nvPr/>
        </p:nvSpPr>
        <p:spPr>
          <a:xfrm>
            <a:off x="6833124" y="4733314"/>
            <a:ext cx="3980188" cy="141221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dirty="0" smtClean="0">
                <a:solidFill>
                  <a:schemeClr val="tx1"/>
                </a:solidFill>
                <a:latin typeface="Cooper Black" panose="0208090404030B020404" pitchFamily="18" charset="0"/>
              </a:rPr>
              <a:t>No, it can’t.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893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1">
            <a:extLst>
              <a:ext uri="{FF2B5EF4-FFF2-40B4-BE49-F238E27FC236}">
                <a16:creationId xmlns:a16="http://schemas.microsoft.com/office/drawing/2014/main" id="{70AF7F9E-6F78-DA0A-E61B-6E167F8B09DD}"/>
              </a:ext>
            </a:extLst>
          </p:cNvPr>
          <p:cNvSpPr/>
          <p:nvPr/>
        </p:nvSpPr>
        <p:spPr>
          <a:xfrm>
            <a:off x="3748675" y="99101"/>
            <a:ext cx="5682404" cy="832121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  <a:latin typeface="Cooper Black" pitchFamily="18" charset="0"/>
              </a:rPr>
              <a:t>Choose the answer and click 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FA34C793-0DCA-FDA2-7560-4E00BF751764}"/>
              </a:ext>
            </a:extLst>
          </p:cNvPr>
          <p:cNvSpPr txBox="1"/>
          <p:nvPr/>
        </p:nvSpPr>
        <p:spPr>
          <a:xfrm>
            <a:off x="2530432" y="1156578"/>
            <a:ext cx="8176554" cy="1107996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600" dirty="0">
                <a:highlight>
                  <a:srgbClr val="FFFFFF"/>
                </a:highlight>
                <a:latin typeface="Cooper Black" panose="0208090404030B020404" pitchFamily="18" charset="0"/>
              </a:rPr>
              <a:t>Can </a:t>
            </a:r>
            <a:r>
              <a:rPr lang="en-US" sz="6600" dirty="0" smtClean="0">
                <a:highlight>
                  <a:srgbClr val="FFFFFF"/>
                </a:highlight>
                <a:latin typeface="Cooper Black" panose="0208090404030B020404" pitchFamily="18" charset="0"/>
              </a:rPr>
              <a:t>a fish fly?  </a:t>
            </a:r>
            <a:endParaRPr lang="ru-RU" sz="6600" dirty="0">
              <a:highlight>
                <a:srgbClr val="FFFFFF"/>
              </a:highlight>
            </a:endParaRPr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BEDE827E-DD93-E5E2-3472-B6977ECA1098}"/>
              </a:ext>
            </a:extLst>
          </p:cNvPr>
          <p:cNvSpPr/>
          <p:nvPr/>
        </p:nvSpPr>
        <p:spPr>
          <a:xfrm>
            <a:off x="6833124" y="2734480"/>
            <a:ext cx="3980188" cy="141221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dirty="0">
                <a:solidFill>
                  <a:schemeClr val="tx1"/>
                </a:solidFill>
                <a:latin typeface="Cooper Black" panose="0208090404030B020404" pitchFamily="18" charset="0"/>
              </a:rPr>
              <a:t>Yes, </a:t>
            </a:r>
            <a:r>
              <a:rPr lang="en-US" sz="2800" dirty="0" smtClean="0">
                <a:solidFill>
                  <a:schemeClr val="tx1"/>
                </a:solidFill>
                <a:latin typeface="Cooper Black" panose="0208090404030B020404" pitchFamily="18" charset="0"/>
              </a:rPr>
              <a:t>it </a:t>
            </a:r>
            <a:r>
              <a:rPr lang="en-US" sz="2800" dirty="0">
                <a:solidFill>
                  <a:schemeClr val="tx1"/>
                </a:solidFill>
                <a:latin typeface="Cooper Black" panose="0208090404030B020404" pitchFamily="18" charset="0"/>
              </a:rPr>
              <a:t>can.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BEDE827E-DD93-E5E2-3472-B6977ECA1098}"/>
              </a:ext>
            </a:extLst>
          </p:cNvPr>
          <p:cNvSpPr/>
          <p:nvPr/>
        </p:nvSpPr>
        <p:spPr>
          <a:xfrm>
            <a:off x="6833124" y="4733314"/>
            <a:ext cx="3980188" cy="141221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dirty="0" smtClean="0">
                <a:solidFill>
                  <a:schemeClr val="tx1"/>
                </a:solidFill>
                <a:latin typeface="Cooper Black" panose="0208090404030B020404" pitchFamily="18" charset="0"/>
              </a:rPr>
              <a:t>No, it can’t.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10" name="Picture 2" descr="https://yaart-web-alice-images.s3.yandex.net/remixed_c155d6871b7c11f181108aa4a5dd82bc_2109269733_generation_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961" y="2489930"/>
            <a:ext cx="3699528" cy="3699528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916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1">
            <a:extLst>
              <a:ext uri="{FF2B5EF4-FFF2-40B4-BE49-F238E27FC236}">
                <a16:creationId xmlns:a16="http://schemas.microsoft.com/office/drawing/2014/main" id="{70AF7F9E-6F78-DA0A-E61B-6E167F8B09DD}"/>
              </a:ext>
            </a:extLst>
          </p:cNvPr>
          <p:cNvSpPr/>
          <p:nvPr/>
        </p:nvSpPr>
        <p:spPr>
          <a:xfrm>
            <a:off x="3748675" y="99101"/>
            <a:ext cx="5682404" cy="832121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  <a:latin typeface="Cooper Black" pitchFamily="18" charset="0"/>
              </a:rPr>
              <a:t>Choose the answer and click 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FA34C793-0DCA-FDA2-7560-4E00BF751764}"/>
              </a:ext>
            </a:extLst>
          </p:cNvPr>
          <p:cNvSpPr txBox="1"/>
          <p:nvPr/>
        </p:nvSpPr>
        <p:spPr>
          <a:xfrm>
            <a:off x="2530432" y="1156578"/>
            <a:ext cx="8176554" cy="1107996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600" dirty="0">
                <a:highlight>
                  <a:srgbClr val="FFFFFF"/>
                </a:highlight>
                <a:latin typeface="Cooper Black" panose="0208090404030B020404" pitchFamily="18" charset="0"/>
              </a:rPr>
              <a:t>Can </a:t>
            </a:r>
            <a:r>
              <a:rPr lang="en-US" sz="6600" dirty="0" smtClean="0">
                <a:highlight>
                  <a:srgbClr val="FFFFFF"/>
                </a:highlight>
                <a:latin typeface="Cooper Black" panose="0208090404030B020404" pitchFamily="18" charset="0"/>
              </a:rPr>
              <a:t>a frog swim?  </a:t>
            </a:r>
            <a:endParaRPr lang="ru-RU" sz="6600" dirty="0">
              <a:highlight>
                <a:srgbClr val="FFFFFF"/>
              </a:highlight>
            </a:endParaRPr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BEDE827E-DD93-E5E2-3472-B6977ECA1098}"/>
              </a:ext>
            </a:extLst>
          </p:cNvPr>
          <p:cNvSpPr/>
          <p:nvPr/>
        </p:nvSpPr>
        <p:spPr>
          <a:xfrm>
            <a:off x="6833124" y="2734480"/>
            <a:ext cx="3980188" cy="141221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dirty="0">
                <a:solidFill>
                  <a:schemeClr val="tx1"/>
                </a:solidFill>
                <a:latin typeface="Cooper Black" panose="0208090404030B020404" pitchFamily="18" charset="0"/>
              </a:rPr>
              <a:t>Yes, </a:t>
            </a:r>
            <a:r>
              <a:rPr lang="en-US" sz="2800" dirty="0" smtClean="0">
                <a:solidFill>
                  <a:schemeClr val="tx1"/>
                </a:solidFill>
                <a:latin typeface="Cooper Black" panose="0208090404030B020404" pitchFamily="18" charset="0"/>
              </a:rPr>
              <a:t>it </a:t>
            </a:r>
            <a:r>
              <a:rPr lang="en-US" sz="2800" dirty="0">
                <a:solidFill>
                  <a:schemeClr val="tx1"/>
                </a:solidFill>
                <a:latin typeface="Cooper Black" panose="0208090404030B020404" pitchFamily="18" charset="0"/>
              </a:rPr>
              <a:t>can.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BEDE827E-DD93-E5E2-3472-B6977ECA1098}"/>
              </a:ext>
            </a:extLst>
          </p:cNvPr>
          <p:cNvSpPr/>
          <p:nvPr/>
        </p:nvSpPr>
        <p:spPr>
          <a:xfrm>
            <a:off x="6833124" y="4733314"/>
            <a:ext cx="3980188" cy="141221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dirty="0" smtClean="0">
                <a:solidFill>
                  <a:schemeClr val="tx1"/>
                </a:solidFill>
                <a:latin typeface="Cooper Black" panose="0208090404030B020404" pitchFamily="18" charset="0"/>
              </a:rPr>
              <a:t>No, it can’t.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9" name="Picture 3" descr="https://yaart-web-alice-images.s3.yandex.net/remixed_1fe702ce1b1d11f1b393469704840e45_1700907844_generation_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024" y="2489930"/>
            <a:ext cx="4067976" cy="4067976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7403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1">
            <a:extLst>
              <a:ext uri="{FF2B5EF4-FFF2-40B4-BE49-F238E27FC236}">
                <a16:creationId xmlns:a16="http://schemas.microsoft.com/office/drawing/2014/main" id="{70AF7F9E-6F78-DA0A-E61B-6E167F8B09DD}"/>
              </a:ext>
            </a:extLst>
          </p:cNvPr>
          <p:cNvSpPr/>
          <p:nvPr/>
        </p:nvSpPr>
        <p:spPr>
          <a:xfrm>
            <a:off x="3748675" y="99101"/>
            <a:ext cx="5682404" cy="832121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  <a:latin typeface="Cooper Black" pitchFamily="18" charset="0"/>
              </a:rPr>
              <a:t>Choose the answer and click 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FA34C793-0DCA-FDA2-7560-4E00BF751764}"/>
              </a:ext>
            </a:extLst>
          </p:cNvPr>
          <p:cNvSpPr txBox="1"/>
          <p:nvPr/>
        </p:nvSpPr>
        <p:spPr>
          <a:xfrm>
            <a:off x="2530432" y="1156578"/>
            <a:ext cx="8176554" cy="1107996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600" dirty="0">
                <a:highlight>
                  <a:srgbClr val="FFFFFF"/>
                </a:highlight>
                <a:latin typeface="Cooper Black" panose="0208090404030B020404" pitchFamily="18" charset="0"/>
              </a:rPr>
              <a:t>Can </a:t>
            </a:r>
            <a:r>
              <a:rPr lang="en-US" sz="6600" dirty="0" smtClean="0">
                <a:highlight>
                  <a:srgbClr val="FFFFFF"/>
                </a:highlight>
                <a:latin typeface="Cooper Black" panose="0208090404030B020404" pitchFamily="18" charset="0"/>
              </a:rPr>
              <a:t>a bird sing?  </a:t>
            </a:r>
            <a:endParaRPr lang="ru-RU" sz="6600" dirty="0">
              <a:highlight>
                <a:srgbClr val="FFFFFF"/>
              </a:highlight>
            </a:endParaRPr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BEDE827E-DD93-E5E2-3472-B6977ECA1098}"/>
              </a:ext>
            </a:extLst>
          </p:cNvPr>
          <p:cNvSpPr/>
          <p:nvPr/>
        </p:nvSpPr>
        <p:spPr>
          <a:xfrm>
            <a:off x="6833124" y="2734480"/>
            <a:ext cx="3980188" cy="141221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dirty="0">
                <a:solidFill>
                  <a:schemeClr val="tx1"/>
                </a:solidFill>
                <a:latin typeface="Cooper Black" panose="0208090404030B020404" pitchFamily="18" charset="0"/>
              </a:rPr>
              <a:t>Yes, </a:t>
            </a:r>
            <a:r>
              <a:rPr lang="en-US" sz="2800" dirty="0" smtClean="0">
                <a:solidFill>
                  <a:schemeClr val="tx1"/>
                </a:solidFill>
                <a:latin typeface="Cooper Black" panose="0208090404030B020404" pitchFamily="18" charset="0"/>
              </a:rPr>
              <a:t>it </a:t>
            </a:r>
            <a:r>
              <a:rPr lang="en-US" sz="2800" dirty="0">
                <a:solidFill>
                  <a:schemeClr val="tx1"/>
                </a:solidFill>
                <a:latin typeface="Cooper Black" panose="0208090404030B020404" pitchFamily="18" charset="0"/>
              </a:rPr>
              <a:t>can.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BEDE827E-DD93-E5E2-3472-B6977ECA1098}"/>
              </a:ext>
            </a:extLst>
          </p:cNvPr>
          <p:cNvSpPr/>
          <p:nvPr/>
        </p:nvSpPr>
        <p:spPr>
          <a:xfrm>
            <a:off x="6833124" y="4733314"/>
            <a:ext cx="3980188" cy="141221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dirty="0" smtClean="0">
                <a:solidFill>
                  <a:schemeClr val="tx1"/>
                </a:solidFill>
                <a:latin typeface="Cooper Black" panose="0208090404030B020404" pitchFamily="18" charset="0"/>
              </a:rPr>
              <a:t>No, it can’t.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10242" name="Picture 2" descr="https://yaart-web-alice-images.s3.yandex.net/174cb5961b8011f1b7a48ad2f71fdfeb: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855" y="2511194"/>
            <a:ext cx="3831634" cy="3831634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6746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843310" y="1664962"/>
            <a:ext cx="801347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https://wordwall.net/ru/resource/108995952/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составить-предложения-из-слов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1">
            <a:extLst>
              <a:ext uri="{FF2B5EF4-FFF2-40B4-BE49-F238E27FC236}">
                <a16:creationId xmlns:a16="http://schemas.microsoft.com/office/drawing/2014/main" id="{70AF7F9E-6F78-DA0A-E61B-6E167F8B09DD}"/>
              </a:ext>
            </a:extLst>
          </p:cNvPr>
          <p:cNvSpPr/>
          <p:nvPr/>
        </p:nvSpPr>
        <p:spPr>
          <a:xfrm>
            <a:off x="3008843" y="464861"/>
            <a:ext cx="5682404" cy="832121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  <a:latin typeface="Cooper Black" pitchFamily="18" charset="0"/>
              </a:rPr>
              <a:t>Do the task 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1">
            <a:extLst>
              <a:ext uri="{FF2B5EF4-FFF2-40B4-BE49-F238E27FC236}">
                <a16:creationId xmlns:a16="http://schemas.microsoft.com/office/drawing/2014/main" id="{70AF7F9E-6F78-DA0A-E61B-6E167F8B09DD}"/>
              </a:ext>
            </a:extLst>
          </p:cNvPr>
          <p:cNvSpPr/>
          <p:nvPr/>
        </p:nvSpPr>
        <p:spPr>
          <a:xfrm>
            <a:off x="2875839" y="3094735"/>
            <a:ext cx="5682404" cy="832121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Cooper Black" pitchFamily="18" charset="0"/>
              </a:rPr>
              <a:t>Предложения записать в тетрадь</a:t>
            </a:r>
            <a:endParaRPr lang="ru-RU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3531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1">
            <a:extLst>
              <a:ext uri="{FF2B5EF4-FFF2-40B4-BE49-F238E27FC236}">
                <a16:creationId xmlns:a16="http://schemas.microsoft.com/office/drawing/2014/main" id="{70AF7F9E-6F78-DA0A-E61B-6E167F8B09DD}"/>
              </a:ext>
            </a:extLst>
          </p:cNvPr>
          <p:cNvSpPr/>
          <p:nvPr/>
        </p:nvSpPr>
        <p:spPr>
          <a:xfrm>
            <a:off x="2792712" y="1088316"/>
            <a:ext cx="5682404" cy="3043110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  <a:latin typeface="Cooper Black" pitchFamily="18" charset="0"/>
              </a:rPr>
              <a:t>Homework:</a:t>
            </a:r>
          </a:p>
          <a:p>
            <a:pPr algn="ctr"/>
            <a:r>
              <a:rPr lang="ru-RU" sz="2800" dirty="0">
                <a:solidFill>
                  <a:schemeClr val="tx1"/>
                </a:solidFill>
              </a:rPr>
              <a:t>к</a:t>
            </a:r>
            <a:r>
              <a:rPr lang="ru-RU" sz="2800" dirty="0" smtClean="0">
                <a:solidFill>
                  <a:schemeClr val="tx1"/>
                </a:solidFill>
              </a:rPr>
              <a:t>арточка в тетради выучить написание слов.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2823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4127" y="337647"/>
            <a:ext cx="11215255" cy="6345786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60000"/>
              </a:lnSpc>
              <a:buNone/>
            </a:pPr>
            <a:r>
              <a:rPr lang="ru-RU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урока</a:t>
            </a:r>
            <a:r>
              <a:rPr lang="ru-RU" sz="3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lnSpc>
                <a:spcPct val="160000"/>
              </a:lnSpc>
              <a:buNone/>
            </a:pPr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Обобщение и систематизация лексико – грамматического материала  по теме </a:t>
            </a:r>
            <a:r>
              <a:rPr lang="en-US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“My animals”</a:t>
            </a:r>
          </a:p>
          <a:p>
            <a:pPr marL="0" indent="0">
              <a:lnSpc>
                <a:spcPct val="160000"/>
              </a:lnSpc>
              <a:buNone/>
            </a:pPr>
            <a:r>
              <a:rPr lang="ru-RU" sz="3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endParaRPr lang="ru-RU" sz="3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60000"/>
              </a:lnSpc>
              <a:buNone/>
            </a:pP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3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Образовательная: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отработка 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навыков использования глагола </a:t>
            </a:r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can/ can't / </a:t>
            </a:r>
            <a:r>
              <a:rPr lang="en-US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Can …? </a:t>
            </a:r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описания способностей </a:t>
            </a:r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животных.</a:t>
            </a:r>
            <a:endParaRPr lang="ru-RU" sz="3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60000"/>
              </a:lnSpc>
              <a:buNone/>
            </a:pP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Развивающая:</a:t>
            </a:r>
            <a:r>
              <a:rPr lang="en-US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навыков </a:t>
            </a:r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чтения и говорения.</a:t>
            </a:r>
            <a:endParaRPr lang="ru-RU" sz="3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60000"/>
              </a:lnSpc>
              <a:buNone/>
            </a:pP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Воспитательная</a:t>
            </a:r>
            <a:r>
              <a:rPr lang="ru-RU" sz="3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чувства 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уважения и любви к окружающему миру, различным видам </a:t>
            </a:r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животных.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689296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7001612"/>
              </p:ext>
            </p:extLst>
          </p:nvPr>
        </p:nvGraphicFramePr>
        <p:xfrm>
          <a:off x="415639" y="2307396"/>
          <a:ext cx="11388433" cy="16494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6919">
                  <a:extLst>
                    <a:ext uri="{9D8B030D-6E8A-4147-A177-3AD203B41FA5}">
                      <a16:colId xmlns:a16="http://schemas.microsoft.com/office/drawing/2014/main" val="2467914925"/>
                    </a:ext>
                  </a:extLst>
                </a:gridCol>
                <a:gridCol w="1626919">
                  <a:extLst>
                    <a:ext uri="{9D8B030D-6E8A-4147-A177-3AD203B41FA5}">
                      <a16:colId xmlns:a16="http://schemas.microsoft.com/office/drawing/2014/main" val="1814340853"/>
                    </a:ext>
                  </a:extLst>
                </a:gridCol>
                <a:gridCol w="1626919">
                  <a:extLst>
                    <a:ext uri="{9D8B030D-6E8A-4147-A177-3AD203B41FA5}">
                      <a16:colId xmlns:a16="http://schemas.microsoft.com/office/drawing/2014/main" val="3821078021"/>
                    </a:ext>
                  </a:extLst>
                </a:gridCol>
                <a:gridCol w="1626919">
                  <a:extLst>
                    <a:ext uri="{9D8B030D-6E8A-4147-A177-3AD203B41FA5}">
                      <a16:colId xmlns:a16="http://schemas.microsoft.com/office/drawing/2014/main" val="1739859876"/>
                    </a:ext>
                  </a:extLst>
                </a:gridCol>
                <a:gridCol w="1626919">
                  <a:extLst>
                    <a:ext uri="{9D8B030D-6E8A-4147-A177-3AD203B41FA5}">
                      <a16:colId xmlns:a16="http://schemas.microsoft.com/office/drawing/2014/main" val="4025568414"/>
                    </a:ext>
                  </a:extLst>
                </a:gridCol>
                <a:gridCol w="1626919">
                  <a:extLst>
                    <a:ext uri="{9D8B030D-6E8A-4147-A177-3AD203B41FA5}">
                      <a16:colId xmlns:a16="http://schemas.microsoft.com/office/drawing/2014/main" val="3837807024"/>
                    </a:ext>
                  </a:extLst>
                </a:gridCol>
                <a:gridCol w="1626919">
                  <a:extLst>
                    <a:ext uri="{9D8B030D-6E8A-4147-A177-3AD203B41FA5}">
                      <a16:colId xmlns:a16="http://schemas.microsoft.com/office/drawing/2014/main" val="3726686795"/>
                    </a:ext>
                  </a:extLst>
                </a:gridCol>
              </a:tblGrid>
              <a:tr h="1649462">
                <a:tc>
                  <a:txBody>
                    <a:bodyPr/>
                    <a:lstStyle/>
                    <a:p>
                      <a:pPr algn="ctr"/>
                      <a:r>
                        <a:rPr kumimoji="0" lang="ru-RU" altLang="ru-RU" sz="8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[ʌ]</a:t>
                      </a:r>
                      <a:r>
                        <a:rPr kumimoji="0" lang="ru-RU" altLang="ru-RU" sz="8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8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altLang="ru-RU" sz="8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[ɒ]</a:t>
                      </a:r>
                      <a:r>
                        <a:rPr kumimoji="0" lang="ru-RU" altLang="ru-RU" sz="8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8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altLang="ru-RU" sz="8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[ɪ]</a:t>
                      </a:r>
                      <a:r>
                        <a:rPr kumimoji="0" lang="ru-RU" altLang="ru-RU" sz="8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8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altLang="ru-RU" sz="8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[tʃ]</a:t>
                      </a:r>
                      <a:r>
                        <a:rPr kumimoji="0" lang="ru-RU" altLang="ru-RU" sz="8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8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altLang="ru-RU" sz="8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[ʃ]</a:t>
                      </a:r>
                      <a:r>
                        <a:rPr kumimoji="0" lang="ru-RU" altLang="ru-RU" sz="8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8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altLang="ru-RU" sz="8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[æ]</a:t>
                      </a:r>
                      <a:r>
                        <a:rPr kumimoji="0" lang="ru-RU" altLang="ru-RU" sz="8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8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altLang="ru-RU" sz="8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[ɜː]</a:t>
                      </a:r>
                      <a:r>
                        <a:rPr kumimoji="0" lang="ru-RU" altLang="ru-RU" sz="8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8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819178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408218" y="665017"/>
            <a:ext cx="5004264" cy="64633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27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Cooper Black" pitchFamily="18" charset="0"/>
              </a:rPr>
              <a:t>R</a:t>
            </a:r>
            <a:r>
              <a:rPr lang="en-US" sz="3600" dirty="0" smtClean="0">
                <a:solidFill>
                  <a:schemeClr val="tx1"/>
                </a:solidFill>
                <a:latin typeface="Cooper Black" pitchFamily="18" charset="0"/>
              </a:rPr>
              <a:t>epeat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1773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668385" y="299257"/>
            <a:ext cx="5004264" cy="64633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27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chemeClr val="tx1"/>
                </a:solidFill>
                <a:latin typeface="Cooper Black" pitchFamily="18" charset="0"/>
              </a:rPr>
              <a:t>Click and repeat</a:t>
            </a:r>
            <a:endParaRPr lang="ru-RU" sz="3600" dirty="0">
              <a:solidFill>
                <a:schemeClr val="tx1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8208625"/>
              </p:ext>
            </p:extLst>
          </p:nvPr>
        </p:nvGraphicFramePr>
        <p:xfrm>
          <a:off x="66504" y="1318183"/>
          <a:ext cx="11912138" cy="51906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1734">
                  <a:extLst>
                    <a:ext uri="{9D8B030D-6E8A-4147-A177-3AD203B41FA5}">
                      <a16:colId xmlns:a16="http://schemas.microsoft.com/office/drawing/2014/main" val="2164600691"/>
                    </a:ext>
                  </a:extLst>
                </a:gridCol>
                <a:gridCol w="1701734">
                  <a:extLst>
                    <a:ext uri="{9D8B030D-6E8A-4147-A177-3AD203B41FA5}">
                      <a16:colId xmlns:a16="http://schemas.microsoft.com/office/drawing/2014/main" val="1821571212"/>
                    </a:ext>
                  </a:extLst>
                </a:gridCol>
                <a:gridCol w="1701734">
                  <a:extLst>
                    <a:ext uri="{9D8B030D-6E8A-4147-A177-3AD203B41FA5}">
                      <a16:colId xmlns:a16="http://schemas.microsoft.com/office/drawing/2014/main" val="988331219"/>
                    </a:ext>
                  </a:extLst>
                </a:gridCol>
                <a:gridCol w="1701734">
                  <a:extLst>
                    <a:ext uri="{9D8B030D-6E8A-4147-A177-3AD203B41FA5}">
                      <a16:colId xmlns:a16="http://schemas.microsoft.com/office/drawing/2014/main" val="2237983289"/>
                    </a:ext>
                  </a:extLst>
                </a:gridCol>
                <a:gridCol w="1701734">
                  <a:extLst>
                    <a:ext uri="{9D8B030D-6E8A-4147-A177-3AD203B41FA5}">
                      <a16:colId xmlns:a16="http://schemas.microsoft.com/office/drawing/2014/main" val="2819891529"/>
                    </a:ext>
                  </a:extLst>
                </a:gridCol>
                <a:gridCol w="1701734">
                  <a:extLst>
                    <a:ext uri="{9D8B030D-6E8A-4147-A177-3AD203B41FA5}">
                      <a16:colId xmlns:a16="http://schemas.microsoft.com/office/drawing/2014/main" val="1054853058"/>
                    </a:ext>
                  </a:extLst>
                </a:gridCol>
                <a:gridCol w="1701734">
                  <a:extLst>
                    <a:ext uri="{9D8B030D-6E8A-4147-A177-3AD203B41FA5}">
                      <a16:colId xmlns:a16="http://schemas.microsoft.com/office/drawing/2014/main" val="2540607953"/>
                    </a:ext>
                  </a:extLst>
                </a:gridCol>
              </a:tblGrid>
              <a:tr h="1485539">
                <a:tc>
                  <a:txBody>
                    <a:bodyPr/>
                    <a:lstStyle/>
                    <a:p>
                      <a:pPr algn="ctr"/>
                      <a:r>
                        <a:rPr kumimoji="0" lang="ru-RU" altLang="ru-RU" sz="6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[ʌ]</a:t>
                      </a:r>
                      <a:endParaRPr lang="ru-RU" sz="6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altLang="ru-RU" sz="6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[ɒ]</a:t>
                      </a:r>
                      <a:endParaRPr lang="ru-RU" sz="6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altLang="ru-RU" sz="6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[ɪ]</a:t>
                      </a:r>
                      <a:endParaRPr lang="ru-RU" sz="6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6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[tʃ]</a:t>
                      </a:r>
                      <a:r>
                        <a:rPr kumimoji="0" lang="ru-RU" altLang="ru-RU" sz="6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6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altLang="ru-RU" sz="6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[ʃ]</a:t>
                      </a:r>
                      <a:endParaRPr lang="ru-RU" sz="6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altLang="ru-RU" sz="6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[æ]</a:t>
                      </a:r>
                      <a:endParaRPr lang="ru-RU" sz="6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6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[ɜː]</a:t>
                      </a:r>
                      <a:r>
                        <a:rPr kumimoji="0" lang="ru-RU" altLang="ru-RU" sz="6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6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1812734"/>
                  </a:ext>
                </a:extLst>
              </a:tr>
              <a:tr h="3705143">
                <a:tc>
                  <a:txBody>
                    <a:bodyPr/>
                    <a:lstStyle/>
                    <a:p>
                      <a:pPr marL="0" marR="0" lvl="1" indent="0" algn="ctr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</a:t>
                      </a:r>
                      <a:r>
                        <a:rPr kumimoji="0" lang="ru-RU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</a:t>
                      </a:r>
                      <a:r>
                        <a:rPr kumimoji="0" lang="ru-RU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 </a:t>
                      </a:r>
                    </a:p>
                    <a:p>
                      <a:pPr marL="0" marR="0" lvl="1" indent="0" algn="ctr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</a:t>
                      </a:r>
                      <a:r>
                        <a:rPr kumimoji="0" lang="ru-RU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</a:t>
                      </a:r>
                      <a:r>
                        <a:rPr kumimoji="0" lang="ru-RU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mp </a:t>
                      </a:r>
                    </a:p>
                    <a:p>
                      <a:pPr marL="0" marR="0" lvl="1" indent="0" algn="ctr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kumimoji="0" lang="ru-RU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</a:t>
                      </a:r>
                      <a:r>
                        <a:rPr kumimoji="0" lang="ru-RU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</a:p>
                    <a:p>
                      <a:pPr marL="0" marR="0" lvl="1" indent="0" algn="ctr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</a:t>
                      </a:r>
                      <a:r>
                        <a:rPr kumimoji="0" lang="en-US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</a:t>
                      </a:r>
                      <a:r>
                        <a:rPr kumimoji="0" lang="en-US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ppy </a:t>
                      </a:r>
                      <a:endParaRPr lang="ru-RU"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1" indent="0" algn="ctr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fr</a:t>
                      </a:r>
                      <a:r>
                        <a:rPr kumimoji="0" lang="ru-RU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kumimoji="0" lang="ru-RU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 </a:t>
                      </a:r>
                      <a:endParaRPr kumimoji="0" lang="en-US" altLang="ru-RU" sz="3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1" indent="0" algn="ctr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</a:t>
                      </a:r>
                      <a:r>
                        <a:rPr kumimoji="0" lang="ru-RU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kumimoji="0" lang="ru-RU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</a:t>
                      </a:r>
                      <a:endParaRPr kumimoji="0" lang="en-US" altLang="ru-RU" sz="3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1" indent="0" algn="ctr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r>
                        <a:rPr kumimoji="0" lang="ru-RU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kumimoji="0" lang="ru-RU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 </a:t>
                      </a:r>
                      <a:endParaRPr kumimoji="0" lang="en-US" altLang="ru-RU" sz="3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1" indent="0" algn="ctr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kumimoji="0" lang="ru-RU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kumimoji="0" lang="ru-RU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</a:t>
                      </a:r>
                      <a:endParaRPr lang="ru-RU"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1" indent="0" algn="ctr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kumimoji="0" lang="ru-RU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kumimoji="0" lang="ru-RU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 sw</a:t>
                      </a:r>
                      <a:r>
                        <a:rPr kumimoji="0" lang="ru-RU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kumimoji="0" lang="ru-RU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 </a:t>
                      </a:r>
                      <a:endParaRPr kumimoji="0" lang="en-US" altLang="ru-RU" sz="3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1" indent="0" algn="ctr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kumimoji="0" lang="ru-RU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kumimoji="0" lang="ru-RU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sh </a:t>
                      </a:r>
                      <a:endParaRPr kumimoji="0" lang="en-US" altLang="ru-RU" sz="3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1" indent="0" algn="ctr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kumimoji="0" lang="ru-RU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kumimoji="0" lang="ru-RU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ru-RU"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1" indent="0" algn="ctr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</a:t>
                      </a:r>
                      <a:r>
                        <a:rPr kumimoji="0" lang="ru-RU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imp </a:t>
                      </a:r>
                      <a:r>
                        <a:rPr kumimoji="0" lang="ru-RU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</a:t>
                      </a:r>
                      <a:r>
                        <a:rPr kumimoji="0" lang="ru-RU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erry </a:t>
                      </a:r>
                      <a:r>
                        <a:rPr kumimoji="0" lang="ru-RU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</a:t>
                      </a:r>
                      <a:r>
                        <a:rPr kumimoji="0" lang="ru-RU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eese </a:t>
                      </a:r>
                      <a:r>
                        <a:rPr kumimoji="0" lang="ru-RU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</a:t>
                      </a:r>
                      <a:r>
                        <a:rPr kumimoji="0" lang="ru-RU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ips</a:t>
                      </a:r>
                      <a:endParaRPr lang="ru-RU"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1" indent="0" algn="ctr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</a:t>
                      </a:r>
                      <a:r>
                        <a:rPr kumimoji="0" lang="ru-RU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sh</a:t>
                      </a:r>
                      <a:r>
                        <a:rPr kumimoji="0" lang="ru-RU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kumimoji="0" lang="en-US" altLang="ru-RU" sz="3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1" indent="0" algn="ctr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sh</a:t>
                      </a:r>
                      <a:r>
                        <a:rPr kumimoji="0" lang="ru-RU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 </a:t>
                      </a:r>
                      <a:endParaRPr kumimoji="0" lang="en-US" altLang="ru-RU" sz="3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1" indent="0" algn="ctr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sh</a:t>
                      </a:r>
                      <a:r>
                        <a:rPr kumimoji="0" lang="ru-RU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ip </a:t>
                      </a:r>
                      <a:endParaRPr kumimoji="0" lang="en-US" altLang="ru-RU" sz="3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1" indent="0" algn="ctr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wi</a:t>
                      </a:r>
                      <a:r>
                        <a:rPr kumimoji="0" lang="ru-RU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sh</a:t>
                      </a:r>
                      <a:endParaRPr lang="ru-RU" sz="36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36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en-US" sz="3600" b="0" i="0" kern="12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en-US" sz="36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</a:t>
                      </a:r>
                      <a:endParaRPr lang="ru-RU" sz="3600" b="0" i="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36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r</a:t>
                      </a:r>
                      <a:r>
                        <a:rPr lang="en-US" sz="3600" b="0" i="0" kern="12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en-US" sz="36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bbit 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3600" b="0" i="0" kern="12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en-US" sz="36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nimal 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3600" b="0" i="0" kern="12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en-US" sz="36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nd</a:t>
                      </a:r>
                      <a:endParaRPr lang="en-US" sz="3600" b="0" i="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1" indent="0" algn="ctr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</a:t>
                      </a:r>
                      <a:r>
                        <a:rPr kumimoji="0" lang="ru-RU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ir</a:t>
                      </a:r>
                      <a:r>
                        <a:rPr kumimoji="0" lang="ru-RU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 </a:t>
                      </a:r>
                      <a:endParaRPr kumimoji="0" lang="en-US" altLang="ru-RU" sz="3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1" indent="0" algn="ctr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r>
                        <a:rPr kumimoji="0" lang="ru-RU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ir</a:t>
                      </a:r>
                      <a:r>
                        <a:rPr kumimoji="0" lang="ru-RU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</a:t>
                      </a:r>
                      <a:endParaRPr kumimoji="0" lang="en-US" altLang="ru-RU" sz="3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1" indent="0" algn="ctr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r>
                        <a:rPr kumimoji="0" lang="ru-RU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ir</a:t>
                      </a:r>
                      <a:r>
                        <a:rPr kumimoji="0" lang="ru-RU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 </a:t>
                      </a:r>
                      <a:endParaRPr kumimoji="0" lang="en-US" altLang="ru-RU" sz="3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1" indent="0" algn="ctr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kumimoji="0" lang="ru-RU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ir</a:t>
                      </a:r>
                      <a:r>
                        <a:rPr kumimoji="0" lang="ru-RU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</a:t>
                      </a:r>
                      <a:endParaRPr lang="ru-RU"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8344735"/>
                  </a:ext>
                </a:extLst>
              </a:tr>
            </a:tbl>
          </a:graphicData>
        </a:graphic>
      </p:graphicFrame>
      <p:pic>
        <p:nvPicPr>
          <p:cNvPr id="4" name="2c426548440f7b8794280ab7f4f941f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23079" y="299257"/>
            <a:ext cx="663474" cy="66347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199555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43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8208625"/>
              </p:ext>
            </p:extLst>
          </p:nvPr>
        </p:nvGraphicFramePr>
        <p:xfrm>
          <a:off x="66504" y="1318183"/>
          <a:ext cx="11912138" cy="51906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1734">
                  <a:extLst>
                    <a:ext uri="{9D8B030D-6E8A-4147-A177-3AD203B41FA5}">
                      <a16:colId xmlns:a16="http://schemas.microsoft.com/office/drawing/2014/main" val="2164600691"/>
                    </a:ext>
                  </a:extLst>
                </a:gridCol>
                <a:gridCol w="1701734">
                  <a:extLst>
                    <a:ext uri="{9D8B030D-6E8A-4147-A177-3AD203B41FA5}">
                      <a16:colId xmlns:a16="http://schemas.microsoft.com/office/drawing/2014/main" val="1821571212"/>
                    </a:ext>
                  </a:extLst>
                </a:gridCol>
                <a:gridCol w="1701734">
                  <a:extLst>
                    <a:ext uri="{9D8B030D-6E8A-4147-A177-3AD203B41FA5}">
                      <a16:colId xmlns:a16="http://schemas.microsoft.com/office/drawing/2014/main" val="988331219"/>
                    </a:ext>
                  </a:extLst>
                </a:gridCol>
                <a:gridCol w="1701734">
                  <a:extLst>
                    <a:ext uri="{9D8B030D-6E8A-4147-A177-3AD203B41FA5}">
                      <a16:colId xmlns:a16="http://schemas.microsoft.com/office/drawing/2014/main" val="2237983289"/>
                    </a:ext>
                  </a:extLst>
                </a:gridCol>
                <a:gridCol w="1701734">
                  <a:extLst>
                    <a:ext uri="{9D8B030D-6E8A-4147-A177-3AD203B41FA5}">
                      <a16:colId xmlns:a16="http://schemas.microsoft.com/office/drawing/2014/main" val="2819891529"/>
                    </a:ext>
                  </a:extLst>
                </a:gridCol>
                <a:gridCol w="1701734">
                  <a:extLst>
                    <a:ext uri="{9D8B030D-6E8A-4147-A177-3AD203B41FA5}">
                      <a16:colId xmlns:a16="http://schemas.microsoft.com/office/drawing/2014/main" val="1054853058"/>
                    </a:ext>
                  </a:extLst>
                </a:gridCol>
                <a:gridCol w="1701734">
                  <a:extLst>
                    <a:ext uri="{9D8B030D-6E8A-4147-A177-3AD203B41FA5}">
                      <a16:colId xmlns:a16="http://schemas.microsoft.com/office/drawing/2014/main" val="2540607953"/>
                    </a:ext>
                  </a:extLst>
                </a:gridCol>
              </a:tblGrid>
              <a:tr h="1485539">
                <a:tc>
                  <a:txBody>
                    <a:bodyPr/>
                    <a:lstStyle/>
                    <a:p>
                      <a:pPr algn="ctr"/>
                      <a:r>
                        <a:rPr kumimoji="0" lang="ru-RU" altLang="ru-RU" sz="6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[ʌ]</a:t>
                      </a:r>
                      <a:endParaRPr lang="ru-RU" sz="6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altLang="ru-RU" sz="6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[ɒ]</a:t>
                      </a:r>
                      <a:endParaRPr lang="ru-RU" sz="6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altLang="ru-RU" sz="6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[ɪ]</a:t>
                      </a:r>
                      <a:endParaRPr lang="ru-RU" sz="6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6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[tʃ]</a:t>
                      </a:r>
                      <a:r>
                        <a:rPr kumimoji="0" lang="ru-RU" altLang="ru-RU" sz="6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6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altLang="ru-RU" sz="6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[ʃ]</a:t>
                      </a:r>
                      <a:endParaRPr lang="ru-RU" sz="6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altLang="ru-RU" sz="6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[æ]</a:t>
                      </a:r>
                      <a:endParaRPr lang="ru-RU" sz="6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6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[ɜː]</a:t>
                      </a:r>
                      <a:r>
                        <a:rPr kumimoji="0" lang="ru-RU" altLang="ru-RU" sz="6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6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1812734"/>
                  </a:ext>
                </a:extLst>
              </a:tr>
              <a:tr h="3705143">
                <a:tc>
                  <a:txBody>
                    <a:bodyPr/>
                    <a:lstStyle/>
                    <a:p>
                      <a:pPr marL="0" marR="0" lvl="1" indent="0" algn="ctr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</a:t>
                      </a:r>
                      <a:r>
                        <a:rPr kumimoji="0" lang="ru-RU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</a:t>
                      </a:r>
                      <a:r>
                        <a:rPr kumimoji="0" lang="ru-RU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 </a:t>
                      </a:r>
                    </a:p>
                    <a:p>
                      <a:pPr marL="0" marR="0" lvl="1" indent="0" algn="ctr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</a:t>
                      </a:r>
                      <a:r>
                        <a:rPr kumimoji="0" lang="ru-RU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</a:t>
                      </a:r>
                      <a:r>
                        <a:rPr kumimoji="0" lang="ru-RU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mp </a:t>
                      </a:r>
                    </a:p>
                    <a:p>
                      <a:pPr marL="0" marR="0" lvl="1" indent="0" algn="ctr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kumimoji="0" lang="ru-RU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</a:t>
                      </a:r>
                      <a:r>
                        <a:rPr kumimoji="0" lang="ru-RU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</a:p>
                    <a:p>
                      <a:pPr marL="0" marR="0" lvl="1" indent="0" algn="ctr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</a:t>
                      </a:r>
                      <a:r>
                        <a:rPr kumimoji="0" lang="en-US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</a:t>
                      </a:r>
                      <a:r>
                        <a:rPr kumimoji="0" lang="en-US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ppy </a:t>
                      </a:r>
                      <a:endParaRPr lang="ru-RU"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1" indent="0" algn="ctr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fr</a:t>
                      </a:r>
                      <a:r>
                        <a:rPr kumimoji="0" lang="ru-RU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kumimoji="0" lang="ru-RU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 </a:t>
                      </a:r>
                      <a:endParaRPr kumimoji="0" lang="en-US" altLang="ru-RU" sz="3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1" indent="0" algn="ctr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</a:t>
                      </a:r>
                      <a:r>
                        <a:rPr kumimoji="0" lang="ru-RU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kumimoji="0" lang="ru-RU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</a:t>
                      </a:r>
                      <a:endParaRPr kumimoji="0" lang="en-US" altLang="ru-RU" sz="3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1" indent="0" algn="ctr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r>
                        <a:rPr kumimoji="0" lang="ru-RU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kumimoji="0" lang="ru-RU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 </a:t>
                      </a:r>
                      <a:endParaRPr kumimoji="0" lang="en-US" altLang="ru-RU" sz="3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1" indent="0" algn="ctr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kumimoji="0" lang="ru-RU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kumimoji="0" lang="ru-RU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</a:t>
                      </a:r>
                      <a:endParaRPr lang="ru-RU"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1" indent="0" algn="ctr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kumimoji="0" lang="ru-RU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kumimoji="0" lang="ru-RU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 sw</a:t>
                      </a:r>
                      <a:r>
                        <a:rPr kumimoji="0" lang="ru-RU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kumimoji="0" lang="ru-RU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 </a:t>
                      </a:r>
                      <a:endParaRPr kumimoji="0" lang="en-US" altLang="ru-RU" sz="3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1" indent="0" algn="ctr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kumimoji="0" lang="ru-RU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kumimoji="0" lang="ru-RU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sh </a:t>
                      </a:r>
                      <a:endParaRPr kumimoji="0" lang="en-US" altLang="ru-RU" sz="3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1" indent="0" algn="ctr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kumimoji="0" lang="ru-RU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kumimoji="0" lang="ru-RU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ru-RU"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1" indent="0" algn="ctr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</a:t>
                      </a:r>
                      <a:r>
                        <a:rPr kumimoji="0" lang="ru-RU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imp </a:t>
                      </a:r>
                      <a:r>
                        <a:rPr kumimoji="0" lang="ru-RU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</a:t>
                      </a:r>
                      <a:r>
                        <a:rPr kumimoji="0" lang="ru-RU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erry </a:t>
                      </a:r>
                      <a:r>
                        <a:rPr kumimoji="0" lang="ru-RU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</a:t>
                      </a:r>
                      <a:r>
                        <a:rPr kumimoji="0" lang="ru-RU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eese </a:t>
                      </a:r>
                      <a:r>
                        <a:rPr kumimoji="0" lang="ru-RU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</a:t>
                      </a:r>
                      <a:r>
                        <a:rPr kumimoji="0" lang="ru-RU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ips</a:t>
                      </a:r>
                      <a:endParaRPr lang="ru-RU"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1" indent="0" algn="ctr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</a:t>
                      </a:r>
                      <a:r>
                        <a:rPr kumimoji="0" lang="ru-RU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sh</a:t>
                      </a:r>
                      <a:r>
                        <a:rPr kumimoji="0" lang="ru-RU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kumimoji="0" lang="en-US" altLang="ru-RU" sz="3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1" indent="0" algn="ctr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sh</a:t>
                      </a:r>
                      <a:r>
                        <a:rPr kumimoji="0" lang="ru-RU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 </a:t>
                      </a:r>
                      <a:endParaRPr kumimoji="0" lang="en-US" altLang="ru-RU" sz="3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1" indent="0" algn="ctr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sh</a:t>
                      </a:r>
                      <a:r>
                        <a:rPr kumimoji="0" lang="ru-RU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ip </a:t>
                      </a:r>
                      <a:endParaRPr kumimoji="0" lang="en-US" altLang="ru-RU" sz="3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1" indent="0" algn="ctr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wi</a:t>
                      </a:r>
                      <a:r>
                        <a:rPr kumimoji="0" lang="ru-RU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sh</a:t>
                      </a:r>
                      <a:endParaRPr lang="ru-RU" sz="36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36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en-US" sz="3600" b="0" i="0" kern="12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en-US" sz="36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</a:t>
                      </a:r>
                      <a:endParaRPr lang="ru-RU" sz="3600" b="0" i="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36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r</a:t>
                      </a:r>
                      <a:r>
                        <a:rPr lang="en-US" sz="3600" b="0" i="0" kern="12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en-US" sz="36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bbit 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3600" b="0" i="0" kern="12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en-US" sz="36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nimal 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3600" b="0" i="0" kern="12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en-US" sz="36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nd</a:t>
                      </a:r>
                      <a:endParaRPr lang="en-US" sz="3600" b="0" i="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1" indent="0" algn="ctr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</a:t>
                      </a:r>
                      <a:r>
                        <a:rPr kumimoji="0" lang="ru-RU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ir</a:t>
                      </a:r>
                      <a:r>
                        <a:rPr kumimoji="0" lang="ru-RU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 </a:t>
                      </a:r>
                      <a:endParaRPr kumimoji="0" lang="en-US" altLang="ru-RU" sz="3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1" indent="0" algn="ctr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r>
                        <a:rPr kumimoji="0" lang="ru-RU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ir</a:t>
                      </a:r>
                      <a:r>
                        <a:rPr kumimoji="0" lang="ru-RU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</a:t>
                      </a:r>
                      <a:endParaRPr kumimoji="0" lang="en-US" altLang="ru-RU" sz="3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1" indent="0" algn="ctr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r>
                        <a:rPr kumimoji="0" lang="ru-RU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ir</a:t>
                      </a:r>
                      <a:r>
                        <a:rPr kumimoji="0" lang="ru-RU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 </a:t>
                      </a:r>
                      <a:endParaRPr kumimoji="0" lang="en-US" altLang="ru-RU" sz="3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1" indent="0" algn="ctr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kumimoji="0" lang="ru-RU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ir</a:t>
                      </a:r>
                      <a:r>
                        <a:rPr kumimoji="0" lang="ru-RU" altLang="ru-RU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</a:t>
                      </a:r>
                      <a:endParaRPr lang="ru-RU"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8344735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994268" y="324195"/>
            <a:ext cx="3657600" cy="64633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27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chemeClr val="tx1"/>
                </a:solidFill>
                <a:latin typeface="Cooper Black" pitchFamily="18" charset="0"/>
              </a:rPr>
              <a:t>Read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6475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791306" y="3003265"/>
            <a:ext cx="641393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hlinkClick r:id="rId2"/>
              </a:rPr>
              <a:t>https://</a:t>
            </a:r>
            <a:r>
              <a:rPr lang="en-US" sz="3200" dirty="0" smtClean="0">
                <a:hlinkClick r:id="rId2"/>
              </a:rPr>
              <a:t>wordwall.net/ru/myactivities</a:t>
            </a:r>
            <a:r>
              <a:rPr lang="en-US" sz="3200" dirty="0" smtClean="0"/>
              <a:t> 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1396538" y="947649"/>
            <a:ext cx="9027621" cy="107721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27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Расставь буквы в правильном порядке, чтобы получилось слово</a:t>
            </a:r>
            <a:endParaRPr lang="ru-RU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2288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Скругленный прямоугольник 1">
            <a:extLst>
              <a:ext uri="{FF2B5EF4-FFF2-40B4-BE49-F238E27FC236}">
                <a16:creationId xmlns:a16="http://schemas.microsoft.com/office/drawing/2014/main" id="{70AF7F9E-6F78-DA0A-E61B-6E167F8B09DD}"/>
              </a:ext>
            </a:extLst>
          </p:cNvPr>
          <p:cNvSpPr/>
          <p:nvPr/>
        </p:nvSpPr>
        <p:spPr>
          <a:xfrm>
            <a:off x="3350557" y="2108034"/>
            <a:ext cx="3653493" cy="783517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oper Black" pitchFamily="18" charset="0"/>
              </a:rPr>
              <a:t>CAN –</a:t>
            </a:r>
            <a:r>
              <a:rPr lang="ru-RU" sz="2800" dirty="0">
                <a:solidFill>
                  <a:schemeClr val="tx1"/>
                </a:solidFill>
                <a:latin typeface="Cooper Black" pitchFamily="18" charset="0"/>
              </a:rPr>
              <a:t> могу, умею</a:t>
            </a:r>
            <a:r>
              <a:rPr lang="en-US" sz="2800" dirty="0">
                <a:solidFill>
                  <a:schemeClr val="tx1"/>
                </a:solidFill>
                <a:latin typeface="Cooper Black" pitchFamily="18" charset="0"/>
              </a:rPr>
              <a:t> 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864EED29-B217-2B04-734F-1347300B7E18}"/>
              </a:ext>
            </a:extLst>
          </p:cNvPr>
          <p:cNvSpPr/>
          <p:nvPr/>
        </p:nvSpPr>
        <p:spPr>
          <a:xfrm>
            <a:off x="423602" y="267045"/>
            <a:ext cx="1820834" cy="75224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ru-RU" sz="4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Скругленный прямоугольник 25">
            <a:extLst>
              <a:ext uri="{FF2B5EF4-FFF2-40B4-BE49-F238E27FC236}">
                <a16:creationId xmlns:a16="http://schemas.microsoft.com/office/drawing/2014/main" id="{D0C6701B-63B0-78B4-62D7-285980446849}"/>
              </a:ext>
            </a:extLst>
          </p:cNvPr>
          <p:cNvSpPr/>
          <p:nvPr/>
        </p:nvSpPr>
        <p:spPr>
          <a:xfrm>
            <a:off x="8110172" y="1213156"/>
            <a:ext cx="1713859" cy="93191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swim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B68CC4EE-7018-CE0E-0A66-8823DC9657AD}"/>
              </a:ext>
            </a:extLst>
          </p:cNvPr>
          <p:cNvSpPr/>
          <p:nvPr/>
        </p:nvSpPr>
        <p:spPr>
          <a:xfrm>
            <a:off x="2628192" y="3931614"/>
            <a:ext cx="5159462" cy="99544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oper Black" pitchFamily="18" charset="0"/>
              </a:rPr>
              <a:t>CAN`T –</a:t>
            </a:r>
            <a:r>
              <a:rPr lang="ru-RU" sz="2800" dirty="0">
                <a:solidFill>
                  <a:schemeClr val="tx1"/>
                </a:solidFill>
                <a:latin typeface="Cooper Black" pitchFamily="18" charset="0"/>
              </a:rPr>
              <a:t> не могу, не умею</a:t>
            </a:r>
            <a:r>
              <a:rPr lang="en-US" sz="2800" dirty="0">
                <a:solidFill>
                  <a:schemeClr val="tx1"/>
                </a:solidFill>
                <a:latin typeface="Cooper Black" pitchFamily="18" charset="0"/>
              </a:rPr>
              <a:t> 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22" name="Овал 21">
            <a:extLst>
              <a:ext uri="{FF2B5EF4-FFF2-40B4-BE49-F238E27FC236}">
                <a16:creationId xmlns:a16="http://schemas.microsoft.com/office/drawing/2014/main" id="{864EED29-B217-2B04-734F-1347300B7E18}"/>
              </a:ext>
            </a:extLst>
          </p:cNvPr>
          <p:cNvSpPr/>
          <p:nvPr/>
        </p:nvSpPr>
        <p:spPr>
          <a:xfrm>
            <a:off x="423602" y="1176962"/>
            <a:ext cx="1820834" cy="75224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</a:t>
            </a:r>
            <a:endParaRPr lang="ru-RU" sz="4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Овал 22">
            <a:extLst>
              <a:ext uri="{FF2B5EF4-FFF2-40B4-BE49-F238E27FC236}">
                <a16:creationId xmlns:a16="http://schemas.microsoft.com/office/drawing/2014/main" id="{864EED29-B217-2B04-734F-1347300B7E18}"/>
              </a:ext>
            </a:extLst>
          </p:cNvPr>
          <p:cNvSpPr/>
          <p:nvPr/>
        </p:nvSpPr>
        <p:spPr>
          <a:xfrm>
            <a:off x="423602" y="2103144"/>
            <a:ext cx="1820834" cy="75224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She</a:t>
            </a:r>
            <a:endParaRPr lang="ru-RU" sz="4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Овал 23">
            <a:extLst>
              <a:ext uri="{FF2B5EF4-FFF2-40B4-BE49-F238E27FC236}">
                <a16:creationId xmlns:a16="http://schemas.microsoft.com/office/drawing/2014/main" id="{864EED29-B217-2B04-734F-1347300B7E18}"/>
              </a:ext>
            </a:extLst>
          </p:cNvPr>
          <p:cNvSpPr/>
          <p:nvPr/>
        </p:nvSpPr>
        <p:spPr>
          <a:xfrm>
            <a:off x="423602" y="3017379"/>
            <a:ext cx="1820834" cy="75224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endParaRPr lang="ru-RU" sz="4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Овал 30">
            <a:extLst>
              <a:ext uri="{FF2B5EF4-FFF2-40B4-BE49-F238E27FC236}">
                <a16:creationId xmlns:a16="http://schemas.microsoft.com/office/drawing/2014/main" id="{864EED29-B217-2B04-734F-1347300B7E18}"/>
              </a:ext>
            </a:extLst>
          </p:cNvPr>
          <p:cNvSpPr/>
          <p:nvPr/>
        </p:nvSpPr>
        <p:spPr>
          <a:xfrm>
            <a:off x="423602" y="3931614"/>
            <a:ext cx="1820834" cy="75224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endParaRPr lang="ru-RU" sz="4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Овал 32">
            <a:extLst>
              <a:ext uri="{FF2B5EF4-FFF2-40B4-BE49-F238E27FC236}">
                <a16:creationId xmlns:a16="http://schemas.microsoft.com/office/drawing/2014/main" id="{864EED29-B217-2B04-734F-1347300B7E18}"/>
              </a:ext>
            </a:extLst>
          </p:cNvPr>
          <p:cNvSpPr/>
          <p:nvPr/>
        </p:nvSpPr>
        <p:spPr>
          <a:xfrm>
            <a:off x="423602" y="4845849"/>
            <a:ext cx="1820834" cy="75224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</a:t>
            </a:r>
            <a:endParaRPr lang="ru-RU" sz="4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Овал 33">
            <a:extLst>
              <a:ext uri="{FF2B5EF4-FFF2-40B4-BE49-F238E27FC236}">
                <a16:creationId xmlns:a16="http://schemas.microsoft.com/office/drawing/2014/main" id="{864EED29-B217-2B04-734F-1347300B7E18}"/>
              </a:ext>
            </a:extLst>
          </p:cNvPr>
          <p:cNvSpPr/>
          <p:nvPr/>
        </p:nvSpPr>
        <p:spPr>
          <a:xfrm>
            <a:off x="423602" y="5755766"/>
            <a:ext cx="1820834" cy="75224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They</a:t>
            </a:r>
            <a:endParaRPr lang="ru-RU" sz="4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Скругленный прямоугольник 34">
            <a:extLst>
              <a:ext uri="{FF2B5EF4-FFF2-40B4-BE49-F238E27FC236}">
                <a16:creationId xmlns:a16="http://schemas.microsoft.com/office/drawing/2014/main" id="{D0C6701B-63B0-78B4-62D7-285980446849}"/>
              </a:ext>
            </a:extLst>
          </p:cNvPr>
          <p:cNvSpPr/>
          <p:nvPr/>
        </p:nvSpPr>
        <p:spPr>
          <a:xfrm>
            <a:off x="10210793" y="1891879"/>
            <a:ext cx="1713859" cy="93191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run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Скругленный прямоугольник 35">
            <a:extLst>
              <a:ext uri="{FF2B5EF4-FFF2-40B4-BE49-F238E27FC236}">
                <a16:creationId xmlns:a16="http://schemas.microsoft.com/office/drawing/2014/main" id="{D0C6701B-63B0-78B4-62D7-285980446849}"/>
              </a:ext>
            </a:extLst>
          </p:cNvPr>
          <p:cNvSpPr/>
          <p:nvPr/>
        </p:nvSpPr>
        <p:spPr>
          <a:xfrm>
            <a:off x="8110173" y="2661184"/>
            <a:ext cx="1713859" cy="93191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fly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Скругленный прямоугольник 36">
            <a:extLst>
              <a:ext uri="{FF2B5EF4-FFF2-40B4-BE49-F238E27FC236}">
                <a16:creationId xmlns:a16="http://schemas.microsoft.com/office/drawing/2014/main" id="{D0C6701B-63B0-78B4-62D7-285980446849}"/>
              </a:ext>
            </a:extLst>
          </p:cNvPr>
          <p:cNvSpPr/>
          <p:nvPr/>
        </p:nvSpPr>
        <p:spPr>
          <a:xfrm>
            <a:off x="10210793" y="3465655"/>
            <a:ext cx="1713859" cy="93191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sing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Скругленный прямоугольник 37">
            <a:extLst>
              <a:ext uri="{FF2B5EF4-FFF2-40B4-BE49-F238E27FC236}">
                <a16:creationId xmlns:a16="http://schemas.microsoft.com/office/drawing/2014/main" id="{D0C6701B-63B0-78B4-62D7-285980446849}"/>
              </a:ext>
            </a:extLst>
          </p:cNvPr>
          <p:cNvSpPr/>
          <p:nvPr/>
        </p:nvSpPr>
        <p:spPr>
          <a:xfrm>
            <a:off x="8171411" y="4217902"/>
            <a:ext cx="1713859" cy="93191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climb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Скругленный прямоугольник 38">
            <a:extLst>
              <a:ext uri="{FF2B5EF4-FFF2-40B4-BE49-F238E27FC236}">
                <a16:creationId xmlns:a16="http://schemas.microsoft.com/office/drawing/2014/main" id="{D0C6701B-63B0-78B4-62D7-285980446849}"/>
              </a:ext>
            </a:extLst>
          </p:cNvPr>
          <p:cNvSpPr/>
          <p:nvPr/>
        </p:nvSpPr>
        <p:spPr>
          <a:xfrm>
            <a:off x="10210793" y="5055585"/>
            <a:ext cx="1713859" cy="93191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jump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Скругленный прямоугольник 39">
            <a:extLst>
              <a:ext uri="{FF2B5EF4-FFF2-40B4-BE49-F238E27FC236}">
                <a16:creationId xmlns:a16="http://schemas.microsoft.com/office/drawing/2014/main" id="{D0C6701B-63B0-78B4-62D7-285980446849}"/>
              </a:ext>
            </a:extLst>
          </p:cNvPr>
          <p:cNvSpPr/>
          <p:nvPr/>
        </p:nvSpPr>
        <p:spPr>
          <a:xfrm>
            <a:off x="8171411" y="5665930"/>
            <a:ext cx="1713859" cy="93191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dance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Скругленный прямоугольник 1">
            <a:extLst>
              <a:ext uri="{FF2B5EF4-FFF2-40B4-BE49-F238E27FC236}">
                <a16:creationId xmlns:a16="http://schemas.microsoft.com/office/drawing/2014/main" id="{70AF7F9E-6F78-DA0A-E61B-6E167F8B09DD}"/>
              </a:ext>
            </a:extLst>
          </p:cNvPr>
          <p:cNvSpPr/>
          <p:nvPr/>
        </p:nvSpPr>
        <p:spPr>
          <a:xfrm>
            <a:off x="3748675" y="99101"/>
            <a:ext cx="3653493" cy="783517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  <a:latin typeface="Cooper Black" pitchFamily="18" charset="0"/>
              </a:rPr>
              <a:t>Make up sentences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7369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https://yaart-web-alice-images.s3.yandex.net/remixed_1fe702ce1b1d11f1b393469704840e45_1700907844_generation_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210" y="1810505"/>
            <a:ext cx="4067976" cy="4067976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791277" y="1836547"/>
            <a:ext cx="2926081" cy="4041934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jump </a:t>
            </a:r>
          </a:p>
          <a:p>
            <a:pPr>
              <a:lnSpc>
                <a:spcPct val="150000"/>
              </a:lnSpc>
            </a:pP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fly</a:t>
            </a:r>
          </a:p>
          <a:p>
            <a:pPr>
              <a:lnSpc>
                <a:spcPct val="150000"/>
              </a:lnSpc>
            </a:pP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dance</a:t>
            </a:r>
          </a:p>
          <a:p>
            <a:pPr>
              <a:lnSpc>
                <a:spcPct val="150000"/>
              </a:lnSpc>
            </a:pP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swim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16391" y="324343"/>
            <a:ext cx="5945816" cy="91940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frog  </a:t>
            </a:r>
            <a:r>
              <a:rPr lang="en-US" sz="4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 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4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can’t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… .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7016" y="2299435"/>
            <a:ext cx="600572" cy="53949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36302" y="3298974"/>
            <a:ext cx="438950" cy="44504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7016" y="5017483"/>
            <a:ext cx="600572" cy="539497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47827" y="4136183"/>
            <a:ext cx="438950" cy="445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018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791277" y="1836547"/>
            <a:ext cx="2926081" cy="4041934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jump </a:t>
            </a:r>
          </a:p>
          <a:p>
            <a:pPr>
              <a:lnSpc>
                <a:spcPct val="150000"/>
              </a:lnSpc>
            </a:pP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sing</a:t>
            </a:r>
          </a:p>
          <a:p>
            <a:pPr>
              <a:lnSpc>
                <a:spcPct val="150000"/>
              </a:lnSpc>
            </a:pP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fly</a:t>
            </a:r>
          </a:p>
          <a:p>
            <a:pPr>
              <a:lnSpc>
                <a:spcPct val="150000"/>
              </a:lnSpc>
            </a:pP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climb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16391" y="324343"/>
            <a:ext cx="6915834" cy="91940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chimp  </a:t>
            </a:r>
            <a:r>
              <a:rPr lang="en-US" sz="4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 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4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can’t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… .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7016" y="2299435"/>
            <a:ext cx="600572" cy="53949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4842" y="3301820"/>
            <a:ext cx="438950" cy="44504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7016" y="5017483"/>
            <a:ext cx="600572" cy="539497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4620" y="4209755"/>
            <a:ext cx="438950" cy="445047"/>
          </a:xfrm>
          <a:prstGeom prst="rect">
            <a:avLst/>
          </a:prstGeom>
        </p:spPr>
      </p:pic>
      <p:pic>
        <p:nvPicPr>
          <p:cNvPr id="10" name="Picture 2" descr="https://yaart-web-alice-images.s3.yandex.net/remixed_fc8cec7e1b7b11f1af9ee69fc29f1632_2026891810_generation_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137" y="1899921"/>
            <a:ext cx="3978559" cy="3978559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8456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Дымчатое стекло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2159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28575" h="41275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1237</TotalTime>
  <Words>471</Words>
  <Application>Microsoft Office PowerPoint</Application>
  <PresentationFormat>Широкоэкранный</PresentationFormat>
  <Paragraphs>150</Paragraphs>
  <Slides>18</Slides>
  <Notes>0</Notes>
  <HiddenSlides>0</HiddenSlides>
  <MMClips>11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Cooper Black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Grigo</dc:creator>
  <cp:lastModifiedBy>Grigo</cp:lastModifiedBy>
  <cp:revision>28</cp:revision>
  <dcterms:created xsi:type="dcterms:W3CDTF">2026-03-08T16:33:57Z</dcterms:created>
  <dcterms:modified xsi:type="dcterms:W3CDTF">2026-03-09T13:38:55Z</dcterms:modified>
</cp:coreProperties>
</file>